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A1965F-10DE-43AD-926F-AE5157641084}" type="datetimeFigureOut">
              <a:rPr lang="it-IT" smtClean="0"/>
              <a:t>22/04/2026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CB3F2-3780-44DE-B0CB-C0AD1D4E2B7A}" type="slidenum">
              <a:rPr lang="it-IT" smtClean="0"/>
              <a:t>‹N›</a:t>
            </a:fld>
            <a:endParaRPr lang="it-IT"/>
          </a:p>
        </p:txBody>
      </p:sp>
    </p:spTree>
    <p:extLst>
      <p:ext uri="{BB962C8B-B14F-4D97-AF65-F5344CB8AC3E}">
        <p14:creationId xmlns:p14="http://schemas.microsoft.com/office/powerpoint/2010/main" val="3577497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dirty="0"/>
              <a:t>L</a:t>
            </a:r>
            <a:endParaRPr lang="it-IT" dirty="0"/>
          </a:p>
        </p:txBody>
      </p:sp>
      <p:sp>
        <p:nvSpPr>
          <p:cNvPr id="4" name="Segnaposto numero diapositiva 3"/>
          <p:cNvSpPr>
            <a:spLocks noGrp="1"/>
          </p:cNvSpPr>
          <p:nvPr>
            <p:ph type="sldNum" sz="quarter" idx="5"/>
          </p:nvPr>
        </p:nvSpPr>
        <p:spPr/>
        <p:txBody>
          <a:bodyPr/>
          <a:lstStyle/>
          <a:p>
            <a:fld id="{C92CB3F2-3780-44DE-B0CB-C0AD1D4E2B7A}" type="slidenum">
              <a:rPr lang="it-IT" smtClean="0"/>
              <a:t>22</a:t>
            </a:fld>
            <a:endParaRPr lang="it-IT"/>
          </a:p>
        </p:txBody>
      </p:sp>
    </p:spTree>
    <p:extLst>
      <p:ext uri="{BB962C8B-B14F-4D97-AF65-F5344CB8AC3E}">
        <p14:creationId xmlns:p14="http://schemas.microsoft.com/office/powerpoint/2010/main" val="49957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FD5564-9F39-EB0A-B156-D4C4A849FAD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36C28A1-3503-55F6-C997-8E674A6458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6E623AD-8D79-7934-A3D5-EFF441525317}"/>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5" name="Segnaposto piè di pagina 4">
            <a:extLst>
              <a:ext uri="{FF2B5EF4-FFF2-40B4-BE49-F238E27FC236}">
                <a16:creationId xmlns:a16="http://schemas.microsoft.com/office/drawing/2014/main" id="{C413B035-2A7B-CD0E-117D-2942116848E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074FB8-21A1-8580-5AF7-C7D110883FD6}"/>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3335049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34C1E8-AA93-0FEC-113C-708A6DA8B13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4045539-D6BA-A330-82AE-909DA846371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BD9F1B7-9F05-8EAB-4241-F7104A9B2C08}"/>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5" name="Segnaposto piè di pagina 4">
            <a:extLst>
              <a:ext uri="{FF2B5EF4-FFF2-40B4-BE49-F238E27FC236}">
                <a16:creationId xmlns:a16="http://schemas.microsoft.com/office/drawing/2014/main" id="{0BCC64F6-5350-AB8F-024E-EAF2631CDDA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A64D86-F5A8-9A08-AA45-E0905CC32EFC}"/>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408969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0AF681D-B1D6-2008-89A1-0C3EF28A8BE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AF8F83A-FC88-F653-B097-A47AABAD7BC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1661DA6-6B44-EF16-32CE-8A3E38431795}"/>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5" name="Segnaposto piè di pagina 4">
            <a:extLst>
              <a:ext uri="{FF2B5EF4-FFF2-40B4-BE49-F238E27FC236}">
                <a16:creationId xmlns:a16="http://schemas.microsoft.com/office/drawing/2014/main" id="{CB360E43-A779-0B8E-05ED-D23A4FDFB91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97A7DB2-AF49-22B4-54C9-91EB5415028B}"/>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2229463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897956-9B06-C9DB-3AAF-A3E17996DC5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8AA01FE-31DC-6D7F-E16A-2488427CBCF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F80FF73-FE89-8109-9123-48956F05A77F}"/>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5" name="Segnaposto piè di pagina 4">
            <a:extLst>
              <a:ext uri="{FF2B5EF4-FFF2-40B4-BE49-F238E27FC236}">
                <a16:creationId xmlns:a16="http://schemas.microsoft.com/office/drawing/2014/main" id="{8C27BF9B-815A-F9F9-FBD0-C61A9A83199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0D6BED6-7414-A963-5FB0-47A59507026B}"/>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238710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9E1E36-4D84-4BDA-B656-5A37D27D7B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9805791-A228-A7AA-2B82-F4E650D6E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A86A65E-16B7-2D1D-8D9C-40F4AB07CEFF}"/>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5" name="Segnaposto piè di pagina 4">
            <a:extLst>
              <a:ext uri="{FF2B5EF4-FFF2-40B4-BE49-F238E27FC236}">
                <a16:creationId xmlns:a16="http://schemas.microsoft.com/office/drawing/2014/main" id="{788EB8A3-13AE-07A5-7F09-1445AEA7B84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A954875-20D5-E944-C615-24A4B690085A}"/>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61414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406476-0A8F-4710-2083-B641CC67062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F6FED42-BBBD-E1D4-5FC7-63A24C0232B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831D90D-3908-A340-93BF-A12846A7DDD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A055C3-64CA-81BC-973D-8318ED757DAA}"/>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6" name="Segnaposto piè di pagina 5">
            <a:extLst>
              <a:ext uri="{FF2B5EF4-FFF2-40B4-BE49-F238E27FC236}">
                <a16:creationId xmlns:a16="http://schemas.microsoft.com/office/drawing/2014/main" id="{FD6FE84E-4D88-C698-B3EE-C98379C676C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565204-8F77-3569-09DF-67E071264434}"/>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2682890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B1D017-CD2D-8FBA-5744-8E415C0F430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6CBC9BF-6171-AA81-41FB-D6FEAB0424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46C9C99-E54C-B364-ABD3-503F165710A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8A2845D-E27F-9526-A7EC-3F8045A80B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E8F19F4D-6132-F530-0317-BC1F3DDDD73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825FB24-1F55-B7A5-4126-02D5BEE9E73C}"/>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8" name="Segnaposto piè di pagina 7">
            <a:extLst>
              <a:ext uri="{FF2B5EF4-FFF2-40B4-BE49-F238E27FC236}">
                <a16:creationId xmlns:a16="http://schemas.microsoft.com/office/drawing/2014/main" id="{5B100465-262A-FD4B-22FE-DDC994FE67C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9450BB1-102D-456B-02F6-77943A5FC0A7}"/>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3697576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0FBDBE-C41F-8CD9-582D-14700ED0AC2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2BA0067-BCFC-3D7B-E99F-791EFC368DD8}"/>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4" name="Segnaposto piè di pagina 3">
            <a:extLst>
              <a:ext uri="{FF2B5EF4-FFF2-40B4-BE49-F238E27FC236}">
                <a16:creationId xmlns:a16="http://schemas.microsoft.com/office/drawing/2014/main" id="{93968AEF-2638-0C59-2605-67C50E668D0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9A16CE9-2D3C-0F21-2813-9B6F64941D82}"/>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330407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B1280A4-7D51-5EAB-A582-A8AF524E8CDD}"/>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3" name="Segnaposto piè di pagina 2">
            <a:extLst>
              <a:ext uri="{FF2B5EF4-FFF2-40B4-BE49-F238E27FC236}">
                <a16:creationId xmlns:a16="http://schemas.microsoft.com/office/drawing/2014/main" id="{6EB40443-0E2A-ED64-051F-37324EB8AF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B1F7F6C-56C7-1A97-DF0B-CAE90CE6A9C6}"/>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412836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890BC5-893F-57FD-CB4C-6BAEC8C1451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8948B95-FDFB-7BB7-9F60-83BA2A504A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46B4237-649A-D2BE-92E9-CDB17F1288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1C33CB-1481-8053-B290-0E713BC2A151}"/>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6" name="Segnaposto piè di pagina 5">
            <a:extLst>
              <a:ext uri="{FF2B5EF4-FFF2-40B4-BE49-F238E27FC236}">
                <a16:creationId xmlns:a16="http://schemas.microsoft.com/office/drawing/2014/main" id="{9A4B7155-4642-2C5F-C484-97C8E8782D9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B278DD4-20E1-C7D7-11B2-C85141CA1480}"/>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2378664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0E1193-5AA5-05A6-4985-6006F753BDF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8BF1A27-928A-1737-5620-074FB20885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2850DF22-590B-D94B-4694-F3BCE3F1BF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B1E6D1F-E37E-700F-CF72-EC98C4B3996E}"/>
              </a:ext>
            </a:extLst>
          </p:cNvPr>
          <p:cNvSpPr>
            <a:spLocks noGrp="1"/>
          </p:cNvSpPr>
          <p:nvPr>
            <p:ph type="dt" sz="half" idx="10"/>
          </p:nvPr>
        </p:nvSpPr>
        <p:spPr/>
        <p:txBody>
          <a:bodyPr/>
          <a:lstStyle/>
          <a:p>
            <a:fld id="{53D6C425-5B51-45DB-92CA-1D2BC685124D}" type="datetimeFigureOut">
              <a:rPr lang="it-IT" smtClean="0"/>
              <a:t>22/04/2026</a:t>
            </a:fld>
            <a:endParaRPr lang="it-IT"/>
          </a:p>
        </p:txBody>
      </p:sp>
      <p:sp>
        <p:nvSpPr>
          <p:cNvPr id="6" name="Segnaposto piè di pagina 5">
            <a:extLst>
              <a:ext uri="{FF2B5EF4-FFF2-40B4-BE49-F238E27FC236}">
                <a16:creationId xmlns:a16="http://schemas.microsoft.com/office/drawing/2014/main" id="{0BEB61B7-A01E-2303-3314-486AD1CD750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5AA112C-6B3D-E813-71B5-7F9BF942DF59}"/>
              </a:ext>
            </a:extLst>
          </p:cNvPr>
          <p:cNvSpPr>
            <a:spLocks noGrp="1"/>
          </p:cNvSpPr>
          <p:nvPr>
            <p:ph type="sldNum" sz="quarter" idx="12"/>
          </p:nvPr>
        </p:nvSpPr>
        <p:spPr/>
        <p:txBody>
          <a:bodyPr/>
          <a:lstStyle/>
          <a:p>
            <a:fld id="{52641A7A-F01E-4ACB-8C00-7A629AE2BF1C}" type="slidenum">
              <a:rPr lang="it-IT" smtClean="0"/>
              <a:t>‹N›</a:t>
            </a:fld>
            <a:endParaRPr lang="it-IT"/>
          </a:p>
        </p:txBody>
      </p:sp>
    </p:spTree>
    <p:extLst>
      <p:ext uri="{BB962C8B-B14F-4D97-AF65-F5344CB8AC3E}">
        <p14:creationId xmlns:p14="http://schemas.microsoft.com/office/powerpoint/2010/main" val="1050046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7B29500-F379-966B-D997-6F8EF46BF0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556027E-BA99-6F3B-4B20-B03BA5667B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7B02CB1-4DB3-10C6-DF2D-B7096BFFCA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6C425-5B51-45DB-92CA-1D2BC685124D}" type="datetimeFigureOut">
              <a:rPr lang="it-IT" smtClean="0"/>
              <a:t>22/04/2026</a:t>
            </a:fld>
            <a:endParaRPr lang="it-IT"/>
          </a:p>
        </p:txBody>
      </p:sp>
      <p:sp>
        <p:nvSpPr>
          <p:cNvPr id="5" name="Segnaposto piè di pagina 4">
            <a:extLst>
              <a:ext uri="{FF2B5EF4-FFF2-40B4-BE49-F238E27FC236}">
                <a16:creationId xmlns:a16="http://schemas.microsoft.com/office/drawing/2014/main" id="{D37A660C-6F99-AB71-81F3-F578274F83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C38C6CE-8BF1-5EC3-C21C-827CE30209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41A7A-F01E-4ACB-8C00-7A629AE2BF1C}" type="slidenum">
              <a:rPr lang="it-IT" smtClean="0"/>
              <a:t>‹N›</a:t>
            </a:fld>
            <a:endParaRPr lang="it-IT"/>
          </a:p>
        </p:txBody>
      </p:sp>
    </p:spTree>
    <p:extLst>
      <p:ext uri="{BB962C8B-B14F-4D97-AF65-F5344CB8AC3E}">
        <p14:creationId xmlns:p14="http://schemas.microsoft.com/office/powerpoint/2010/main" val="3925667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2A68CA2C-0408-8298-DD46-CB12515A4BFC}"/>
              </a:ext>
            </a:extLst>
          </p:cNvPr>
          <p:cNvSpPr>
            <a:spLocks noGrp="1"/>
          </p:cNvSpPr>
          <p:nvPr>
            <p:ph type="subTitle" idx="1"/>
          </p:nvPr>
        </p:nvSpPr>
        <p:spPr>
          <a:xfrm>
            <a:off x="1818967" y="2058373"/>
            <a:ext cx="9144000" cy="1655762"/>
          </a:xfrm>
        </p:spPr>
        <p:txBody>
          <a:bodyPr>
            <a:noAutofit/>
          </a:bodyPr>
          <a:lstStyle/>
          <a:p>
            <a:r>
              <a:rPr lang="it-IT" sz="3600" b="1" i="1" dirty="0"/>
              <a:t>DECRETO LEGISLATIVO 8 giugno 2001, n. 231</a:t>
            </a:r>
          </a:p>
          <a:p>
            <a:r>
              <a:rPr lang="it-IT" sz="3600" i="1" dirty="0"/>
              <a:t>Disciplina della responsabilità amministrativa delle persone giuridiche, delle società e delle associazioni anche prive di personalità giuridica</a:t>
            </a:r>
          </a:p>
        </p:txBody>
      </p:sp>
    </p:spTree>
    <p:extLst>
      <p:ext uri="{BB962C8B-B14F-4D97-AF65-F5344CB8AC3E}">
        <p14:creationId xmlns:p14="http://schemas.microsoft.com/office/powerpoint/2010/main" val="4179801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320B5D7-5D07-A239-B827-AD92A7C12281}"/>
              </a:ext>
            </a:extLst>
          </p:cNvPr>
          <p:cNvSpPr txBox="1"/>
          <p:nvPr/>
        </p:nvSpPr>
        <p:spPr>
          <a:xfrm>
            <a:off x="540774" y="933833"/>
            <a:ext cx="11110452" cy="4524315"/>
          </a:xfrm>
          <a:prstGeom prst="rect">
            <a:avLst/>
          </a:prstGeom>
          <a:noFill/>
        </p:spPr>
        <p:txBody>
          <a:bodyPr wrap="square">
            <a:spAutoFit/>
          </a:bodyPr>
          <a:lstStyle/>
          <a:p>
            <a:pPr algn="just">
              <a:buNone/>
            </a:pPr>
            <a:r>
              <a:rPr lang="it-IT" b="1" i="0" dirty="0">
                <a:solidFill>
                  <a:srgbClr val="19191A"/>
                </a:solidFill>
                <a:effectLst/>
              </a:rPr>
              <a:t>3. </a:t>
            </a:r>
            <a:r>
              <a:rPr lang="it-IT" b="0" i="0" dirty="0">
                <a:solidFill>
                  <a:srgbClr val="19191A"/>
                </a:solidFill>
                <a:effectLst/>
              </a:rPr>
              <a:t>Il modello organizzativo deve in ogni caso prevedere, per quanto richiesto dalla natura e dimensioni dell'organizzazione e dal tipo di attività svolta, un'articolazione di funzioni che assicuri le competenze tecniche e i poteri necessari per la verifica, valutazione, gestione e controllo del rischio, nonché un sistema disciplinare idoneo a sanzionare il mancato rispetto delle misure indicate nel modello.</a:t>
            </a:r>
            <a:br>
              <a:rPr lang="it-IT" b="0" i="0" dirty="0">
                <a:solidFill>
                  <a:srgbClr val="19191A"/>
                </a:solidFill>
                <a:effectLst/>
              </a:rPr>
            </a:br>
            <a:endParaRPr lang="it-IT" b="0" i="0" dirty="0">
              <a:solidFill>
                <a:srgbClr val="19191A"/>
              </a:solidFill>
              <a:effectLst/>
            </a:endParaRPr>
          </a:p>
          <a:p>
            <a:pPr algn="just">
              <a:buNone/>
            </a:pPr>
            <a:r>
              <a:rPr lang="it-IT" b="1" i="0" dirty="0">
                <a:solidFill>
                  <a:srgbClr val="19191A"/>
                </a:solidFill>
                <a:effectLst/>
              </a:rPr>
              <a:t>4. </a:t>
            </a:r>
            <a:r>
              <a:rPr lang="it-IT" b="0" i="0" dirty="0">
                <a:solidFill>
                  <a:srgbClr val="19191A"/>
                </a:solidFill>
                <a:effectLst/>
              </a:rPr>
              <a:t>Il modello organizzativo deve altresì prevedere un idoneo sistema di controllo sull'attuazione del medesimo modello e sul mantenimento nel tempo delle condizioni di idoneità delle misure adottate. Il riesame e l'eventuale modifica del modello organizzativo devono essere adottati, quando siano scoperte violazioni significative delle norme relative alla prevenzione degli infortuni e all'igiene sul lavoro, ovvero in occasione di mutamenti nell'organizzazione e nell'attività in relazione al progresso scientifico e tecnologico.</a:t>
            </a:r>
            <a:br>
              <a:rPr lang="it-IT" b="0" i="0" dirty="0">
                <a:solidFill>
                  <a:srgbClr val="19191A"/>
                </a:solidFill>
                <a:effectLst/>
              </a:rPr>
            </a:br>
            <a:endParaRPr lang="it-IT" b="0" i="0" dirty="0">
              <a:solidFill>
                <a:srgbClr val="19191A"/>
              </a:solidFill>
              <a:effectLst/>
            </a:endParaRPr>
          </a:p>
          <a:p>
            <a:pPr algn="just">
              <a:buNone/>
            </a:pPr>
            <a:r>
              <a:rPr lang="it-IT" b="1" i="0" dirty="0">
                <a:solidFill>
                  <a:srgbClr val="19191A"/>
                </a:solidFill>
                <a:effectLst/>
              </a:rPr>
              <a:t>5. </a:t>
            </a:r>
            <a:r>
              <a:rPr lang="it-IT" b="0" i="0" dirty="0">
                <a:solidFill>
                  <a:srgbClr val="19191A"/>
                </a:solidFill>
                <a:effectLst/>
              </a:rPr>
              <a:t>In sede di prima applicazione, i modelli di organizzazione aziendale definiti conformemente alle Linee guida UNI-INAIL per un sistema di gestione della salute e sicurezza sul lavoro (SGSL) del 28 settembre 2001 o alla norma UNI EN ISO 45001:2023+A1:2024 si presumono conformi ai requisiti di cui al presente articolo per le parti corrispondenti. Agli stessi fini ulteriori modelli di organizzazione e gestione aziendale possono essere indicati dalla Commissione di cui all'articolo 6 .</a:t>
            </a:r>
          </a:p>
        </p:txBody>
      </p:sp>
    </p:spTree>
    <p:extLst>
      <p:ext uri="{BB962C8B-B14F-4D97-AF65-F5344CB8AC3E}">
        <p14:creationId xmlns:p14="http://schemas.microsoft.com/office/powerpoint/2010/main" val="2096275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611F108-3701-6D2A-5A15-6D07D9F7D5EE}"/>
              </a:ext>
            </a:extLst>
          </p:cNvPr>
          <p:cNvSpPr txBox="1"/>
          <p:nvPr/>
        </p:nvSpPr>
        <p:spPr>
          <a:xfrm>
            <a:off x="629264" y="1202694"/>
            <a:ext cx="11110451" cy="4247317"/>
          </a:xfrm>
          <a:prstGeom prst="rect">
            <a:avLst/>
          </a:prstGeom>
          <a:noFill/>
        </p:spPr>
        <p:txBody>
          <a:bodyPr wrap="square">
            <a:spAutoFit/>
          </a:bodyPr>
          <a:lstStyle/>
          <a:p>
            <a:pPr algn="just">
              <a:buNone/>
            </a:pPr>
            <a:r>
              <a:rPr lang="it-IT" b="1" i="0" dirty="0">
                <a:solidFill>
                  <a:srgbClr val="19191A"/>
                </a:solidFill>
                <a:effectLst/>
                <a:latin typeface="Titillium Web" panose="00000500000000000000" pitchFamily="2" charset="0"/>
              </a:rPr>
              <a:t>5-bis. </a:t>
            </a:r>
            <a:r>
              <a:rPr lang="it-IT" b="0" i="0" dirty="0">
                <a:solidFill>
                  <a:srgbClr val="19191A"/>
                </a:solidFill>
                <a:effectLst/>
                <a:latin typeface="Titillium Web" panose="00000500000000000000" pitchFamily="2" charset="0"/>
              </a:rPr>
              <a:t>La commissione consultiva permanente per la salute e sicurezza sul lavoro elabora procedure semplificate per la adozione e la efficace attuazione dei modelli di organizzazione e gestione della sicurezza nelle piccole e medie imprese. Tali procedure sono recepite con decreto del Ministero del lavoro, della salute e delle politiche sociali.</a:t>
            </a:r>
          </a:p>
          <a:p>
            <a:pPr algn="just">
              <a:buNone/>
            </a:pPr>
            <a:endParaRPr lang="it-IT" b="0" i="0" dirty="0">
              <a:solidFill>
                <a:srgbClr val="19191A"/>
              </a:solidFill>
              <a:effectLst/>
              <a:latin typeface="Titillium Web" panose="00000500000000000000" pitchFamily="2" charset="0"/>
            </a:endParaRPr>
          </a:p>
          <a:p>
            <a:pPr algn="just">
              <a:buNone/>
            </a:pPr>
            <a:r>
              <a:rPr lang="it-IT" b="1" i="0" dirty="0">
                <a:solidFill>
                  <a:srgbClr val="19191A"/>
                </a:solidFill>
                <a:effectLst/>
                <a:latin typeface="Titillium Web" panose="00000500000000000000" pitchFamily="2" charset="0"/>
              </a:rPr>
              <a:t>5-ter. </a:t>
            </a:r>
            <a:r>
              <a:rPr lang="it-IT" b="0" i="0" dirty="0">
                <a:solidFill>
                  <a:srgbClr val="19191A"/>
                </a:solidFill>
                <a:effectLst/>
                <a:latin typeface="Titillium Web" panose="00000500000000000000" pitchFamily="2" charset="0"/>
              </a:rPr>
              <a:t>Il Ministero del lavoro e delle politiche sociali promuove la stipula di convenzioni tra l'INAIL e l'Ente nazionale di normazione (UNI), per la consultazione gratuita delle norme tecniche di cui al presente decreto e delle altre norme di particolare valenza per i temi della salute e della sicurezza sul lavoro, nonché per l'elaborazione, da parte dell'UNI, di un bollettino ufficiale delle norme tecniche emanate da pubblicare periodicamente sui siti internet istituzionali del Ministero del lavoro e delle politiche sociali, dell'INAIL e dell'UNI. Agli oneri derivanti dal presente comma si provvede nei limiti delle risorse disponibili a legislazione vigente nell'ambito del bilancio dell'INAIL. </a:t>
            </a:r>
          </a:p>
          <a:p>
            <a:pPr algn="just">
              <a:buNone/>
            </a:pPr>
            <a:endParaRPr lang="it-IT" b="1" i="1" dirty="0">
              <a:solidFill>
                <a:srgbClr val="19191A"/>
              </a:solidFill>
              <a:effectLst/>
              <a:latin typeface="Titillium Web" panose="00000500000000000000" pitchFamily="2" charset="0"/>
            </a:endParaRPr>
          </a:p>
          <a:p>
            <a:pPr algn="just">
              <a:buNone/>
            </a:pPr>
            <a:r>
              <a:rPr lang="it-IT" b="1" i="0" dirty="0">
                <a:solidFill>
                  <a:srgbClr val="19191A"/>
                </a:solidFill>
                <a:effectLst/>
                <a:latin typeface="Titillium Web" panose="00000500000000000000" pitchFamily="2" charset="0"/>
              </a:rPr>
              <a:t>6. </a:t>
            </a:r>
            <a:r>
              <a:rPr lang="it-IT" b="0" i="0" dirty="0">
                <a:solidFill>
                  <a:srgbClr val="19191A"/>
                </a:solidFill>
                <a:effectLst/>
                <a:latin typeface="Titillium Web" panose="00000500000000000000" pitchFamily="2" charset="0"/>
              </a:rPr>
              <a:t>L'adozione del modello di organizzazione e di gestione di cui al presente articolo nelle imprese fino a 50 lavoratori rientra tra le attività finanziabili ai sensi dell'articolo 11.</a:t>
            </a:r>
          </a:p>
        </p:txBody>
      </p:sp>
    </p:spTree>
    <p:extLst>
      <p:ext uri="{BB962C8B-B14F-4D97-AF65-F5344CB8AC3E}">
        <p14:creationId xmlns:p14="http://schemas.microsoft.com/office/powerpoint/2010/main" val="1580966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96B813-1BDE-2789-CB26-DAEAD3A9C157}"/>
              </a:ext>
            </a:extLst>
          </p:cNvPr>
          <p:cNvSpPr>
            <a:spLocks noGrp="1"/>
          </p:cNvSpPr>
          <p:nvPr>
            <p:ph type="ctrTitle"/>
          </p:nvPr>
        </p:nvSpPr>
        <p:spPr>
          <a:xfrm>
            <a:off x="580103" y="2862673"/>
            <a:ext cx="11257936" cy="991572"/>
          </a:xfrm>
        </p:spPr>
        <p:txBody>
          <a:bodyPr>
            <a:normAutofit fontScale="90000"/>
          </a:bodyPr>
          <a:lstStyle/>
          <a:p>
            <a:br>
              <a:rPr lang="it-IT" dirty="0"/>
            </a:br>
            <a:r>
              <a:rPr lang="it-IT" sz="4000" b="1" dirty="0">
                <a:latin typeface="Calibri" panose="020F0502020204030204" pitchFamily="34" charset="0"/>
                <a:ea typeface="Calibri" panose="020F0502020204030204" pitchFamily="34" charset="0"/>
                <a:cs typeface="Calibri" panose="020F0502020204030204" pitchFamily="34" charset="0"/>
              </a:rPr>
              <a:t> </a:t>
            </a:r>
            <a:r>
              <a:rPr lang="it-IT" sz="4000" b="1" i="1" dirty="0">
                <a:latin typeface="Calibri" panose="020F0502020204030204" pitchFamily="34" charset="0"/>
                <a:ea typeface="Calibri" panose="020F0502020204030204" pitchFamily="34" charset="0"/>
                <a:cs typeface="Calibri" panose="020F0502020204030204" pitchFamily="34" charset="0"/>
              </a:rPr>
              <a:t>Tavolo tecnico per la revisione della disciplina della responsabilità amministrativa delle persone giuridiche  D.lgs. 8 giugno 2001 n. 231 </a:t>
            </a:r>
            <a:endParaRPr lang="it-IT" sz="40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3766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05FC266-8B67-2EFC-E2D8-9522D174F157}"/>
              </a:ext>
            </a:extLst>
          </p:cNvPr>
          <p:cNvSpPr txBox="1"/>
          <p:nvPr/>
        </p:nvSpPr>
        <p:spPr>
          <a:xfrm>
            <a:off x="801329" y="1651081"/>
            <a:ext cx="10589342" cy="3323987"/>
          </a:xfrm>
          <a:prstGeom prst="rect">
            <a:avLst/>
          </a:prstGeom>
          <a:noFill/>
        </p:spPr>
        <p:txBody>
          <a:bodyPr wrap="square">
            <a:spAutoFit/>
          </a:bodyPr>
          <a:lstStyle/>
          <a:p>
            <a:r>
              <a:rPr lang="it-IT" sz="3200" b="1" i="0" u="none" strike="noStrike" baseline="0" dirty="0">
                <a:solidFill>
                  <a:srgbClr val="000000"/>
                </a:solidFill>
              </a:rPr>
              <a:t>Art. 2 Colpa di organizzazione</a:t>
            </a:r>
          </a:p>
          <a:p>
            <a:endParaRPr lang="it-IT" sz="1800" b="0" i="0" u="none" strike="noStrike" baseline="0" dirty="0">
              <a:solidFill>
                <a:srgbClr val="000000"/>
              </a:solidFill>
            </a:endParaRPr>
          </a:p>
          <a:p>
            <a:r>
              <a:rPr lang="it-IT" sz="2000" b="1" i="0" u="none" strike="noStrike" baseline="0" dirty="0">
                <a:solidFill>
                  <a:srgbClr val="000000"/>
                </a:solidFill>
              </a:rPr>
              <a:t>1. </a:t>
            </a:r>
            <a:r>
              <a:rPr lang="it-IT" sz="2000" b="0" i="1" u="none" strike="noStrike" baseline="0" dirty="0">
                <a:solidFill>
                  <a:srgbClr val="000000"/>
                </a:solidFill>
              </a:rPr>
              <a:t>L’articolo 6 del decreto legislativo 8 giugno 2001, n. 231 è sostituito dal seguente</a:t>
            </a:r>
            <a:r>
              <a:rPr lang="it-IT" sz="2000" b="0" i="0" u="none" strike="noStrike" baseline="0" dirty="0">
                <a:solidFill>
                  <a:srgbClr val="000000"/>
                </a:solidFill>
              </a:rPr>
              <a:t>: </a:t>
            </a:r>
          </a:p>
          <a:p>
            <a:r>
              <a:rPr lang="it-IT" sz="2000" b="0" i="0" u="none" strike="noStrike" baseline="0" dirty="0">
                <a:solidFill>
                  <a:srgbClr val="000000"/>
                </a:solidFill>
              </a:rPr>
              <a:t>« Art. 6 (</a:t>
            </a:r>
            <a:r>
              <a:rPr lang="it-IT" sz="2000" b="0" i="1" u="none" strike="noStrike" baseline="0" dirty="0">
                <a:solidFill>
                  <a:srgbClr val="000000"/>
                </a:solidFill>
              </a:rPr>
              <a:t>Colpa di organizzazione dell’ente</a:t>
            </a:r>
            <a:r>
              <a:rPr lang="it-IT" sz="2000" b="0" i="0" u="none" strike="noStrike" baseline="0" dirty="0">
                <a:solidFill>
                  <a:srgbClr val="000000"/>
                </a:solidFill>
              </a:rPr>
              <a:t>). – 1. L’ente risponde dei reati commessi nel suo interesse o a suo vantaggio dalle persone indicate nell’articolo 5, comma 1, quando la loro commissione è stata determinata o agevolata dalla mancata adozione o dall’inefficace attuazione del modello di organizzazione e di gestione di cui all’articolo 7, idoneo a prevenire reati della specie di quello verificatosi. </a:t>
            </a:r>
          </a:p>
          <a:p>
            <a:r>
              <a:rPr lang="it-IT" sz="2000" b="0" i="0" u="none" strike="noStrike" baseline="0" dirty="0">
                <a:solidFill>
                  <a:srgbClr val="000000"/>
                </a:solidFill>
              </a:rPr>
              <a:t>2. Nel caso in cui viene esclusa la responsabilità per carenza di colpa di organizzazione, è comunque disposta la confisca del profitto che l’ente ha tratto dal reato, anche nella forma per equivalente.». </a:t>
            </a:r>
            <a:endParaRPr lang="it-IT" sz="2000" dirty="0"/>
          </a:p>
        </p:txBody>
      </p:sp>
    </p:spTree>
    <p:extLst>
      <p:ext uri="{BB962C8B-B14F-4D97-AF65-F5344CB8AC3E}">
        <p14:creationId xmlns:p14="http://schemas.microsoft.com/office/powerpoint/2010/main" val="414240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036724D-05F3-7D9E-8496-FFABE5DCB2CA}"/>
              </a:ext>
            </a:extLst>
          </p:cNvPr>
          <p:cNvSpPr txBox="1"/>
          <p:nvPr/>
        </p:nvSpPr>
        <p:spPr>
          <a:xfrm>
            <a:off x="491613" y="2000297"/>
            <a:ext cx="11169445" cy="2431435"/>
          </a:xfrm>
          <a:prstGeom prst="rect">
            <a:avLst/>
          </a:prstGeom>
          <a:noFill/>
        </p:spPr>
        <p:txBody>
          <a:bodyPr wrap="square">
            <a:spAutoFit/>
          </a:bodyPr>
          <a:lstStyle/>
          <a:p>
            <a:r>
              <a:rPr lang="it-IT" sz="3200" b="1" i="0" u="none" strike="noStrike" baseline="0" dirty="0">
                <a:solidFill>
                  <a:srgbClr val="000000"/>
                </a:solidFill>
              </a:rPr>
              <a:t>Art. 1 </a:t>
            </a:r>
            <a:r>
              <a:rPr lang="it-IT" sz="3200" b="1" i="1" u="none" strike="noStrike" baseline="0" dirty="0">
                <a:solidFill>
                  <a:srgbClr val="000000"/>
                </a:solidFill>
              </a:rPr>
              <a:t>Responsabilità dell’ente per i reati colposi</a:t>
            </a:r>
            <a:endParaRPr lang="it-IT" sz="3200" b="1" i="0" u="none" strike="noStrike" baseline="0" dirty="0">
              <a:solidFill>
                <a:srgbClr val="000000"/>
              </a:solidFill>
            </a:endParaRPr>
          </a:p>
          <a:p>
            <a:endParaRPr lang="it-IT" sz="2000" b="0" i="1" u="none" strike="noStrike" baseline="0" dirty="0">
              <a:solidFill>
                <a:srgbClr val="000000"/>
              </a:solidFill>
            </a:endParaRPr>
          </a:p>
          <a:p>
            <a:pPr algn="just"/>
            <a:r>
              <a:rPr lang="it-IT" sz="2000" i="1" dirty="0">
                <a:solidFill>
                  <a:srgbClr val="000000"/>
                </a:solidFill>
              </a:rPr>
              <a:t>1 </a:t>
            </a:r>
            <a:r>
              <a:rPr lang="it-IT" sz="2000" b="0" i="1" u="none" strike="noStrike" baseline="0" dirty="0">
                <a:solidFill>
                  <a:srgbClr val="000000"/>
                </a:solidFill>
              </a:rPr>
              <a:t>All’articolo 5 del decreto legislativo 8 giugno 2001, n. 231, dopo il comma 1 è inserito il seguente</a:t>
            </a:r>
            <a:r>
              <a:rPr lang="it-IT" sz="2000" b="0" i="0" u="none" strike="noStrike" baseline="0" dirty="0">
                <a:solidFill>
                  <a:srgbClr val="000000"/>
                </a:solidFill>
              </a:rPr>
              <a:t>:</a:t>
            </a:r>
          </a:p>
          <a:p>
            <a:pPr algn="just"/>
            <a:r>
              <a:rPr lang="it-IT" sz="2000" b="0" i="0" u="none" strike="noStrike" baseline="0" dirty="0">
                <a:solidFill>
                  <a:srgbClr val="000000"/>
                </a:solidFill>
              </a:rPr>
              <a:t> «1-</a:t>
            </a:r>
            <a:r>
              <a:rPr lang="it-IT" sz="2000" b="0" i="1" u="none" strike="noStrike" baseline="0" dirty="0">
                <a:solidFill>
                  <a:srgbClr val="000000"/>
                </a:solidFill>
              </a:rPr>
              <a:t>bis</a:t>
            </a:r>
            <a:r>
              <a:rPr lang="it-IT" sz="2000" b="0" i="0" u="none" strike="noStrike" baseline="0" dirty="0">
                <a:solidFill>
                  <a:srgbClr val="000000"/>
                </a:solidFill>
              </a:rPr>
              <a:t>. Nel caso di reati colposi commessi dai soggetti indicati nel comma 1, l’interesse o il vantaggio dell’ente sussiste quando viene perseguito o conseguito, in misura apprezzabile, un risparmio di spesa o un incremento di produzione derivanti dall’inosservanza delle disposizioni che disciplinano lo svolgimento dell’attività.». </a:t>
            </a:r>
            <a:endParaRPr lang="it-IT" sz="2000" dirty="0"/>
          </a:p>
        </p:txBody>
      </p:sp>
    </p:spTree>
    <p:extLst>
      <p:ext uri="{BB962C8B-B14F-4D97-AF65-F5344CB8AC3E}">
        <p14:creationId xmlns:p14="http://schemas.microsoft.com/office/powerpoint/2010/main" val="1549124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3CFE500-97DA-EAB1-DDCB-A3625DDD2FF4}"/>
              </a:ext>
            </a:extLst>
          </p:cNvPr>
          <p:cNvSpPr txBox="1"/>
          <p:nvPr/>
        </p:nvSpPr>
        <p:spPr>
          <a:xfrm>
            <a:off x="575187" y="432619"/>
            <a:ext cx="10584426" cy="6278642"/>
          </a:xfrm>
          <a:prstGeom prst="rect">
            <a:avLst/>
          </a:prstGeom>
          <a:noFill/>
        </p:spPr>
        <p:txBody>
          <a:bodyPr wrap="square">
            <a:spAutoFit/>
          </a:bodyPr>
          <a:lstStyle/>
          <a:p>
            <a:r>
              <a:rPr lang="it-IT" sz="2400" b="1" i="0" u="none" strike="noStrike" baseline="0" dirty="0">
                <a:solidFill>
                  <a:srgbClr val="000000"/>
                </a:solidFill>
              </a:rPr>
              <a:t>Art. 3 Modello di organizzazione</a:t>
            </a:r>
          </a:p>
          <a:p>
            <a:r>
              <a:rPr lang="it-IT" b="1" i="0" u="none" strike="noStrike" baseline="0" dirty="0">
                <a:solidFill>
                  <a:srgbClr val="000000"/>
                </a:solidFill>
              </a:rPr>
              <a:t> </a:t>
            </a:r>
            <a:r>
              <a:rPr lang="it-IT" b="0" i="1" u="none" strike="noStrike" baseline="0" dirty="0">
                <a:solidFill>
                  <a:srgbClr val="000000"/>
                </a:solidFill>
              </a:rPr>
              <a:t>L’articolo 7 del decreto legislativo 8 giugno 2001, n. 231 è sostituito dal seguente</a:t>
            </a:r>
            <a:r>
              <a:rPr lang="it-IT" b="0" i="0" u="none" strike="noStrike" baseline="0" dirty="0">
                <a:solidFill>
                  <a:srgbClr val="000000"/>
                </a:solidFill>
              </a:rPr>
              <a:t>: 58 </a:t>
            </a:r>
          </a:p>
          <a:p>
            <a:pPr algn="just"/>
            <a:endParaRPr lang="it-IT" b="0" i="0" u="none" strike="noStrike" baseline="0" dirty="0"/>
          </a:p>
          <a:p>
            <a:pPr algn="just"/>
            <a:r>
              <a:rPr lang="it-IT" b="0" i="0" u="none" strike="noStrike" baseline="0" dirty="0"/>
              <a:t>«Art. 7 (</a:t>
            </a:r>
            <a:r>
              <a:rPr lang="it-IT" b="0" i="1" u="none" strike="noStrike" baseline="0" dirty="0"/>
              <a:t>Modello di organizzazione e di gestione: struttura</a:t>
            </a:r>
            <a:r>
              <a:rPr lang="it-IT" b="0" i="0" u="none" strike="noStrike" baseline="0" dirty="0"/>
              <a:t>). – </a:t>
            </a:r>
          </a:p>
          <a:p>
            <a:pPr algn="just"/>
            <a:r>
              <a:rPr lang="it-IT" b="0" i="0" u="none" strike="noStrike" baseline="0" dirty="0"/>
              <a:t>1. Tenuto conto della forma giuridica, della natura, del tipo di attività, dei poteri delegati, delle dimensioni e della configurazione organizzativa dell’ente nonché del rischio di commissione di reati il modello di organizzazione e di gestione, adottato dall’organo dirigente, deve rispondere alle seguenti esigenze: </a:t>
            </a:r>
          </a:p>
          <a:p>
            <a:pPr algn="just"/>
            <a:r>
              <a:rPr lang="it-IT" b="0" i="0" u="none" strike="noStrike" baseline="0" dirty="0"/>
              <a:t>a) individuare le attività nel cui ambito vi è il rischio di commissione di reati e l’intensità di tale rischio; </a:t>
            </a:r>
          </a:p>
          <a:p>
            <a:pPr algn="just"/>
            <a:r>
              <a:rPr lang="it-IT" b="0" i="0" u="none" strike="noStrike" baseline="0" dirty="0"/>
              <a:t>b) prevedere specifici protocolli che conformino le decisioni e l’attività dell’ente, anche attraverso la segregazione delle funzioni e la predisposizione di cautele e controlli rivolti a prevenire la commissione dei reati; </a:t>
            </a:r>
          </a:p>
          <a:p>
            <a:pPr algn="just"/>
            <a:r>
              <a:rPr lang="it-IT" b="0" i="0" u="none" strike="noStrike" baseline="0" dirty="0"/>
              <a:t>c) individuare modalità di gestione delle risorse finanziarie idonee a prevenire la commissione dei reati; </a:t>
            </a:r>
          </a:p>
          <a:p>
            <a:pPr algn="just"/>
            <a:r>
              <a:rPr lang="it-IT" b="0" i="0" u="none" strike="noStrike" baseline="0" dirty="0"/>
              <a:t>d) prevedere la costituzione di un organismo interno con il compito di vigilare sul funzionamento e l’osservanza del modello e di proporre il suo aggiornamento, dotato di autonomi poteri di iniziativa e di controllo nonché di adeguate risorse finanziarie, i cui componenti possiedano requisiti di professionalità; </a:t>
            </a:r>
          </a:p>
          <a:p>
            <a:pPr algn="just"/>
            <a:r>
              <a:rPr lang="it-IT" b="0" i="0" u="none" strike="noStrike" baseline="0" dirty="0"/>
              <a:t>e) prevedere obblighi di informazione degli organi e delle strutture aziendali nei confronti dell’organismo di vigilanza; </a:t>
            </a:r>
          </a:p>
          <a:p>
            <a:pPr algn="just"/>
            <a:r>
              <a:rPr lang="it-IT" b="0" i="0" u="none" strike="noStrike" baseline="0" dirty="0"/>
              <a:t>f) prevedere obblighi di formazione nei confronti delle persone indicate nell’articolo 5, comma 1, lettere a) e b); </a:t>
            </a:r>
          </a:p>
          <a:p>
            <a:pPr algn="just"/>
            <a:r>
              <a:rPr lang="it-IT" b="0" i="0" u="none" strike="noStrike" baseline="0" dirty="0"/>
              <a:t>g) descrivere il sistema dei controlli interni; </a:t>
            </a:r>
          </a:p>
          <a:p>
            <a:pPr algn="just"/>
            <a:r>
              <a:rPr lang="it-IT" b="0" i="0" u="none" strike="noStrike" baseline="0" dirty="0"/>
              <a:t>h) individuare canali di segnalazione interna e prevedere il divieto di ritorsione, tenendo conto di quanto stabilito dal decreto legislativo 10 marzo 2023, n. 24; </a:t>
            </a:r>
          </a:p>
          <a:p>
            <a:pPr algn="just"/>
            <a:r>
              <a:rPr lang="it-IT" b="0" i="0" u="none" strike="noStrike" baseline="0" dirty="0"/>
              <a:t>i) introdurre un sistema disciplinare idoneo a sanzionare il mancato rispetto delle misure indicate nel modello. </a:t>
            </a:r>
          </a:p>
        </p:txBody>
      </p:sp>
    </p:spTree>
    <p:extLst>
      <p:ext uri="{BB962C8B-B14F-4D97-AF65-F5344CB8AC3E}">
        <p14:creationId xmlns:p14="http://schemas.microsoft.com/office/powerpoint/2010/main" val="3263181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6FB2EA2-D32A-50C7-8512-3023119B9004}"/>
              </a:ext>
            </a:extLst>
          </p:cNvPr>
          <p:cNvSpPr txBox="1"/>
          <p:nvPr/>
        </p:nvSpPr>
        <p:spPr>
          <a:xfrm>
            <a:off x="717755" y="1744316"/>
            <a:ext cx="10432026" cy="3785652"/>
          </a:xfrm>
          <a:prstGeom prst="rect">
            <a:avLst/>
          </a:prstGeom>
          <a:noFill/>
        </p:spPr>
        <p:txBody>
          <a:bodyPr wrap="square">
            <a:spAutoFit/>
          </a:bodyPr>
          <a:lstStyle/>
          <a:p>
            <a:pPr algn="just"/>
            <a:r>
              <a:rPr lang="it-IT" sz="2000" b="0" i="0" u="none" strike="noStrike" baseline="0" dirty="0">
                <a:solidFill>
                  <a:srgbClr val="000000"/>
                </a:solidFill>
              </a:rPr>
              <a:t>2. Il modello di organizzazione e di gestione deve essere sottoposto a verifica periodica e ad eventuali modifiche quando emergono significative violazioni delle prescrizioni oppure quando intervengono mutamenti normativi o apprezzabili variazioni nell’organizzazione o nell’attività. </a:t>
            </a:r>
          </a:p>
          <a:p>
            <a:pPr algn="just"/>
            <a:r>
              <a:rPr lang="it-IT" sz="2000" b="0" i="0" u="none" strike="noStrike" baseline="0" dirty="0">
                <a:solidFill>
                  <a:srgbClr val="000000"/>
                </a:solidFill>
              </a:rPr>
              <a:t>3. Il modello di organizzazione e di gestione può essere adottato, nel rispetto dei requisiti indicati nel comma 1, sulla base di linee guida o di distinti protocolli, concernenti le modalità di rilevazione e gestione dei rischi-reato, redatti dalle associazioni rappresentative degli enti, comunicati al Ministero della Giustizia, che, di concerto con i Ministeri competenti, può formulare entro trenta giorni osservazioni. </a:t>
            </a:r>
          </a:p>
          <a:p>
            <a:pPr algn="just"/>
            <a:r>
              <a:rPr lang="it-IT" sz="2000" b="0" i="0" u="none" strike="noStrike" baseline="0" dirty="0">
                <a:solidFill>
                  <a:srgbClr val="000000"/>
                </a:solidFill>
              </a:rPr>
              <a:t>4. Fermo quanto previsto dall’articolo 30 del decreto legislativo 9 aprile 2008, n. 81, il Ministero della Giustizia, previa consultazione delle associazioni più rappresentative degli enti e dei Ministeri competenti, elabora, con decreto, procedure semplificate per l’adozione e l’efficace attuazione del modello di organizzazione, gestione e controllo nelle piccole e medie imprese.». </a:t>
            </a:r>
            <a:endParaRPr lang="it-IT" sz="2000" dirty="0"/>
          </a:p>
        </p:txBody>
      </p:sp>
    </p:spTree>
    <p:extLst>
      <p:ext uri="{BB962C8B-B14F-4D97-AF65-F5344CB8AC3E}">
        <p14:creationId xmlns:p14="http://schemas.microsoft.com/office/powerpoint/2010/main" val="2589615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BEDC41-BE76-B62C-ED16-FC0400D5B5E3}"/>
              </a:ext>
            </a:extLst>
          </p:cNvPr>
          <p:cNvSpPr>
            <a:spLocks noGrp="1"/>
          </p:cNvSpPr>
          <p:nvPr>
            <p:ph type="ctrTitle"/>
          </p:nvPr>
        </p:nvSpPr>
        <p:spPr>
          <a:xfrm>
            <a:off x="599768" y="1122363"/>
            <a:ext cx="10156723" cy="617947"/>
          </a:xfrm>
        </p:spPr>
        <p:txBody>
          <a:bodyPr>
            <a:normAutofit/>
          </a:bodyPr>
          <a:lstStyle/>
          <a:p>
            <a:pPr algn="l"/>
            <a:r>
              <a:rPr lang="it-IT" sz="3200" b="1" dirty="0">
                <a:latin typeface="+mn-lt"/>
                <a:ea typeface="Calibri" panose="020F0502020204030204" pitchFamily="34" charset="0"/>
                <a:cs typeface="Calibri" panose="020F0502020204030204" pitchFamily="34" charset="0"/>
              </a:rPr>
              <a:t>ART. 4 </a:t>
            </a:r>
            <a:r>
              <a:rPr lang="it-IT" sz="3200" b="1" i="0" u="none" strike="noStrike" baseline="0" dirty="0">
                <a:solidFill>
                  <a:srgbClr val="000000"/>
                </a:solidFill>
                <a:latin typeface="+mn-lt"/>
              </a:rPr>
              <a:t>Valutazione di idoneità dei modelli organizzativi</a:t>
            </a:r>
            <a:endParaRPr lang="it-IT" sz="3200" b="1" dirty="0">
              <a:latin typeface="+mn-lt"/>
              <a:ea typeface="Calibri" panose="020F0502020204030204" pitchFamily="34" charset="0"/>
              <a:cs typeface="Calibri" panose="020F0502020204030204" pitchFamily="34" charset="0"/>
            </a:endParaRPr>
          </a:p>
        </p:txBody>
      </p:sp>
      <p:sp>
        <p:nvSpPr>
          <p:cNvPr id="3" name="Sottotitolo 2">
            <a:extLst>
              <a:ext uri="{FF2B5EF4-FFF2-40B4-BE49-F238E27FC236}">
                <a16:creationId xmlns:a16="http://schemas.microsoft.com/office/drawing/2014/main" id="{79DF083C-D095-7E7E-0DE9-CF0958D83C9A}"/>
              </a:ext>
            </a:extLst>
          </p:cNvPr>
          <p:cNvSpPr>
            <a:spLocks noGrp="1"/>
          </p:cNvSpPr>
          <p:nvPr>
            <p:ph type="subTitle" idx="1"/>
          </p:nvPr>
        </p:nvSpPr>
        <p:spPr>
          <a:xfrm>
            <a:off x="599768" y="1838632"/>
            <a:ext cx="10068232" cy="3419168"/>
          </a:xfrm>
        </p:spPr>
        <p:txBody>
          <a:bodyPr>
            <a:normAutofit fontScale="85000" lnSpcReduction="10000"/>
          </a:bodyPr>
          <a:lstStyle/>
          <a:p>
            <a:pPr algn="just"/>
            <a:r>
              <a:rPr lang="it-IT" dirty="0"/>
              <a:t>1. </a:t>
            </a:r>
            <a:r>
              <a:rPr lang="it-IT" i="1" dirty="0"/>
              <a:t>Dopo l’articolo 7 del decreto legislativo 8 giugno 2001, n. 231, è inserito il seguente</a:t>
            </a:r>
            <a:r>
              <a:rPr lang="it-IT" dirty="0"/>
              <a:t>: </a:t>
            </a:r>
          </a:p>
          <a:p>
            <a:pPr algn="just"/>
            <a:r>
              <a:rPr lang="it-IT" dirty="0"/>
              <a:t>«7-</a:t>
            </a:r>
            <a:r>
              <a:rPr lang="it-IT" i="1" dirty="0"/>
              <a:t>bis </a:t>
            </a:r>
            <a:r>
              <a:rPr lang="it-IT" dirty="0"/>
              <a:t>(</a:t>
            </a:r>
            <a:r>
              <a:rPr lang="it-IT" i="1" dirty="0"/>
              <a:t>Valutazione di idoneità dei modelli di organizzazione e di gestione</a:t>
            </a:r>
            <a:r>
              <a:rPr lang="it-IT" dirty="0"/>
              <a:t>). </a:t>
            </a:r>
          </a:p>
          <a:p>
            <a:pPr algn="just"/>
            <a:r>
              <a:rPr lang="it-IT" dirty="0"/>
              <a:t>1. Il giudice, nel valutare l’idoneità del modello a prevenire reati della specie di quello verificatosi, deve tenere specificamente conto della conformità alle linee guida elaborate dalle associazioni rappresentative degli enti ovvero alle procedure semplificate rispettivamente previste dai commi 3 e 4 dell’articolo 7, alle norme accreditate dalla comunità tecnico-scientifica nonché alle buone prassi, sempre che le stesse risultino adeguate a prevenire il reato. </a:t>
            </a:r>
          </a:p>
          <a:p>
            <a:pPr algn="just"/>
            <a:r>
              <a:rPr lang="it-IT" dirty="0"/>
              <a:t>2. Per gli enti che hanno la sede principale al di fuori del territorio dello stato, il giudice nel valutare la sussistenza e l’idoneità delle misure organizzative a prevenire reati della specie di quello verificatosi deve tenere specificamente conto della disciplina prevista dallo Stato estero al fine di verificarne in concreto l’equivalenza rispetto ai requisiti richiesti dall’articolo 7.». </a:t>
            </a:r>
          </a:p>
        </p:txBody>
      </p:sp>
    </p:spTree>
    <p:extLst>
      <p:ext uri="{BB962C8B-B14F-4D97-AF65-F5344CB8AC3E}">
        <p14:creationId xmlns:p14="http://schemas.microsoft.com/office/powerpoint/2010/main" val="3470252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C30D7E-3327-6629-EAEB-6226CB2DC656}"/>
              </a:ext>
            </a:extLst>
          </p:cNvPr>
          <p:cNvSpPr>
            <a:spLocks noGrp="1"/>
          </p:cNvSpPr>
          <p:nvPr>
            <p:ph type="ctrTitle"/>
          </p:nvPr>
        </p:nvSpPr>
        <p:spPr>
          <a:xfrm>
            <a:off x="688258" y="1132196"/>
            <a:ext cx="9783097" cy="617947"/>
          </a:xfrm>
        </p:spPr>
        <p:txBody>
          <a:bodyPr>
            <a:normAutofit fontScale="90000"/>
          </a:bodyPr>
          <a:lstStyle/>
          <a:p>
            <a:pPr lvl="0" algn="l">
              <a:spcBef>
                <a:spcPts val="1000"/>
              </a:spcBef>
              <a:defRPr/>
            </a:pPr>
            <a:br>
              <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rPr>
            </a:br>
            <a:r>
              <a:rPr lang="it-IT" sz="3600" b="1" dirty="0">
                <a:solidFill>
                  <a:prstClr val="black"/>
                </a:solidFill>
                <a:latin typeface="Calibri" panose="020F0502020204030204"/>
                <a:ea typeface="+mn-ea"/>
                <a:cs typeface="+mn-cs"/>
              </a:rPr>
              <a:t>Art. 5 Autonomia della responsabilità</a:t>
            </a:r>
            <a:br>
              <a:rPr lang="it-IT" sz="2200" dirty="0">
                <a:solidFill>
                  <a:prstClr val="black"/>
                </a:solidFill>
                <a:latin typeface="Calibri" panose="020F0502020204030204"/>
                <a:ea typeface="+mn-ea"/>
                <a:cs typeface="+mn-cs"/>
              </a:rPr>
            </a:br>
            <a:r>
              <a:rPr lang="it-IT" sz="2200" b="1" dirty="0">
                <a:solidFill>
                  <a:prstClr val="black"/>
                </a:solidFill>
                <a:latin typeface="Calibri" panose="020F0502020204030204"/>
                <a:ea typeface="+mn-ea"/>
                <a:cs typeface="+mn-cs"/>
              </a:rPr>
              <a:t>1. L’articolo 8 del decreto legislativo 8 giugno 2001, n. 231 è sostituito dal seguente: </a:t>
            </a:r>
            <a:endParaRPr lang="it-IT" sz="2200" dirty="0"/>
          </a:p>
        </p:txBody>
      </p:sp>
      <p:sp>
        <p:nvSpPr>
          <p:cNvPr id="3" name="Sottotitolo 2">
            <a:extLst>
              <a:ext uri="{FF2B5EF4-FFF2-40B4-BE49-F238E27FC236}">
                <a16:creationId xmlns:a16="http://schemas.microsoft.com/office/drawing/2014/main" id="{4D3C4D73-2096-D426-1CFC-7D22D79B01B4}"/>
              </a:ext>
            </a:extLst>
          </p:cNvPr>
          <p:cNvSpPr>
            <a:spLocks noGrp="1"/>
          </p:cNvSpPr>
          <p:nvPr>
            <p:ph type="subTitle" idx="1"/>
          </p:nvPr>
        </p:nvSpPr>
        <p:spPr>
          <a:xfrm>
            <a:off x="786580" y="2005781"/>
            <a:ext cx="9783097" cy="3301181"/>
          </a:xfrm>
        </p:spPr>
        <p:txBody>
          <a:bodyPr>
            <a:normAutofit fontScale="85000" lnSpcReduction="20000"/>
          </a:bodyPr>
          <a:lstStyle/>
          <a:p>
            <a:pPr algn="just"/>
            <a:r>
              <a:rPr lang="it-IT" dirty="0"/>
              <a:t>«Art. 8 (</a:t>
            </a:r>
            <a:r>
              <a:rPr lang="it-IT" i="1" dirty="0"/>
              <a:t>Autonomia della responsabilità dell’ente</a:t>
            </a:r>
            <a:r>
              <a:rPr lang="it-IT" dirty="0"/>
              <a:t>)</a:t>
            </a:r>
          </a:p>
          <a:p>
            <a:pPr algn="just"/>
            <a:r>
              <a:rPr lang="it-IT" dirty="0"/>
              <a:t>1. La responsabilità dell’ente sussiste anche quando l’autore del reato non è stato identificato o non è imputabile o non è punibile per difetto di colpevolezza determinata da carenze organizzative dell’ente. </a:t>
            </a:r>
          </a:p>
          <a:p>
            <a:pPr algn="just"/>
            <a:r>
              <a:rPr lang="it-IT" dirty="0"/>
              <a:t>2. Quando ricorrono cause di estinzione del reato l’ente è comunque ritenuto responsabile, ad eccezione dei seguenti casi: </a:t>
            </a:r>
          </a:p>
          <a:p>
            <a:pPr algn="just"/>
            <a:r>
              <a:rPr lang="it-IT" dirty="0"/>
              <a:t>a) il reato è estinto per amnistia, anche quando l’imputato ha rinunciato alla sua applicazione, fermo restando che l’ente può rinunciare all’amnistia; </a:t>
            </a:r>
          </a:p>
          <a:p>
            <a:pPr algn="just"/>
            <a:r>
              <a:rPr lang="it-IT" dirty="0"/>
              <a:t>b) il reato è stato dichiarato estinto per remissione della querela. </a:t>
            </a:r>
          </a:p>
          <a:p>
            <a:pPr algn="just"/>
            <a:r>
              <a:rPr lang="it-IT" dirty="0"/>
              <a:t>3. Se il reato non viene punito a norma dell’articolo 131-</a:t>
            </a:r>
            <a:r>
              <a:rPr lang="it-IT" i="1" dirty="0"/>
              <a:t>bis </a:t>
            </a:r>
            <a:r>
              <a:rPr lang="it-IT" dirty="0"/>
              <a:t>del codice penale, la non punibilità si estende all’ente quando l’illecito amministrativo da esso dipendente risulta occasionale.». </a:t>
            </a:r>
          </a:p>
        </p:txBody>
      </p:sp>
    </p:spTree>
    <p:extLst>
      <p:ext uri="{BB962C8B-B14F-4D97-AF65-F5344CB8AC3E}">
        <p14:creationId xmlns:p14="http://schemas.microsoft.com/office/powerpoint/2010/main" val="41816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29DAD9-7767-CBBB-61E8-2A5DF093D49F}"/>
              </a:ext>
            </a:extLst>
          </p:cNvPr>
          <p:cNvSpPr>
            <a:spLocks noGrp="1"/>
          </p:cNvSpPr>
          <p:nvPr>
            <p:ph type="ctrTitle"/>
          </p:nvPr>
        </p:nvSpPr>
        <p:spPr>
          <a:xfrm>
            <a:off x="560439" y="526027"/>
            <a:ext cx="10127226" cy="1597741"/>
          </a:xfrm>
        </p:spPr>
        <p:txBody>
          <a:bodyPr>
            <a:normAutofit fontScale="90000"/>
          </a:bodyPr>
          <a:lstStyle/>
          <a:p>
            <a:pPr algn="l"/>
            <a:br>
              <a:rPr lang="it-IT" sz="3600" dirty="0"/>
            </a:br>
            <a:br>
              <a:rPr lang="it-IT" sz="3600" dirty="0"/>
            </a:br>
            <a:br>
              <a:rPr lang="it-IT" sz="3600" dirty="0"/>
            </a:br>
            <a:r>
              <a:rPr lang="it-IT" sz="3100" b="1" dirty="0">
                <a:latin typeface="+mn-lt"/>
              </a:rPr>
              <a:t>Art.13 Modifiche al procedimento di accertamento della responsabilità dell’ente</a:t>
            </a:r>
            <a:br>
              <a:rPr lang="it-IT" sz="3600" b="1" dirty="0">
                <a:latin typeface="+mn-lt"/>
              </a:rPr>
            </a:br>
            <a:r>
              <a:rPr lang="it-IT" sz="2700" b="0" u="none" strike="noStrike" baseline="0" dirty="0">
                <a:solidFill>
                  <a:srgbClr val="000000"/>
                </a:solidFill>
                <a:latin typeface="+mn-lt"/>
              </a:rPr>
              <a:t>Al capo III del decreto legislativo 8 giugno 2001, n. 231 sono apportate le seguenti modificazioni </a:t>
            </a:r>
            <a:endParaRPr lang="it-IT" sz="2700" b="1" dirty="0">
              <a:latin typeface="+mn-lt"/>
            </a:endParaRPr>
          </a:p>
        </p:txBody>
      </p:sp>
      <p:sp>
        <p:nvSpPr>
          <p:cNvPr id="3" name="Sottotitolo 2">
            <a:extLst>
              <a:ext uri="{FF2B5EF4-FFF2-40B4-BE49-F238E27FC236}">
                <a16:creationId xmlns:a16="http://schemas.microsoft.com/office/drawing/2014/main" id="{35E46327-1222-ABF0-590C-F3D5359A0AD6}"/>
              </a:ext>
            </a:extLst>
          </p:cNvPr>
          <p:cNvSpPr>
            <a:spLocks noGrp="1"/>
          </p:cNvSpPr>
          <p:nvPr>
            <p:ph type="subTitle" idx="1"/>
          </p:nvPr>
        </p:nvSpPr>
        <p:spPr>
          <a:xfrm>
            <a:off x="560439" y="2576052"/>
            <a:ext cx="10343535" cy="3647766"/>
          </a:xfrm>
        </p:spPr>
        <p:txBody>
          <a:bodyPr>
            <a:noAutofit/>
          </a:bodyPr>
          <a:lstStyle/>
          <a:p>
            <a:pPr algn="just"/>
            <a:r>
              <a:rPr lang="it-IT" sz="2000" b="0" u="none" strike="noStrike" baseline="0" dirty="0">
                <a:solidFill>
                  <a:srgbClr val="000000"/>
                </a:solidFill>
              </a:rPr>
              <a:t>l’articolo 59 è sostituito dal seguente: «Art. 59 (Contestazione dell’illecito amministrativo)</a:t>
            </a:r>
          </a:p>
          <a:p>
            <a:pPr algn="just"/>
            <a:r>
              <a:rPr lang="it-IT" sz="2000" b="0" u="none" strike="noStrike" baseline="0" dirty="0">
                <a:solidFill>
                  <a:srgbClr val="000000"/>
                </a:solidFill>
              </a:rPr>
              <a:t>1. Quando non deve richiedere l’archiviazione, il pubblico ministero contesta all’ente l’illecito amministrativo dipendente da reato. La contestazione dell’illecito è contenuta in uno degli atti indicati dall’articolo 407-bis, comma 1, e 552 del codice di procedura penale. </a:t>
            </a:r>
          </a:p>
          <a:p>
            <a:pPr algn="just"/>
            <a:r>
              <a:rPr lang="it-IT" sz="2000" b="0" u="none" strike="noStrike" baseline="0" dirty="0">
                <a:solidFill>
                  <a:srgbClr val="000000"/>
                </a:solidFill>
              </a:rPr>
              <a:t>2. La contestazione contiene gli elementi identificativi dell'ente, l'enunciazione, in forma chiara e precisa, del fatto che può comportare l'applicazione delle sanzioni amministrative, delle carenze organizzative che hanno determinato o agevolato la commissione del reato, dell’interesse perseguito e dell’eventuale vantaggio conseguito dall’ente, con l'indicazione del reato da cui l'illecito dipende e dei relativi articoli di legge e delle fonti di prova.»</a:t>
            </a:r>
            <a:endParaRPr lang="it-IT" sz="2000" dirty="0"/>
          </a:p>
        </p:txBody>
      </p:sp>
    </p:spTree>
    <p:extLst>
      <p:ext uri="{BB962C8B-B14F-4D97-AF65-F5344CB8AC3E}">
        <p14:creationId xmlns:p14="http://schemas.microsoft.com/office/powerpoint/2010/main" val="3512610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E28FD0-7EEA-DD83-A5AB-417FA2BA2956}"/>
              </a:ext>
            </a:extLst>
          </p:cNvPr>
          <p:cNvSpPr>
            <a:spLocks noGrp="1"/>
          </p:cNvSpPr>
          <p:nvPr>
            <p:ph type="title"/>
          </p:nvPr>
        </p:nvSpPr>
        <p:spPr/>
        <p:txBody>
          <a:bodyPr>
            <a:normAutofit/>
          </a:bodyPr>
          <a:lstStyle/>
          <a:p>
            <a:pPr algn="just"/>
            <a:r>
              <a:rPr lang="it-IT" sz="3600" b="1" dirty="0">
                <a:latin typeface="Calibri" panose="020F0502020204030204" pitchFamily="34" charset="0"/>
                <a:ea typeface="Calibri" panose="020F0502020204030204" pitchFamily="34" charset="0"/>
                <a:cs typeface="Calibri" panose="020F0502020204030204" pitchFamily="34" charset="0"/>
              </a:rPr>
              <a:t>Art. 5  </a:t>
            </a:r>
            <a:r>
              <a:rPr lang="it-IT" sz="3600" b="1" i="0" dirty="0">
                <a:solidFill>
                  <a:srgbClr val="19191A"/>
                </a:solidFill>
                <a:effectLst/>
                <a:latin typeface="Calibri" panose="020F0502020204030204" pitchFamily="34" charset="0"/>
                <a:ea typeface="Calibri" panose="020F0502020204030204" pitchFamily="34" charset="0"/>
                <a:cs typeface="Calibri" panose="020F0502020204030204" pitchFamily="34" charset="0"/>
              </a:rPr>
              <a:t>Responsabilità dell'ente</a:t>
            </a:r>
            <a:endParaRPr lang="it-IT" sz="36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93315C0D-A1CC-4234-D0F7-7342E905182D}"/>
              </a:ext>
            </a:extLst>
          </p:cNvPr>
          <p:cNvSpPr>
            <a:spLocks noGrp="1"/>
          </p:cNvSpPr>
          <p:nvPr>
            <p:ph idx="1"/>
          </p:nvPr>
        </p:nvSpPr>
        <p:spPr/>
        <p:txBody>
          <a:bodyPr>
            <a:normAutofit lnSpcReduction="10000"/>
          </a:bodyPr>
          <a:lstStyle/>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1. L'ente è responsabile per i reati commessi nel suo interesse o a suo vantaggio:</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a) da persone che rivestono funzioni di rappresentanza, di amministrazione o di direzione dell'ente o di una sua </a:t>
            </a:r>
            <a:r>
              <a:rPr lang="it-IT" sz="2400" kern="100" dirty="0" err="1">
                <a:effectLst/>
                <a:latin typeface="Calibri" panose="020F0502020204030204" pitchFamily="34" charset="0"/>
                <a:ea typeface="Calibri" panose="020F0502020204030204" pitchFamily="34" charset="0"/>
                <a:cs typeface="Times New Roman" panose="02020603050405020304" pitchFamily="18" charset="0"/>
              </a:rPr>
              <a:t>unita'</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 organizzativa dotata di autonomia finanziaria e funzionale nonché da persone che esercitano, anche di fatto, la gestione e il controllo dello stesso;</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b) da persone sottoposte alla direzione o alla vigilanza di uno dei soggetti di cui alla lettera a).</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2. L'ente non risponde se le persone indicate nel comma 1 hanno agito nell'interesse esclusivo proprio o di terzi.</a:t>
            </a:r>
          </a:p>
          <a:p>
            <a:endParaRPr lang="it-IT" dirty="0"/>
          </a:p>
        </p:txBody>
      </p:sp>
    </p:spTree>
    <p:extLst>
      <p:ext uri="{BB962C8B-B14F-4D97-AF65-F5344CB8AC3E}">
        <p14:creationId xmlns:p14="http://schemas.microsoft.com/office/powerpoint/2010/main" val="4256890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4E6832E-3DEC-581E-EAA1-384685701021}"/>
              </a:ext>
            </a:extLst>
          </p:cNvPr>
          <p:cNvSpPr txBox="1"/>
          <p:nvPr/>
        </p:nvSpPr>
        <p:spPr>
          <a:xfrm>
            <a:off x="757083" y="1584799"/>
            <a:ext cx="9576619" cy="2862322"/>
          </a:xfrm>
          <a:prstGeom prst="rect">
            <a:avLst/>
          </a:prstGeom>
          <a:noFill/>
        </p:spPr>
        <p:txBody>
          <a:bodyPr wrap="square">
            <a:spAutoFit/>
          </a:bodyPr>
          <a:lstStyle/>
          <a:p>
            <a:pPr algn="just"/>
            <a:r>
              <a:rPr lang="it-IT" sz="2000" b="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l’articolo 58 è sostituito dal seguente: </a:t>
            </a:r>
          </a:p>
          <a:p>
            <a:pPr algn="just"/>
            <a:r>
              <a:rPr lang="it-IT" sz="2000" b="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Art. 58 (Archiviazione)</a:t>
            </a:r>
          </a:p>
          <a:p>
            <a:pPr algn="just"/>
            <a:r>
              <a:rPr lang="it-IT" sz="2000"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1. Quando gli elementi acquisiti nel corso delle indagini preliminari non consentono di formulare una ragionevole previsione di condanna, ovvero quando l’illecito è estinto o non può procedersi alla contestazione a norma dell’articolo 60, nonché nel caso di cui all’articolo 8, comma 3, il pubblico ministero presenta al giudice richiesta di archiviazione. </a:t>
            </a:r>
          </a:p>
          <a:p>
            <a:pPr algn="just"/>
            <a:r>
              <a:rPr lang="it-IT" sz="2000"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2. Il giudice, se accoglie la richiesta di archiviazione, pronuncia decreto motivato e restituisce gli atti al pubblico ministero. Si applica la disciplina di cui agli articoli 409, 410-</a:t>
            </a:r>
            <a:r>
              <a:rPr lang="it-IT" sz="2000" b="0" i="1"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bis </a:t>
            </a:r>
            <a:r>
              <a:rPr lang="it-IT" sz="2000"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e 411 del codice di procedura penale in quanto compatibile.»; </a:t>
            </a:r>
            <a:endParaRPr lang="it-IT"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0882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D242EAD-617F-2B07-3621-37151BF798C2}"/>
              </a:ext>
            </a:extLst>
          </p:cNvPr>
          <p:cNvSpPr txBox="1"/>
          <p:nvPr/>
        </p:nvSpPr>
        <p:spPr>
          <a:xfrm>
            <a:off x="953729" y="1465964"/>
            <a:ext cx="9409471" cy="3785652"/>
          </a:xfrm>
          <a:prstGeom prst="rect">
            <a:avLst/>
          </a:prstGeom>
          <a:noFill/>
        </p:spPr>
        <p:txBody>
          <a:bodyPr wrap="square">
            <a:spAutoFit/>
          </a:bodyPr>
          <a:lstStyle/>
          <a:p>
            <a:pPr algn="just"/>
            <a:r>
              <a:rPr lang="it-IT" sz="2000" b="0" u="none" strike="noStrike" baseline="0" dirty="0">
                <a:solidFill>
                  <a:srgbClr val="000000"/>
                </a:solidFill>
              </a:rPr>
              <a:t>all’articolo 45, comma 1, sono aggiunte, in fine, le seguenti parole: «Il pubblico ministero indica specificamente le carenze organizzative rilevate.»; </a:t>
            </a:r>
          </a:p>
          <a:p>
            <a:pPr algn="just"/>
            <a:endParaRPr lang="it-IT" sz="2000" b="1" dirty="0">
              <a:solidFill>
                <a:srgbClr val="000000"/>
              </a:solidFill>
            </a:endParaRPr>
          </a:p>
          <a:p>
            <a:pPr algn="just"/>
            <a:endParaRPr lang="it-IT" sz="2000" b="1" u="none" strike="noStrike" baseline="0" dirty="0">
              <a:solidFill>
                <a:srgbClr val="000000"/>
              </a:solidFill>
            </a:endParaRPr>
          </a:p>
          <a:p>
            <a:pPr algn="just"/>
            <a:r>
              <a:rPr lang="it-IT" sz="2000" b="0" u="none" strike="noStrike" baseline="0" dirty="0">
                <a:solidFill>
                  <a:srgbClr val="000000"/>
                </a:solidFill>
              </a:rPr>
              <a:t>l’articolo 53 è sostituito dal seguente: «53 (Sequestro preventivo a fine di confisca). 1. Quando ricorrono gravi indizi sulla sussistenza della responsabilità dell’ente per un illecito amministrativo dipendente da reato, il giudice può disporre il sequestro delle cose di cui è consentita la confisca a norma dell’articolo 19. Si osservano le disposizioni di cui agli articoli 321, commi 3, 3-bis e 3-ter, 322, 322-bis e 323 del codice di procedura penale, in quanto applicabili. </a:t>
            </a:r>
          </a:p>
          <a:p>
            <a:pPr algn="just"/>
            <a:r>
              <a:rPr lang="it-IT" sz="2000" b="0" u="none" strike="noStrike" baseline="0" dirty="0">
                <a:solidFill>
                  <a:srgbClr val="000000"/>
                </a:solidFill>
              </a:rPr>
              <a:t>2. Il sequestro è revocato dal giudice se l’ente offre cauzione idonea a garantire l’esecuzione della confisca.</a:t>
            </a:r>
            <a:endParaRPr lang="it-IT" sz="2000" dirty="0"/>
          </a:p>
        </p:txBody>
      </p:sp>
    </p:spTree>
    <p:extLst>
      <p:ext uri="{BB962C8B-B14F-4D97-AF65-F5344CB8AC3E}">
        <p14:creationId xmlns:p14="http://schemas.microsoft.com/office/powerpoint/2010/main" val="1845517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10F1F0-1427-9EC8-9D5A-D98ACF7293A5}"/>
              </a:ext>
            </a:extLst>
          </p:cNvPr>
          <p:cNvSpPr>
            <a:spLocks noGrp="1"/>
          </p:cNvSpPr>
          <p:nvPr>
            <p:ph type="ctrTitle"/>
          </p:nvPr>
        </p:nvSpPr>
        <p:spPr>
          <a:xfrm>
            <a:off x="757084" y="449825"/>
            <a:ext cx="10284542" cy="1189704"/>
          </a:xfrm>
        </p:spPr>
        <p:txBody>
          <a:bodyPr>
            <a:noAutofit/>
          </a:bodyPr>
          <a:lstStyle/>
          <a:p>
            <a:pPr algn="l"/>
            <a:br>
              <a:rPr lang="it-IT" sz="2800" dirty="0">
                <a:latin typeface="Calibri" panose="020F0502020204030204" pitchFamily="34" charset="0"/>
                <a:ea typeface="Calibri" panose="020F0502020204030204" pitchFamily="34" charset="0"/>
                <a:cs typeface="Calibri" panose="020F0502020204030204" pitchFamily="34" charset="0"/>
              </a:rPr>
            </a:br>
            <a:r>
              <a:rPr lang="it-IT" sz="2800" b="1" dirty="0">
                <a:latin typeface="Calibri" panose="020F0502020204030204" pitchFamily="34" charset="0"/>
                <a:ea typeface="Calibri" panose="020F0502020204030204" pitchFamily="34" charset="0"/>
                <a:cs typeface="Calibri" panose="020F0502020204030204" pitchFamily="34" charset="0"/>
              </a:rPr>
              <a:t>Art.6  </a:t>
            </a:r>
            <a:r>
              <a:rPr lang="it-IT" sz="2800" b="1" i="1" dirty="0">
                <a:latin typeface="Calibri" panose="020F0502020204030204" pitchFamily="34" charset="0"/>
                <a:ea typeface="Calibri" panose="020F0502020204030204" pitchFamily="34" charset="0"/>
                <a:cs typeface="Calibri" panose="020F0502020204030204" pitchFamily="34" charset="0"/>
              </a:rPr>
              <a:t>Estinzione dell’illecito amministrativo</a:t>
            </a:r>
            <a:r>
              <a:rPr lang="it-IT" sz="2800" b="1" dirty="0">
                <a:latin typeface="Calibri" panose="020F0502020204030204" pitchFamily="34" charset="0"/>
                <a:ea typeface="Calibri" panose="020F0502020204030204" pitchFamily="34" charset="0"/>
                <a:cs typeface="Calibri" panose="020F0502020204030204" pitchFamily="34" charset="0"/>
              </a:rPr>
              <a:t> </a:t>
            </a:r>
            <a:br>
              <a:rPr lang="it-IT" sz="2800" dirty="0">
                <a:latin typeface="Calibri" panose="020F0502020204030204" pitchFamily="34" charset="0"/>
                <a:ea typeface="Calibri" panose="020F0502020204030204" pitchFamily="34" charset="0"/>
                <a:cs typeface="Calibri" panose="020F0502020204030204" pitchFamily="34" charset="0"/>
              </a:rPr>
            </a:br>
            <a:endParaRPr lang="it-IT" sz="24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Sottotitolo 2">
            <a:extLst>
              <a:ext uri="{FF2B5EF4-FFF2-40B4-BE49-F238E27FC236}">
                <a16:creationId xmlns:a16="http://schemas.microsoft.com/office/drawing/2014/main" id="{D70DBFBF-8B9F-14CA-B48A-40CCD0B4FD78}"/>
              </a:ext>
            </a:extLst>
          </p:cNvPr>
          <p:cNvSpPr>
            <a:spLocks noGrp="1"/>
          </p:cNvSpPr>
          <p:nvPr>
            <p:ph type="subTitle" idx="1"/>
          </p:nvPr>
        </p:nvSpPr>
        <p:spPr>
          <a:xfrm>
            <a:off x="835742" y="1494503"/>
            <a:ext cx="9940413" cy="2957053"/>
          </a:xfrm>
        </p:spPr>
        <p:txBody>
          <a:bodyPr>
            <a:normAutofit fontScale="25000" lnSpcReduction="20000"/>
          </a:bodyPr>
          <a:lstStyle/>
          <a:p>
            <a:endParaRPr lang="it-IT" sz="9600" dirty="0"/>
          </a:p>
          <a:p>
            <a:pPr algn="just"/>
            <a:r>
              <a:rPr lang="it-IT" sz="9600" dirty="0">
                <a:ea typeface="Calibri" panose="020F0502020204030204" pitchFamily="34" charset="0"/>
                <a:cs typeface="Calibri" panose="020F0502020204030204" pitchFamily="34" charset="0"/>
              </a:rPr>
              <a:t>Dopo l’articolo 8 del decreto legislativo 8 giugno 2001 n. 231, è inserito il seguente:</a:t>
            </a:r>
          </a:p>
          <a:p>
            <a:pPr algn="just"/>
            <a:r>
              <a:rPr lang="it-IT" sz="8000" dirty="0">
                <a:latin typeface="Calibri" panose="020F0502020204030204" pitchFamily="34" charset="0"/>
                <a:ea typeface="Calibri" panose="020F0502020204030204" pitchFamily="34" charset="0"/>
                <a:cs typeface="Calibri" panose="020F0502020204030204" pitchFamily="34" charset="0"/>
              </a:rPr>
              <a:t> </a:t>
            </a:r>
            <a:r>
              <a:rPr lang="it-IT" sz="8000" dirty="0"/>
              <a:t>L’ente che, prima della commissione del reato, ha adottato ed attuato il modello di organizzazione e di 60 gestione può chiedere al giudice, entro novanta giorni dalla notifica dell’avviso di conclusione dell’indagine preliminare, un termine per eliminare le carenze del modello riscontrate dal pubblico ministero che hanno determinato o agevolato la commissione del reato. La richiesta, che va comunicata al pubblico ministero, deve contenere una proposta riorganizzativa del modello, nonché l’offerta dell’eventuale risarcimento del danno, l’indicazione delle attività che l’ente si impegna a svolgere per eliminare le conseguenze dannose o pericolose del reato e la messa a disposizione del profitto eventualmente conseguito dalla commissione del reato. </a:t>
            </a:r>
          </a:p>
          <a:p>
            <a:pPr algn="just"/>
            <a:r>
              <a:rPr lang="it-IT" sz="8000" dirty="0"/>
              <a:t>2. Il giudice fissa un’apposita udienza per valutare l’idoneità della proposta riorganizzativa e per indicare eventuali ulteriori interventi volti ad eliminare le carenze del modello. Si osservano le forme dell’articolo 127 del codice di procedura penale e il giudice, ove lo ritenga necessario, può nominare un perito. </a:t>
            </a:r>
          </a:p>
          <a:p>
            <a:pPr algn="just"/>
            <a:r>
              <a:rPr lang="it-IT" sz="8000" dirty="0"/>
              <a:t>3. All’esito dell’udienza il giudice, se accoglie la richiesta, dispone, con ordinanza, la sospensione del procedimento nonché delle misure cautelari eventualmente disposte e fissa il termine entro il quale deve essere realizzata l’integrazione del modello e adempiute le condotte riparatorie, determinando una somma di denaro a titolo di cauzione come previsto dall’art. 49 comma 2. </a:t>
            </a:r>
          </a:p>
        </p:txBody>
      </p:sp>
    </p:spTree>
    <p:extLst>
      <p:ext uri="{BB962C8B-B14F-4D97-AF65-F5344CB8AC3E}">
        <p14:creationId xmlns:p14="http://schemas.microsoft.com/office/powerpoint/2010/main" val="2877574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7D001139-1829-759D-5533-0556C9104604}"/>
              </a:ext>
            </a:extLst>
          </p:cNvPr>
          <p:cNvSpPr>
            <a:spLocks noGrp="1"/>
          </p:cNvSpPr>
          <p:nvPr>
            <p:ph type="subTitle" idx="1"/>
          </p:nvPr>
        </p:nvSpPr>
        <p:spPr>
          <a:xfrm>
            <a:off x="914400" y="1641987"/>
            <a:ext cx="9537291" cy="1787013"/>
          </a:xfrm>
        </p:spPr>
        <p:txBody>
          <a:bodyPr>
            <a:noAutofit/>
          </a:bodyPr>
          <a:lstStyle/>
          <a:p>
            <a:pPr algn="just"/>
            <a:r>
              <a:rPr lang="it-IT" sz="2000" dirty="0"/>
              <a:t>4. Se nel termine indicato o prorogato risultano realizzate le attività previste nel comma 3, il giudice, sentiti in un’apposita udienza il pubblico ministero e le altre parti, dichiara con sentenza l’estinzione dell’illecito amministrativo contestato all’ente, disponendo la confisca del profitto messo a disposizione. </a:t>
            </a:r>
          </a:p>
          <a:p>
            <a:pPr algn="just"/>
            <a:r>
              <a:rPr lang="it-IT" sz="2000" dirty="0"/>
              <a:t>5. La sospensione del procedimento è immediatamente revocata in caso di mancata o incompleta esecuzione delle attività di cui al comma 3 nel termine indicato o prorogato dal giudice. </a:t>
            </a:r>
          </a:p>
          <a:p>
            <a:pPr algn="just"/>
            <a:r>
              <a:rPr lang="it-IT" sz="2000" dirty="0"/>
              <a:t>6. Se il giudice rigetta la richiesta, l’ente la può riproporre non oltre la dichiarazione di apertura del dibattimento. In tale evenienza, se il giudice la accoglie, si osservano le disposizioni previste nei commi 2, 3, 4 e 5. </a:t>
            </a:r>
          </a:p>
          <a:p>
            <a:pPr algn="just"/>
            <a:r>
              <a:rPr lang="it-IT" sz="2000" dirty="0"/>
              <a:t>7. In caso di illecito amministrativo dipendente da delitto l’estinzione non può essere dichiarata più di due volte.»</a:t>
            </a:r>
          </a:p>
        </p:txBody>
      </p:sp>
    </p:spTree>
    <p:extLst>
      <p:ext uri="{BB962C8B-B14F-4D97-AF65-F5344CB8AC3E}">
        <p14:creationId xmlns:p14="http://schemas.microsoft.com/office/powerpoint/2010/main" val="12842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C2108-849A-7CED-CC59-82CF9CEBE25D}"/>
              </a:ext>
            </a:extLst>
          </p:cNvPr>
          <p:cNvSpPr>
            <a:spLocks noGrp="1"/>
          </p:cNvSpPr>
          <p:nvPr>
            <p:ph type="ctrTitle"/>
          </p:nvPr>
        </p:nvSpPr>
        <p:spPr>
          <a:xfrm>
            <a:off x="953729" y="1600200"/>
            <a:ext cx="9507794" cy="1140542"/>
          </a:xfrm>
        </p:spPr>
        <p:txBody>
          <a:bodyPr>
            <a:normAutofit fontScale="90000"/>
          </a:bodyPr>
          <a:lstStyle/>
          <a:p>
            <a:pPr algn="l"/>
            <a:r>
              <a:rPr lang="it-IT" sz="3600" b="1" dirty="0">
                <a:latin typeface="+mn-lt"/>
              </a:rPr>
              <a:t>Art. 11 Omicidio colposo</a:t>
            </a:r>
            <a:br>
              <a:rPr lang="it-IT" dirty="0"/>
            </a:br>
            <a:endParaRPr lang="it-IT" dirty="0"/>
          </a:p>
        </p:txBody>
      </p:sp>
      <p:sp>
        <p:nvSpPr>
          <p:cNvPr id="3" name="Sottotitolo 2">
            <a:extLst>
              <a:ext uri="{FF2B5EF4-FFF2-40B4-BE49-F238E27FC236}">
                <a16:creationId xmlns:a16="http://schemas.microsoft.com/office/drawing/2014/main" id="{1A09ED3A-D896-A1B4-3696-0845862080F0}"/>
              </a:ext>
            </a:extLst>
          </p:cNvPr>
          <p:cNvSpPr>
            <a:spLocks noGrp="1"/>
          </p:cNvSpPr>
          <p:nvPr>
            <p:ph type="subTitle" idx="1"/>
          </p:nvPr>
        </p:nvSpPr>
        <p:spPr>
          <a:xfrm>
            <a:off x="953729" y="2170471"/>
            <a:ext cx="9606116" cy="2327787"/>
          </a:xfrm>
        </p:spPr>
        <p:txBody>
          <a:bodyPr>
            <a:normAutofit/>
          </a:bodyPr>
          <a:lstStyle/>
          <a:p>
            <a:pPr algn="just"/>
            <a:r>
              <a:rPr lang="it-IT" b="1" dirty="0"/>
              <a:t>1</a:t>
            </a:r>
            <a:r>
              <a:rPr lang="it-IT" dirty="0"/>
              <a:t>. All’articolo 25-</a:t>
            </a:r>
            <a:r>
              <a:rPr lang="it-IT" i="1" dirty="0"/>
              <a:t>septies</a:t>
            </a:r>
            <a:r>
              <a:rPr lang="it-IT" dirty="0"/>
              <a:t>, comma 1, del decreto legislativo 8 giugno 2001, n. 231, le parole: «sanzione pecuniaria in misura pari a mille quote» sono sostituite dalle seguenti: «sanzione pecuniaria non inferiore a trecentocinquanta quote». </a:t>
            </a:r>
          </a:p>
        </p:txBody>
      </p:sp>
    </p:spTree>
    <p:extLst>
      <p:ext uri="{BB962C8B-B14F-4D97-AF65-F5344CB8AC3E}">
        <p14:creationId xmlns:p14="http://schemas.microsoft.com/office/powerpoint/2010/main" val="1039844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C55B43-CB7C-DEA4-E231-771126E30AB8}"/>
              </a:ext>
            </a:extLst>
          </p:cNvPr>
          <p:cNvSpPr>
            <a:spLocks noGrp="1"/>
          </p:cNvSpPr>
          <p:nvPr>
            <p:ph type="ctrTitle"/>
          </p:nvPr>
        </p:nvSpPr>
        <p:spPr>
          <a:xfrm>
            <a:off x="884904" y="502931"/>
            <a:ext cx="8839200" cy="1270307"/>
          </a:xfrm>
        </p:spPr>
        <p:txBody>
          <a:bodyPr>
            <a:normAutofit fontScale="90000"/>
          </a:bodyPr>
          <a:lstStyle/>
          <a:p>
            <a:pPr algn="just"/>
            <a:r>
              <a:rPr lang="it-IT" sz="3200" b="1" dirty="0">
                <a:latin typeface="Calibri" panose="020F0502020204030204" pitchFamily="34" charset="0"/>
                <a:ea typeface="Calibri" panose="020F0502020204030204" pitchFamily="34" charset="0"/>
                <a:cs typeface="Calibri" panose="020F0502020204030204" pitchFamily="34" charset="0"/>
              </a:rPr>
              <a:t>Art.7 </a:t>
            </a:r>
            <a:r>
              <a:rPr lang="it-IT" sz="2800" b="1" dirty="0">
                <a:latin typeface="Calibri" panose="020F0502020204030204" pitchFamily="34" charset="0"/>
                <a:ea typeface="Calibri" panose="020F0502020204030204" pitchFamily="34" charset="0"/>
                <a:cs typeface="Calibri" panose="020F0502020204030204" pitchFamily="34" charset="0"/>
              </a:rPr>
              <a:t>Disposizioni per gli enti di piccole dimensioni </a:t>
            </a:r>
            <a:br>
              <a:rPr lang="it-IT" sz="2800" dirty="0"/>
            </a:br>
            <a:br>
              <a:rPr lang="it-IT" sz="3200" dirty="0"/>
            </a:br>
            <a:endParaRPr lang="it-IT" sz="3200" dirty="0"/>
          </a:p>
        </p:txBody>
      </p:sp>
      <p:sp>
        <p:nvSpPr>
          <p:cNvPr id="3" name="Sottotitolo 2">
            <a:extLst>
              <a:ext uri="{FF2B5EF4-FFF2-40B4-BE49-F238E27FC236}">
                <a16:creationId xmlns:a16="http://schemas.microsoft.com/office/drawing/2014/main" id="{F7A9C793-9A83-47C9-72B2-CBE6587B392F}"/>
              </a:ext>
            </a:extLst>
          </p:cNvPr>
          <p:cNvSpPr>
            <a:spLocks noGrp="1"/>
          </p:cNvSpPr>
          <p:nvPr>
            <p:ph type="subTitle" idx="1"/>
          </p:nvPr>
        </p:nvSpPr>
        <p:spPr>
          <a:xfrm>
            <a:off x="884904" y="1143973"/>
            <a:ext cx="9144000" cy="1655762"/>
          </a:xfrm>
        </p:spPr>
        <p:txBody>
          <a:bodyPr>
            <a:noAutofit/>
          </a:bodyPr>
          <a:lstStyle/>
          <a:p>
            <a:pPr algn="just"/>
            <a:r>
              <a:rPr lang="it-IT" sz="2000" dirty="0"/>
              <a:t>1. Dopo l’articolo 12 del decreto legislativo 8 giugno 2001, n. 231 è inserito il seguente:</a:t>
            </a:r>
          </a:p>
          <a:p>
            <a:pPr algn="just"/>
            <a:r>
              <a:rPr lang="it-IT" sz="2000" dirty="0"/>
              <a:t>«Art. 12-</a:t>
            </a:r>
            <a:r>
              <a:rPr lang="it-IT" sz="2000" i="1" dirty="0"/>
              <a:t>bis </a:t>
            </a:r>
            <a:r>
              <a:rPr lang="it-IT" sz="2000" dirty="0"/>
              <a:t>(Sanzioni </a:t>
            </a:r>
            <a:r>
              <a:rPr lang="it-IT" sz="2000" i="1" dirty="0"/>
              <a:t>pecuniarie in caso di coincidenza sostanziale tra ente ed autore del reato</a:t>
            </a:r>
            <a:r>
              <a:rPr lang="it-IT" sz="2000" dirty="0"/>
              <a:t>). - 1. Quando la soggettività dell’ente non risulta concretamente distinguibile da quella della persona che ha commesso il reato, il giudice disapplica o riduce la sanzione pecuniaria applicabile all’ente, tenendo conto delle pene inflitte con la stessa sentenza all’autore del reato. Ai fini del computo, il giudice può avvalersi anche dei criteri di ragguaglio di cui all’articolo 135 del codice penale. 61 </a:t>
            </a:r>
          </a:p>
          <a:p>
            <a:pPr algn="just"/>
            <a:r>
              <a:rPr lang="it-IT" sz="2000" dirty="0"/>
              <a:t>2. Allo stesso modo, se si procede separatamente a norma dell’articolo 38, comma 2, il giudice, in sede di commisurazione, tiene conto della pena già irrogata alla persona fisica con sentenza di condanna o decreto penale irrevocabili. </a:t>
            </a:r>
          </a:p>
          <a:p>
            <a:pPr algn="just"/>
            <a:r>
              <a:rPr lang="it-IT" sz="2000" dirty="0"/>
              <a:t>3. Sussiste coincidenza tra soggettività dell’ente e quella dell’autore del reato, quando il reato è commesso da un soggetto in posizione apicale che sia proprietario unico o detenga una partecipazione largamente maggioritaria nell’ente e sia assente una apprezzabile struttura organizzativa, anche in ragione dell’esiguo numero di dipendenti e collaboratori. </a:t>
            </a:r>
          </a:p>
          <a:p>
            <a:pPr algn="just"/>
            <a:r>
              <a:rPr lang="it-IT" sz="2000" dirty="0"/>
              <a:t>4. Le disposizioni che precedono non si applicano agli enti che esercitano attività di direzione e di coordinamento, nonché agli enti sottoposti a tale attività.</a:t>
            </a:r>
          </a:p>
        </p:txBody>
      </p:sp>
    </p:spTree>
    <p:extLst>
      <p:ext uri="{BB962C8B-B14F-4D97-AF65-F5344CB8AC3E}">
        <p14:creationId xmlns:p14="http://schemas.microsoft.com/office/powerpoint/2010/main" val="12430186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68B46-785E-874E-468E-3E3ADC655D09}"/>
              </a:ext>
            </a:extLst>
          </p:cNvPr>
          <p:cNvSpPr>
            <a:spLocks noGrp="1"/>
          </p:cNvSpPr>
          <p:nvPr>
            <p:ph type="ctrTitle"/>
          </p:nvPr>
        </p:nvSpPr>
        <p:spPr>
          <a:xfrm>
            <a:off x="914400" y="1014208"/>
            <a:ext cx="9144000" cy="676940"/>
          </a:xfrm>
        </p:spPr>
        <p:txBody>
          <a:bodyPr>
            <a:normAutofit/>
          </a:bodyPr>
          <a:lstStyle/>
          <a:p>
            <a:pPr algn="l"/>
            <a:r>
              <a:rPr lang="it-IT" sz="3200" b="1" dirty="0">
                <a:latin typeface="+mn-lt"/>
              </a:rPr>
              <a:t>Art 9 Prescrizione</a:t>
            </a:r>
          </a:p>
        </p:txBody>
      </p:sp>
      <p:sp>
        <p:nvSpPr>
          <p:cNvPr id="3" name="Sottotitolo 2">
            <a:extLst>
              <a:ext uri="{FF2B5EF4-FFF2-40B4-BE49-F238E27FC236}">
                <a16:creationId xmlns:a16="http://schemas.microsoft.com/office/drawing/2014/main" id="{844D0182-E1B6-3B78-3112-62E30AAD0F93}"/>
              </a:ext>
            </a:extLst>
          </p:cNvPr>
          <p:cNvSpPr>
            <a:spLocks noGrp="1"/>
          </p:cNvSpPr>
          <p:nvPr>
            <p:ph type="subTitle" idx="1"/>
          </p:nvPr>
        </p:nvSpPr>
        <p:spPr>
          <a:xfrm>
            <a:off x="914400" y="1920722"/>
            <a:ext cx="9144000" cy="1655762"/>
          </a:xfrm>
        </p:spPr>
        <p:txBody>
          <a:bodyPr>
            <a:noAutofit/>
          </a:bodyPr>
          <a:lstStyle/>
          <a:p>
            <a:pPr algn="just"/>
            <a:r>
              <a:rPr lang="it-IT" sz="2000" b="1" dirty="0"/>
              <a:t>Testo A </a:t>
            </a:r>
            <a:endParaRPr lang="it-IT" sz="2000" dirty="0"/>
          </a:p>
          <a:p>
            <a:pPr algn="just"/>
            <a:r>
              <a:rPr lang="it-IT" sz="2000" b="1" dirty="0"/>
              <a:t>1</a:t>
            </a:r>
            <a:r>
              <a:rPr lang="it-IT" sz="2000" dirty="0"/>
              <a:t>. </a:t>
            </a:r>
            <a:r>
              <a:rPr lang="it-IT" sz="2000" i="1" dirty="0"/>
              <a:t>L’articolo 22 del decreto legislativo 8 giugno 2001, n. 231 è sostituito dal seguente</a:t>
            </a:r>
            <a:r>
              <a:rPr lang="it-IT" sz="2000" dirty="0"/>
              <a:t>: </a:t>
            </a:r>
          </a:p>
          <a:p>
            <a:pPr algn="just"/>
            <a:r>
              <a:rPr lang="it-IT" sz="2000" dirty="0"/>
              <a:t>«Art. 22 (</a:t>
            </a:r>
            <a:r>
              <a:rPr lang="it-IT" sz="2000" i="1" dirty="0"/>
              <a:t>Prescrizione</a:t>
            </a:r>
            <a:r>
              <a:rPr lang="it-IT" sz="2000" dirty="0"/>
              <a:t>) – 1. Le sanzioni amministrative si prescrivono decorsi i termini stabiliti per i reati che comportano la responsabilità dell’ente. </a:t>
            </a:r>
          </a:p>
          <a:p>
            <a:pPr algn="just"/>
            <a:r>
              <a:rPr lang="it-IT" sz="2000" dirty="0"/>
              <a:t>2. Si osserva la disciplina prevista dal codice penale o da diverse disposizioni di legge in relazione alla decorrenza dei termini, agli atti interruttivi, ai loro effetti, alla sospensione e alla cessazione del corso della prescrizione. </a:t>
            </a:r>
          </a:p>
          <a:p>
            <a:pPr algn="just"/>
            <a:r>
              <a:rPr lang="it-IT" sz="2000" dirty="0"/>
              <a:t>3. La prescrizione è sempre rinunciabile dall’ente.». </a:t>
            </a:r>
          </a:p>
          <a:p>
            <a:pPr algn="just"/>
            <a:r>
              <a:rPr lang="it-IT" sz="2000" b="1" dirty="0"/>
              <a:t>2</a:t>
            </a:r>
            <a:r>
              <a:rPr lang="it-IT" sz="2000" dirty="0"/>
              <a:t>. </a:t>
            </a:r>
            <a:r>
              <a:rPr lang="it-IT" sz="2000" i="1" dirty="0"/>
              <a:t>Dopo l’articolo 37 del decreto legislativo 8 giugno 2001, n. 231 è inserito il seguente</a:t>
            </a:r>
            <a:r>
              <a:rPr lang="it-IT" sz="2000" dirty="0"/>
              <a:t>: </a:t>
            </a:r>
          </a:p>
          <a:p>
            <a:pPr algn="just"/>
            <a:r>
              <a:rPr lang="it-IT" sz="2000" dirty="0"/>
              <a:t>«37-</a:t>
            </a:r>
            <a:r>
              <a:rPr lang="it-IT" sz="2000" i="1" dirty="0"/>
              <a:t>bis </a:t>
            </a:r>
            <a:r>
              <a:rPr lang="it-IT" sz="2000" dirty="0"/>
              <a:t>(</a:t>
            </a:r>
            <a:r>
              <a:rPr lang="it-IT" sz="2000" i="1" dirty="0"/>
              <a:t>Improcedibilità per superamento dei termini di durata massima del giudizio di impugnazione</a:t>
            </a:r>
            <a:r>
              <a:rPr lang="it-IT" sz="2000" dirty="0"/>
              <a:t>). - Nel giudizio di appello e nel giudizio di cassazione si osservano i termini di durata massima previsti dall’articolo 344-</a:t>
            </a:r>
            <a:r>
              <a:rPr lang="it-IT" sz="2000" i="1" dirty="0"/>
              <a:t>bis </a:t>
            </a:r>
            <a:r>
              <a:rPr lang="it-IT" sz="2000" dirty="0"/>
              <a:t>del codice di procedura penale, nonché le altre disposizioni in esso contenute in quanto applicabili.».</a:t>
            </a:r>
          </a:p>
        </p:txBody>
      </p:sp>
    </p:spTree>
    <p:extLst>
      <p:ext uri="{BB962C8B-B14F-4D97-AF65-F5344CB8AC3E}">
        <p14:creationId xmlns:p14="http://schemas.microsoft.com/office/powerpoint/2010/main" val="3084255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F176950-5A80-16A2-6998-85721A8E3CFC}"/>
              </a:ext>
            </a:extLst>
          </p:cNvPr>
          <p:cNvSpPr txBox="1"/>
          <p:nvPr/>
        </p:nvSpPr>
        <p:spPr>
          <a:xfrm>
            <a:off x="1027471" y="683627"/>
            <a:ext cx="10137057" cy="5324535"/>
          </a:xfrm>
          <a:prstGeom prst="rect">
            <a:avLst/>
          </a:prstGeom>
          <a:noFill/>
        </p:spPr>
        <p:txBody>
          <a:bodyPr wrap="square">
            <a:spAutoFit/>
          </a:bodyPr>
          <a:lstStyle/>
          <a:p>
            <a:pPr algn="just"/>
            <a:r>
              <a:rPr lang="it-IT" sz="2000" b="1" i="0" u="none" strike="noStrike" baseline="0" dirty="0">
                <a:solidFill>
                  <a:srgbClr val="000000"/>
                </a:solidFill>
              </a:rPr>
              <a:t>Testo B </a:t>
            </a:r>
            <a:endParaRPr lang="it-IT" sz="2000" b="0" i="0" u="none" strike="noStrike" baseline="0" dirty="0">
              <a:solidFill>
                <a:srgbClr val="000000"/>
              </a:solidFill>
            </a:endParaRPr>
          </a:p>
          <a:p>
            <a:pPr algn="just"/>
            <a:r>
              <a:rPr lang="it-IT" sz="2000" b="0" i="1" u="none" strike="noStrike" baseline="0" dirty="0">
                <a:solidFill>
                  <a:srgbClr val="000000"/>
                </a:solidFill>
              </a:rPr>
              <a:t>L’articolo 22 del decreto legislativo 8 giugno 2001, n. 231 è sostituito dal seguente</a:t>
            </a:r>
            <a:r>
              <a:rPr lang="it-IT" sz="2000" b="0" i="0" u="none" strike="noStrike" baseline="0" dirty="0">
                <a:solidFill>
                  <a:srgbClr val="000000"/>
                </a:solidFill>
              </a:rPr>
              <a:t>: </a:t>
            </a:r>
          </a:p>
          <a:p>
            <a:pPr algn="just"/>
            <a:r>
              <a:rPr lang="it-IT" sz="2000" i="0" u="none" strike="noStrike" baseline="0" dirty="0">
                <a:solidFill>
                  <a:srgbClr val="000000"/>
                </a:solidFill>
              </a:rPr>
              <a:t>1. </a:t>
            </a:r>
            <a:r>
              <a:rPr lang="it-IT" sz="2000" b="0" i="0" u="none" strike="noStrike" baseline="0" dirty="0">
                <a:solidFill>
                  <a:srgbClr val="000000"/>
                </a:solidFill>
              </a:rPr>
              <a:t>Art. 22 (</a:t>
            </a:r>
            <a:r>
              <a:rPr lang="it-IT" sz="2000" b="0" i="1" u="none" strike="noStrike" baseline="0" dirty="0">
                <a:solidFill>
                  <a:srgbClr val="000000"/>
                </a:solidFill>
              </a:rPr>
              <a:t>Prescrizione e improcedibilità dell’azione</a:t>
            </a:r>
            <a:r>
              <a:rPr lang="it-IT" sz="2000" b="0" i="0" u="none" strike="noStrike" baseline="0" dirty="0">
                <a:solidFill>
                  <a:srgbClr val="000000"/>
                </a:solidFill>
              </a:rPr>
              <a:t>). - 1. Le sanzioni amministrative si prescrivono decorsi sei anni dalla data di consumazione dell’illecito. La prescrizione è espressamente rinunciabile dall’ente</a:t>
            </a:r>
            <a:r>
              <a:rPr lang="it-IT" sz="2000" b="1" i="0" u="none" strike="noStrike" baseline="0" dirty="0">
                <a:solidFill>
                  <a:srgbClr val="000000"/>
                </a:solidFill>
              </a:rPr>
              <a:t>. </a:t>
            </a:r>
            <a:endParaRPr lang="it-IT" sz="2000" b="0" i="0" u="none" strike="noStrike" baseline="0" dirty="0">
              <a:solidFill>
                <a:srgbClr val="000000"/>
              </a:solidFill>
            </a:endParaRPr>
          </a:p>
          <a:p>
            <a:pPr algn="just"/>
            <a:r>
              <a:rPr lang="it-IT" sz="2000" b="0" i="0" u="none" strike="noStrike" baseline="0" dirty="0">
                <a:solidFill>
                  <a:srgbClr val="000000"/>
                </a:solidFill>
              </a:rPr>
              <a:t>2. Interrompono la prescrizione l’applicazione di misure cautelari interdittive e la contestazione dell'illecito amministrativo a norma dell'articolo 59. 62 </a:t>
            </a:r>
            <a:endParaRPr lang="it-IT" sz="2000" b="0" i="0" u="none" strike="noStrike" baseline="0" dirty="0"/>
          </a:p>
          <a:p>
            <a:pPr algn="just"/>
            <a:r>
              <a:rPr lang="it-IT" sz="2000" b="0" i="0" u="none" strike="noStrike" baseline="0" dirty="0"/>
              <a:t>3. Per effetto della interruzione inizia un nuovo periodo di prescrizione. </a:t>
            </a:r>
          </a:p>
          <a:p>
            <a:pPr algn="just"/>
            <a:r>
              <a:rPr lang="it-IT" sz="2000" b="0" i="0" u="none" strike="noStrike" baseline="0" dirty="0"/>
              <a:t>4. Il corso della prescrizione cessa definitivamente con la pronuncia della sentenza di primo grado. Nondimeno, nel caso di annullamento che comporti la regressione del procedimento al primo grado o a una fase anteriore, la prescrizione riprende il suo corso dalla data della pronunzia definitiva di annullamento. Il corso della prescrizione rimane sospeso in ogni caso in cui la sospensione del procedimento o del processo è imposta da una particolare disposizione di legge. </a:t>
            </a:r>
          </a:p>
          <a:p>
            <a:pPr algn="just"/>
            <a:r>
              <a:rPr lang="it-IT" sz="2000" b="0" i="0" u="none" strike="noStrike" baseline="0" dirty="0"/>
              <a:t>5. Nel giudizio di appello e nel giudizio di cassazione si osservano i termini di durata massima previsti dall’articolo 344-</a:t>
            </a:r>
            <a:r>
              <a:rPr lang="it-IT" sz="2000" b="0" i="1" u="none" strike="noStrike" baseline="0" dirty="0"/>
              <a:t>bis </a:t>
            </a:r>
            <a:r>
              <a:rPr lang="it-IT" sz="2000" b="0" i="0" u="none" strike="noStrike" baseline="0" dirty="0"/>
              <a:t>del codice di procedura penale, nonché le altre disposizioni in esso contenute in quanto applicabili.». </a:t>
            </a:r>
            <a:endParaRPr lang="it-IT" sz="2000" dirty="0"/>
          </a:p>
        </p:txBody>
      </p:sp>
    </p:spTree>
    <p:extLst>
      <p:ext uri="{BB962C8B-B14F-4D97-AF65-F5344CB8AC3E}">
        <p14:creationId xmlns:p14="http://schemas.microsoft.com/office/powerpoint/2010/main" val="161603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0F5B32-13E5-5413-A7D4-AE6B72C928ED}"/>
              </a:ext>
            </a:extLst>
          </p:cNvPr>
          <p:cNvSpPr>
            <a:spLocks noGrp="1"/>
          </p:cNvSpPr>
          <p:nvPr>
            <p:ph type="title"/>
          </p:nvPr>
        </p:nvSpPr>
        <p:spPr/>
        <p:txBody>
          <a:bodyPr>
            <a:normAutofit/>
          </a:bodyPr>
          <a:lstStyle/>
          <a:p>
            <a:pPr algn="just"/>
            <a:r>
              <a:rPr lang="it-IT" sz="3200" b="1" dirty="0">
                <a:latin typeface="+mn-lt"/>
              </a:rPr>
              <a:t>Art.6 Soggetti in posizione apicale e modelli di organizzazione dell'ente</a:t>
            </a:r>
          </a:p>
        </p:txBody>
      </p:sp>
      <p:sp>
        <p:nvSpPr>
          <p:cNvPr id="3" name="Segnaposto contenuto 2">
            <a:extLst>
              <a:ext uri="{FF2B5EF4-FFF2-40B4-BE49-F238E27FC236}">
                <a16:creationId xmlns:a16="http://schemas.microsoft.com/office/drawing/2014/main" id="{56CAF786-1945-0812-1240-A2E5AD731193}"/>
              </a:ext>
            </a:extLst>
          </p:cNvPr>
          <p:cNvSpPr>
            <a:spLocks noGrp="1"/>
          </p:cNvSpPr>
          <p:nvPr>
            <p:ph idx="1"/>
          </p:nvPr>
        </p:nvSpPr>
        <p:spPr>
          <a:xfrm>
            <a:off x="838200" y="1774263"/>
            <a:ext cx="10515600" cy="5083737"/>
          </a:xfrm>
        </p:spPr>
        <p:txBody>
          <a:bodyPr>
            <a:normAutofit fontScale="40000" lnSpcReduction="20000"/>
          </a:bodyPr>
          <a:lstStyle/>
          <a:p>
            <a:pPr marL="0" indent="0" algn="just">
              <a:buNone/>
            </a:pPr>
            <a:r>
              <a:rPr lang="it-IT" sz="4200" dirty="0"/>
              <a:t>Soggetti in posizione apicale e modelli di organizzazione dell'ente</a:t>
            </a:r>
          </a:p>
          <a:p>
            <a:pPr marL="0" indent="0" algn="just">
              <a:buNone/>
            </a:pPr>
            <a:r>
              <a:rPr lang="it-IT" sz="4200" dirty="0"/>
              <a:t>1. Se il reato è stato commesso dalle persone indicate nell'articolo 5, comma 1, lettera a), l'ente non risponde se prova che:</a:t>
            </a:r>
          </a:p>
          <a:p>
            <a:pPr marL="0" indent="0" algn="just">
              <a:buNone/>
            </a:pPr>
            <a:r>
              <a:rPr lang="it-IT" sz="4200" dirty="0"/>
              <a:t>a) l'organo dirigente ha adottato ed efficacemente attuato, prima della commissione del fatto, modelli di organizzazione e di gestione idonei a prevenire reati della specie di quello verificatosi;</a:t>
            </a:r>
          </a:p>
          <a:p>
            <a:pPr marL="0" indent="0" algn="just">
              <a:buNone/>
            </a:pPr>
            <a:r>
              <a:rPr lang="it-IT" sz="4200" dirty="0"/>
              <a:t>b) il compito di vigilare sul funzionamento e l'osservanza dei modelli di curare il loro aggiornamento è stato affidato a un organismo dell'ente dotato di autonomi poteri di iniziativa e di controllo;</a:t>
            </a:r>
          </a:p>
          <a:p>
            <a:pPr marL="0" indent="0" algn="just">
              <a:buNone/>
            </a:pPr>
            <a:r>
              <a:rPr lang="it-IT" sz="4200" dirty="0"/>
              <a:t>c) le persone hanno commesso il reato eludendo fraudolentemente i modelli di organizzazione e di gestione;</a:t>
            </a:r>
          </a:p>
          <a:p>
            <a:pPr marL="0" indent="0" algn="just">
              <a:buNone/>
            </a:pPr>
            <a:r>
              <a:rPr lang="it-IT" sz="4200" dirty="0"/>
              <a:t>d) non vi è stata omessa o insufficiente vigilanza da parte dell'organismo di cui alla lettera b).</a:t>
            </a:r>
          </a:p>
          <a:p>
            <a:pPr marL="0" indent="0" algn="just">
              <a:buNone/>
            </a:pPr>
            <a:r>
              <a:rPr lang="it-IT" sz="4200" dirty="0"/>
              <a:t>2. In relazione all'estensione dei poteri delegati e al rischio di commissione dei reati, i modelli di cui alla lettera a), del comma 1, devono rispondere alle seguenti esigenze:</a:t>
            </a:r>
          </a:p>
          <a:p>
            <a:pPr marL="0" indent="0" algn="just">
              <a:buNone/>
            </a:pPr>
            <a:r>
              <a:rPr lang="it-IT" sz="4200" dirty="0"/>
              <a:t>a) individuare le </a:t>
            </a:r>
            <a:r>
              <a:rPr lang="it-IT" sz="4200" dirty="0" err="1"/>
              <a:t>attivita'</a:t>
            </a:r>
            <a:r>
              <a:rPr lang="it-IT" sz="4200" dirty="0"/>
              <a:t> nel cui ambito possono essere commessi reati;</a:t>
            </a:r>
          </a:p>
          <a:p>
            <a:pPr marL="0" indent="0" algn="just">
              <a:buNone/>
            </a:pPr>
            <a:r>
              <a:rPr lang="it-IT" sz="4200" dirty="0"/>
              <a:t>b) prevedere specifici protocolli diretti a programmare la formazione e l'attuazione delle decisioni dell'ente in relazione ai reati da prevenire;</a:t>
            </a:r>
          </a:p>
          <a:p>
            <a:pPr marL="0" indent="0" algn="just">
              <a:buNone/>
            </a:pPr>
            <a:r>
              <a:rPr lang="it-IT" sz="4200" dirty="0"/>
              <a:t>c) individuare modalità di gestione delle risorse finanziarie idonee ad impedire la commissione dei reati;</a:t>
            </a:r>
          </a:p>
          <a:p>
            <a:pPr marL="0" indent="0" algn="just">
              <a:buNone/>
            </a:pPr>
            <a:r>
              <a:rPr lang="it-IT" sz="4200" dirty="0"/>
              <a:t>d) prevedere obblighi di informazione nei confronti dell'organismo deputato a vigilare sul funzionamento e l'osservanza dei modelli;</a:t>
            </a:r>
          </a:p>
          <a:p>
            <a:pPr marL="0" indent="0" algn="just">
              <a:buNone/>
            </a:pPr>
            <a:r>
              <a:rPr lang="it-IT" sz="4200" dirty="0"/>
              <a:t>e) introdurre un sistema disciplinare idoneo a sanzionare il mancato rispetto delle misure indicate nel modello.</a:t>
            </a:r>
          </a:p>
          <a:p>
            <a:endParaRPr lang="it-IT" dirty="0"/>
          </a:p>
        </p:txBody>
      </p:sp>
    </p:spTree>
    <p:extLst>
      <p:ext uri="{BB962C8B-B14F-4D97-AF65-F5344CB8AC3E}">
        <p14:creationId xmlns:p14="http://schemas.microsoft.com/office/powerpoint/2010/main" val="335228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64508C3-30EA-E5E6-5CDC-117D00B957C2}"/>
              </a:ext>
            </a:extLst>
          </p:cNvPr>
          <p:cNvSpPr txBox="1"/>
          <p:nvPr/>
        </p:nvSpPr>
        <p:spPr>
          <a:xfrm>
            <a:off x="589936" y="940803"/>
            <a:ext cx="10638503" cy="5572231"/>
          </a:xfrm>
          <a:prstGeom prst="rect">
            <a:avLst/>
          </a:prstGeom>
          <a:noFill/>
        </p:spPr>
        <p:txBody>
          <a:bodyPr wrap="square">
            <a:spAutoFit/>
          </a:bodyPr>
          <a:lstStyle/>
          <a:p>
            <a:pPr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2-bis. I modelli di cui alla lettera a) del comma 1 prevedono:</a:t>
            </a:r>
          </a:p>
          <a:p>
            <a:pPr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uno o più canali che consentano ai soggetti indicati nell'articolo 5, comma 1, lettere a) e b), di presentare, a tutela dell'integrità dell'ente, segnalazioni circostanziate di condotte illecite, rilevanti ai sensi del presente decreto e fondate su elementi di fatto precisi e concordanti, o di violazioni del modello di organizzazione e gestione dell'ente, di cui siano venuti a conoscenza in ragione delle funzioni svolte; tali canali garantiscono la riservatezza dell'identità del segnalante nelle attività di gestione della segnalazione;</a:t>
            </a:r>
          </a:p>
          <a:p>
            <a:pPr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almeno un canale alternativo di segnalazione idoneo a garantire, con modalità informatiche, la riservatezza dell'identità del segnalante;</a:t>
            </a:r>
          </a:p>
          <a:p>
            <a:pPr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divieto di atti di ritorsione o discriminatori, diretti o indiretti, nei confronti del segnalante per motivi collegati, direttamente o indirettamente, alla segnalazione;</a:t>
            </a:r>
          </a:p>
          <a:p>
            <a:pPr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nel sistema disciplinare adottato ai sensi del comma 2, lettera e), sanzioni nei confronti di chi viola le misure di tutela del segnalante, nonché di chi effettua con dolo o colpa grave segnalazioni che si rivelano infondate. (</a:t>
            </a:r>
            <a:r>
              <a:rPr lang="it-IT" sz="1800" kern="1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kern="100"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gn="just"/>
            <a:r>
              <a:rPr lang="it-IT" dirty="0"/>
              <a:t>2-ter. L'adozione di misure discriminatorie nei confronti dei soggetti che effettuano le segnalazioni di cui al comma 2-bis può essere denunciata all'Ispettorato nazionale del lavoro, per i provvedimenti di propria competenza, oltre che dal segnalante, anche dall'organizzazione sindacale indicata dal medesimo. (</a:t>
            </a:r>
            <a:r>
              <a:rPr lang="it-IT" baseline="30000" dirty="0"/>
              <a:t>2</a:t>
            </a:r>
            <a:r>
              <a:rPr lang="it-IT" dirty="0"/>
              <a:t>) (</a:t>
            </a:r>
            <a:r>
              <a:rPr lang="it-IT" baseline="30000" dirty="0"/>
              <a:t>4</a:t>
            </a:r>
            <a:r>
              <a:rPr lang="it-IT" dirty="0"/>
              <a:t>)</a:t>
            </a:r>
          </a:p>
          <a:p>
            <a:pPr algn="just">
              <a:lnSpc>
                <a:spcPct val="107000"/>
              </a:lnSpc>
              <a:spcAft>
                <a:spcPts val="800"/>
              </a:spcAft>
              <a:buNone/>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3781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22005CB-71F0-2DA4-898C-48F05CD040D3}"/>
              </a:ext>
            </a:extLst>
          </p:cNvPr>
          <p:cNvSpPr txBox="1"/>
          <p:nvPr/>
        </p:nvSpPr>
        <p:spPr>
          <a:xfrm>
            <a:off x="462117" y="961497"/>
            <a:ext cx="11051457" cy="4935005"/>
          </a:xfrm>
          <a:prstGeom prst="rect">
            <a:avLst/>
          </a:prstGeom>
          <a:noFill/>
        </p:spPr>
        <p:txBody>
          <a:bodyPr wrap="square">
            <a:spAutoFit/>
          </a:bodyPr>
          <a:lstStyle/>
          <a:p>
            <a:pPr algn="just">
              <a:lnSpc>
                <a:spcPct val="107000"/>
              </a:lnSpc>
              <a:spcAft>
                <a:spcPts val="800"/>
              </a:spcAft>
            </a:pPr>
            <a:r>
              <a:rPr lang="it-IT" dirty="0"/>
              <a:t>2-quater. Il licenziamento ritorsivo o discriminatorio del soggetto segnalante è nullo. Sono altresì nulli il mutamento di mansioni ai sensi dell'articolo 2103 del codice civile, nonché qualsiasi altra misura ritorsiva o discriminatoria adottata nei confronti del segnalante. È onere del datore di lavoro, in caso di controversie legate all'irrogazione di sanzioni disciplinari, o a demansionamenti, licenziamenti, trasferimenti, o sottoposizione del segnalante ad altra misura organizzativa avente effetti negativi, diretti o indiretti, sulle condizioni di lavoro, successivi alla presentazione della segnalazione, dimostrare che tali misure sono fondate su ragioni estranee alla segnalazione stessa. (</a:t>
            </a:r>
            <a:r>
              <a:rPr lang="it-IT" baseline="30000" dirty="0"/>
              <a:t>2</a:t>
            </a:r>
            <a:r>
              <a:rPr lang="it-IT" dirty="0"/>
              <a:t>) (</a:t>
            </a:r>
            <a:r>
              <a:rPr lang="it-IT" baseline="30000" dirty="0"/>
              <a:t>4</a:t>
            </a:r>
            <a:r>
              <a:rPr lang="it-IT" dirty="0"/>
              <a:t>)</a:t>
            </a:r>
            <a:endParaRPr lang="it-IT" sz="1800" kern="1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it-IT" sz="1800" kern="100" dirty="0">
                <a:effectLst/>
                <a:ea typeface="Calibri" panose="020F0502020204030204" pitchFamily="34" charset="0"/>
                <a:cs typeface="Times New Roman" panose="02020603050405020304" pitchFamily="18" charset="0"/>
              </a:rPr>
              <a:t>3. I modelli di organizzazione e di gestione possono essere adottati, garantendo le esigenze di cui al</a:t>
            </a:r>
            <a:r>
              <a:rPr lang="it-IT" sz="1800" b="1" kern="100" dirty="0">
                <a:effectLst/>
                <a:ea typeface="Calibri" panose="020F0502020204030204" pitchFamily="34" charset="0"/>
                <a:cs typeface="Times New Roman" panose="02020603050405020304" pitchFamily="18" charset="0"/>
              </a:rPr>
              <a:t> </a:t>
            </a:r>
            <a:r>
              <a:rPr lang="it-IT" sz="1800" kern="100" dirty="0">
                <a:effectLst/>
                <a:ea typeface="Calibri" panose="020F0502020204030204" pitchFamily="34" charset="0"/>
                <a:cs typeface="Times New Roman" panose="02020603050405020304" pitchFamily="18" charset="0"/>
              </a:rPr>
              <a:t>comma 2, sulla base di codici di comportamento redatti dalle associazioni rappresentative degli enti, comunicati al Ministero della giustizia che, di concerto con i Ministeri competenti, </a:t>
            </a:r>
            <a:r>
              <a:rPr lang="it-IT" sz="1800" kern="100" dirty="0" err="1">
                <a:effectLst/>
                <a:ea typeface="Calibri" panose="020F0502020204030204" pitchFamily="34" charset="0"/>
                <a:cs typeface="Times New Roman" panose="02020603050405020304" pitchFamily="18" charset="0"/>
              </a:rPr>
              <a:t>puo'</a:t>
            </a:r>
            <a:r>
              <a:rPr lang="it-IT" sz="1800" kern="100" dirty="0">
                <a:effectLst/>
                <a:ea typeface="Calibri" panose="020F0502020204030204" pitchFamily="34" charset="0"/>
                <a:cs typeface="Times New Roman" panose="02020603050405020304" pitchFamily="18" charset="0"/>
              </a:rPr>
              <a:t> formulare, entro trenta giorni, osservazioni sulla idoneità dei modelli a prevenire i reati.</a:t>
            </a:r>
          </a:p>
          <a:p>
            <a:pPr algn="just">
              <a:lnSpc>
                <a:spcPct val="107000"/>
              </a:lnSpc>
              <a:spcAft>
                <a:spcPts val="800"/>
              </a:spcAft>
              <a:buNone/>
            </a:pPr>
            <a:r>
              <a:rPr lang="it-IT" sz="1800" kern="100" dirty="0">
                <a:effectLst/>
                <a:ea typeface="Calibri" panose="020F0502020204030204" pitchFamily="34" charset="0"/>
                <a:cs typeface="Times New Roman" panose="02020603050405020304" pitchFamily="18" charset="0"/>
              </a:rPr>
              <a:t>4. Negli enti di piccole dimensioni i compiti indicati nella lettera b), del comma 1, possono essere svolti direttamente dall'organo dirigente.</a:t>
            </a:r>
          </a:p>
          <a:p>
            <a:pPr algn="just">
              <a:lnSpc>
                <a:spcPct val="107000"/>
              </a:lnSpc>
              <a:spcAft>
                <a:spcPts val="800"/>
              </a:spcAft>
              <a:buNone/>
            </a:pPr>
            <a:r>
              <a:rPr lang="it-IT" sz="1800" kern="100" dirty="0">
                <a:effectLst/>
                <a:ea typeface="Calibri" panose="020F0502020204030204" pitchFamily="34" charset="0"/>
                <a:cs typeface="Times New Roman" panose="02020603050405020304" pitchFamily="18" charset="0"/>
              </a:rPr>
              <a:t>4-bis. Nelle società di capitali il collegio sindacale, il consiglio di sorveglianza e il comitato per il controllo della gestione possono svolgere le funzioni dell'organismo di vigilanza di cui al comma 1, lettera b). (</a:t>
            </a:r>
            <a:r>
              <a:rPr lang="it-IT" sz="1800" kern="100" baseline="30000" dirty="0">
                <a:effectLst/>
                <a:ea typeface="Calibri" panose="020F0502020204030204" pitchFamily="34" charset="0"/>
                <a:cs typeface="Times New Roman" panose="02020603050405020304" pitchFamily="18" charset="0"/>
              </a:rPr>
              <a:t>1</a:t>
            </a:r>
            <a:r>
              <a:rPr lang="it-IT" sz="1800" kern="100" dirty="0">
                <a:effectLst/>
                <a:ea typeface="Calibri" panose="020F0502020204030204" pitchFamily="34" charset="0"/>
                <a:cs typeface="Times New Roman" panose="02020603050405020304" pitchFamily="18" charset="0"/>
              </a:rPr>
              <a:t>)</a:t>
            </a:r>
          </a:p>
          <a:p>
            <a:pPr algn="just">
              <a:lnSpc>
                <a:spcPct val="107000"/>
              </a:lnSpc>
              <a:spcAft>
                <a:spcPts val="800"/>
              </a:spcAft>
              <a:buNone/>
            </a:pPr>
            <a:r>
              <a:rPr lang="it-IT" sz="1800" kern="100" dirty="0">
                <a:effectLst/>
                <a:ea typeface="Calibri" panose="020F0502020204030204" pitchFamily="34" charset="0"/>
                <a:cs typeface="Times New Roman" panose="02020603050405020304" pitchFamily="18" charset="0"/>
              </a:rPr>
              <a:t>5. E' comunque disposta la confisca del profitto che l'ente ha tratto dal reato, anche nella forma per equivalente.</a:t>
            </a:r>
          </a:p>
        </p:txBody>
      </p:sp>
    </p:spTree>
    <p:extLst>
      <p:ext uri="{BB962C8B-B14F-4D97-AF65-F5344CB8AC3E}">
        <p14:creationId xmlns:p14="http://schemas.microsoft.com/office/powerpoint/2010/main" val="1439018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D43BF7-DBAE-B3B5-259D-65DDA7DFF64D}"/>
              </a:ext>
            </a:extLst>
          </p:cNvPr>
          <p:cNvSpPr>
            <a:spLocks noGrp="1"/>
          </p:cNvSpPr>
          <p:nvPr>
            <p:ph type="ctrTitle"/>
          </p:nvPr>
        </p:nvSpPr>
        <p:spPr>
          <a:xfrm>
            <a:off x="442452" y="462116"/>
            <a:ext cx="10225548" cy="1170039"/>
          </a:xfrm>
        </p:spPr>
        <p:txBody>
          <a:bodyPr>
            <a:normAutofit/>
          </a:bodyPr>
          <a:lstStyle/>
          <a:p>
            <a:pPr algn="l"/>
            <a:r>
              <a:rPr lang="it-IT" sz="3200" b="1" dirty="0">
                <a:latin typeface="+mn-lt"/>
              </a:rPr>
              <a:t>Art. 7  Soggetti sottoposti all'altrui direzione e modelli di organizzazione dell'ente</a:t>
            </a:r>
          </a:p>
        </p:txBody>
      </p:sp>
      <p:sp>
        <p:nvSpPr>
          <p:cNvPr id="3" name="Sottotitolo 2">
            <a:extLst>
              <a:ext uri="{FF2B5EF4-FFF2-40B4-BE49-F238E27FC236}">
                <a16:creationId xmlns:a16="http://schemas.microsoft.com/office/drawing/2014/main" id="{8E5D25C1-D583-559B-E2E8-50F2BA8FB357}"/>
              </a:ext>
            </a:extLst>
          </p:cNvPr>
          <p:cNvSpPr>
            <a:spLocks noGrp="1"/>
          </p:cNvSpPr>
          <p:nvPr>
            <p:ph type="subTitle" idx="1"/>
          </p:nvPr>
        </p:nvSpPr>
        <p:spPr>
          <a:xfrm>
            <a:off x="442452" y="1966452"/>
            <a:ext cx="10540180" cy="4513006"/>
          </a:xfrm>
        </p:spPr>
        <p:txBody>
          <a:bodyPr>
            <a:normAutofit fontScale="70000" lnSpcReduction="20000"/>
          </a:bodyPr>
          <a:lstStyle/>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Soggetti sottoposti all'altrui direzione e modelli di organizzazione dell'ente</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1. Nel caso previsto dall'articolo 5, comma 1, lettera b), l'ente è responsabile se la commissione del reato </a:t>
            </a:r>
            <a:r>
              <a:rPr lang="it-IT" sz="2400" kern="100" dirty="0" err="1">
                <a:effectLst/>
                <a:latin typeface="Calibri" panose="020F0502020204030204" pitchFamily="34" charset="0"/>
                <a:ea typeface="Calibri" panose="020F0502020204030204" pitchFamily="34" charset="0"/>
                <a:cs typeface="Times New Roman" panose="02020603050405020304" pitchFamily="18" charset="0"/>
              </a:rPr>
              <a:t>e'</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 stata resa possibile dall'inosservanza degli obblighi di direzione o vigilanza.</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2. In ogni caso, è esclusa l'inosservanza degli obblighi di direzione o vigilanza se l'ente, prima della commissione del reato, ha adottato ed efficacemente attuato un modello di organizzazione, gestione e controllo idoneo a prevenire reati della specie di quello verificatosi.</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3. Il modello prevede, in relazione alla natura e alla dimensione dell'organizzazione nonché al tipo di </a:t>
            </a:r>
            <a:r>
              <a:rPr lang="it-IT" sz="2400" kern="100" dirty="0" err="1">
                <a:effectLst/>
                <a:latin typeface="Calibri" panose="020F0502020204030204" pitchFamily="34" charset="0"/>
                <a:ea typeface="Calibri" panose="020F0502020204030204" pitchFamily="34" charset="0"/>
                <a:cs typeface="Times New Roman" panose="02020603050405020304" pitchFamily="18" charset="0"/>
              </a:rPr>
              <a:t>attivita'</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 svolta, misure idonee a garantire lo svolgimento </a:t>
            </a:r>
            <a:r>
              <a:rPr lang="it-IT" sz="2400" kern="100" dirty="0" err="1">
                <a:effectLst/>
                <a:latin typeface="Calibri" panose="020F0502020204030204" pitchFamily="34" charset="0"/>
                <a:ea typeface="Calibri" panose="020F0502020204030204" pitchFamily="34" charset="0"/>
                <a:cs typeface="Times New Roman" panose="02020603050405020304" pitchFamily="18" charset="0"/>
              </a:rPr>
              <a:t>dell'attivita'</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 nel rispetto della legge e a scoprire ed eliminare tempestivamente situazioni di rischio.</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4. L'efficace attuazione del modello richiede:</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a) una verifica periodica e l'eventuale modifica dello stesso quando sono scoperte significative violazioni delle prescrizioni ovvero quando intervengono mutamenti nell'organizzazione o nell'attività;</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b) un sistema disciplinare idoneo a sanzionare il mancato rispetto delle misure indicate nel modello.</a:t>
            </a:r>
          </a:p>
          <a:p>
            <a:endParaRPr lang="it-IT" dirty="0"/>
          </a:p>
        </p:txBody>
      </p:sp>
    </p:spTree>
    <p:extLst>
      <p:ext uri="{BB962C8B-B14F-4D97-AF65-F5344CB8AC3E}">
        <p14:creationId xmlns:p14="http://schemas.microsoft.com/office/powerpoint/2010/main" val="17891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DE573C-D2F1-EDC3-B64A-1690089F2FF4}"/>
              </a:ext>
            </a:extLst>
          </p:cNvPr>
          <p:cNvSpPr>
            <a:spLocks noGrp="1"/>
          </p:cNvSpPr>
          <p:nvPr>
            <p:ph type="ctrTitle"/>
          </p:nvPr>
        </p:nvSpPr>
        <p:spPr>
          <a:xfrm>
            <a:off x="580103" y="699576"/>
            <a:ext cx="10087897" cy="686772"/>
          </a:xfrm>
        </p:spPr>
        <p:txBody>
          <a:bodyPr>
            <a:normAutofit/>
          </a:bodyPr>
          <a:lstStyle/>
          <a:p>
            <a:pPr algn="just"/>
            <a:r>
              <a:rPr lang="it-IT" sz="3200" b="1" dirty="0">
                <a:latin typeface="Calibri" panose="020F0502020204030204" pitchFamily="34" charset="0"/>
                <a:ea typeface="Calibri" panose="020F0502020204030204" pitchFamily="34" charset="0"/>
                <a:cs typeface="Calibri" panose="020F0502020204030204" pitchFamily="34" charset="0"/>
              </a:rPr>
              <a:t>Art.8 Autonomia delle responsabilità dell'ente</a:t>
            </a:r>
          </a:p>
        </p:txBody>
      </p:sp>
      <p:sp>
        <p:nvSpPr>
          <p:cNvPr id="3" name="Sottotitolo 2">
            <a:extLst>
              <a:ext uri="{FF2B5EF4-FFF2-40B4-BE49-F238E27FC236}">
                <a16:creationId xmlns:a16="http://schemas.microsoft.com/office/drawing/2014/main" id="{89BE5E26-30AE-B62C-FE43-FE21FC97F00D}"/>
              </a:ext>
            </a:extLst>
          </p:cNvPr>
          <p:cNvSpPr>
            <a:spLocks noGrp="1"/>
          </p:cNvSpPr>
          <p:nvPr>
            <p:ph type="subTitle" idx="1"/>
          </p:nvPr>
        </p:nvSpPr>
        <p:spPr>
          <a:xfrm>
            <a:off x="580104" y="1809135"/>
            <a:ext cx="10569678" cy="4208207"/>
          </a:xfrm>
        </p:spPr>
        <p:txBody>
          <a:bodyPr>
            <a:normAutofit/>
          </a:bodyPr>
          <a:lstStyle/>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1. La responsabilità dell'ente sussiste anche quando:</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a) l'autore del reato non è stato identificato o non è imputabile;</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b) il reato si estingue per una causa diversa dall'amnistia.</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2. Salvo che la legge disponga diversamente, non si procede nei confronti dell'ente quando è concessa amnistia per un reato in relazione al quale è prevista la sua responsabilità e l'imputato ha rinunciato alla sua applicazione.</a:t>
            </a:r>
          </a:p>
          <a:p>
            <a:pPr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3. L'ente può rinunciare all'amnistia.</a:t>
            </a:r>
          </a:p>
          <a:p>
            <a:endParaRPr lang="it-IT" dirty="0"/>
          </a:p>
        </p:txBody>
      </p:sp>
    </p:spTree>
    <p:extLst>
      <p:ext uri="{BB962C8B-B14F-4D97-AF65-F5344CB8AC3E}">
        <p14:creationId xmlns:p14="http://schemas.microsoft.com/office/powerpoint/2010/main" val="162090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3F7D9D-A826-8CB2-B7FA-29461EC91AD5}"/>
              </a:ext>
            </a:extLst>
          </p:cNvPr>
          <p:cNvSpPr>
            <a:spLocks noGrp="1"/>
          </p:cNvSpPr>
          <p:nvPr>
            <p:ph type="title"/>
          </p:nvPr>
        </p:nvSpPr>
        <p:spPr/>
        <p:txBody>
          <a:bodyPr>
            <a:noAutofit/>
          </a:bodyPr>
          <a:lstStyle/>
          <a:p>
            <a:r>
              <a:rPr lang="it-IT" sz="2400" b="1" dirty="0">
                <a:latin typeface="Calibri" panose="020F0502020204030204" pitchFamily="34" charset="0"/>
                <a:ea typeface="Calibri" panose="020F0502020204030204" pitchFamily="34" charset="0"/>
                <a:cs typeface="Calibri" panose="020F0502020204030204" pitchFamily="34" charset="0"/>
              </a:rPr>
              <a:t>Art.25 septies </a:t>
            </a:r>
            <a:br>
              <a:rPr lang="it-IT" sz="2400" b="1" dirty="0">
                <a:latin typeface="Calibri" panose="020F0502020204030204" pitchFamily="34" charset="0"/>
                <a:ea typeface="Calibri" panose="020F0502020204030204" pitchFamily="34" charset="0"/>
                <a:cs typeface="Calibri" panose="020F0502020204030204" pitchFamily="34" charset="0"/>
              </a:rPr>
            </a:br>
            <a:r>
              <a:rPr lang="it-IT" sz="2400" b="1" dirty="0">
                <a:latin typeface="Calibri" panose="020F0502020204030204" pitchFamily="34" charset="0"/>
                <a:ea typeface="Calibri" panose="020F0502020204030204" pitchFamily="34" charset="0"/>
                <a:cs typeface="Calibri" panose="020F0502020204030204" pitchFamily="34" charset="0"/>
              </a:rPr>
              <a:t>Omicidio colposo o lesioni gravi o gravissime commesse con violazione delle norme sulla tutela della salute e sicurezza sul lavoro</a:t>
            </a:r>
          </a:p>
        </p:txBody>
      </p:sp>
      <p:sp>
        <p:nvSpPr>
          <p:cNvPr id="3" name="Segnaposto contenuto 2">
            <a:extLst>
              <a:ext uri="{FF2B5EF4-FFF2-40B4-BE49-F238E27FC236}">
                <a16:creationId xmlns:a16="http://schemas.microsoft.com/office/drawing/2014/main" id="{E40B2885-A6B3-B497-6B06-C4C19F743301}"/>
              </a:ext>
            </a:extLst>
          </p:cNvPr>
          <p:cNvSpPr>
            <a:spLocks noGrp="1"/>
          </p:cNvSpPr>
          <p:nvPr>
            <p:ph idx="1"/>
          </p:nvPr>
        </p:nvSpPr>
        <p:spPr/>
        <p:txBody>
          <a:bodyPr>
            <a:normAutofit fontScale="55000" lnSpcReduction="20000"/>
          </a:bodyPr>
          <a:lstStyle/>
          <a:p>
            <a:pPr algn="just">
              <a:lnSpc>
                <a:spcPct val="107000"/>
              </a:lnSpc>
              <a:spcAft>
                <a:spcPts val="800"/>
              </a:spcAft>
              <a:buNone/>
            </a:pP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1</a:t>
            </a: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 In relazione al delitto di cui all'articolo 589 del codice penale, commesso con violazione dell'articolo 55, comma 2, del decreto legislativo attuativo della delega di cui alla legge 3 agosto 2007, n. 123, in materia di salute e sicurezza sul lavoro, si applica una sanzione pecuniaria in misura pari a 1.000 quote. Nel caso di condanna per il delitto di cui al precedente periodo si applicano le sanzioni interdittive di cui all'articolo 9, comma 2, per una durata non inferiore a tre mesi e non superiore ad un anno.</a:t>
            </a:r>
          </a:p>
          <a:p>
            <a:pPr algn="just">
              <a:lnSpc>
                <a:spcPct val="107000"/>
              </a:lnSpc>
              <a:spcAft>
                <a:spcPts val="800"/>
              </a:spcAft>
              <a:buNone/>
            </a:pP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2. Salvo quanto previsto dal comma 1, in relazione al delitto di cui all'articolo 589 del codice penale, commesso con violazione delle norme sulla tutela della salute e sicurezza sul lavoro, si applica una sanzione pecuniaria in misura non inferiore a 250 quote e non superiore a 500 quote. Nel caso di condanna per il delitto di cui al precedente periodo si applicano le sanzioni interdittive di cui all'articolo 9, comma 2, per una durata non inferiore a tre mesi e non superiore ad un anno.</a:t>
            </a:r>
          </a:p>
          <a:p>
            <a:pPr algn="just">
              <a:lnSpc>
                <a:spcPct val="107000"/>
              </a:lnSpc>
              <a:spcAft>
                <a:spcPts val="800"/>
              </a:spcAft>
              <a:buNone/>
            </a:pP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3. In relazione al delitto di cui all'articolo 590, terzo comma, del codice penale, commesso con violazione delle norme sulla tutela della salute e sicurezza sul lavoro, si applica una sanzione pecuniaria in misura non superiore a 250 quote. Nel caso di condanna per il delitto di cui al precedente periodo si applicano le sanzioni interdittive di cui all'articolo 9, comma 2, per una durata non superiore a sei mesi.</a:t>
            </a:r>
          </a:p>
          <a:p>
            <a:endParaRPr lang="it-IT" dirty="0"/>
          </a:p>
        </p:txBody>
      </p:sp>
    </p:spTree>
    <p:extLst>
      <p:ext uri="{BB962C8B-B14F-4D97-AF65-F5344CB8AC3E}">
        <p14:creationId xmlns:p14="http://schemas.microsoft.com/office/powerpoint/2010/main" val="2357181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42876C-2795-5303-2182-4CE681707B83}"/>
              </a:ext>
            </a:extLst>
          </p:cNvPr>
          <p:cNvSpPr>
            <a:spLocks noGrp="1"/>
          </p:cNvSpPr>
          <p:nvPr>
            <p:ph type="ctrTitle"/>
          </p:nvPr>
        </p:nvSpPr>
        <p:spPr>
          <a:xfrm>
            <a:off x="412955" y="373627"/>
            <a:ext cx="10255045" cy="875070"/>
          </a:xfrm>
        </p:spPr>
        <p:txBody>
          <a:bodyPr>
            <a:normAutofit fontScale="90000"/>
          </a:bodyPr>
          <a:lstStyle/>
          <a:p>
            <a:pPr algn="l">
              <a:lnSpc>
                <a:spcPct val="107000"/>
              </a:lnSpc>
              <a:spcAft>
                <a:spcPts val="800"/>
              </a:spcAft>
            </a:pPr>
            <a:br>
              <a:rPr lang="it-IT" sz="3200" kern="100" dirty="0">
                <a:effectLst/>
                <a:latin typeface="Calibri" panose="020F0502020204030204" pitchFamily="34" charset="0"/>
                <a:ea typeface="Calibri" panose="020F0502020204030204" pitchFamily="34" charset="0"/>
                <a:cs typeface="Times New Roman" panose="02020603050405020304" pitchFamily="18" charset="0"/>
              </a:rPr>
            </a:br>
            <a:r>
              <a:rPr lang="it-IT" sz="3200" b="1" dirty="0">
                <a:latin typeface="+mn-lt"/>
              </a:rPr>
              <a:t>Art. </a:t>
            </a:r>
            <a:r>
              <a:rPr lang="it-IT" sz="3200" b="1" kern="100" dirty="0">
                <a:effectLst/>
                <a:latin typeface="Calibri" panose="020F0502020204030204" pitchFamily="34" charset="0"/>
                <a:ea typeface="Calibri" panose="020F0502020204030204" pitchFamily="34" charset="0"/>
                <a:cs typeface="Times New Roman" panose="02020603050405020304" pitchFamily="18" charset="0"/>
              </a:rPr>
              <a:t>30 </a:t>
            </a:r>
            <a:r>
              <a:rPr lang="it-IT" sz="3200" b="1" kern="100" dirty="0">
                <a:latin typeface="Calibri" panose="020F0502020204030204" pitchFamily="34" charset="0"/>
                <a:ea typeface="Calibri" panose="020F0502020204030204" pitchFamily="34" charset="0"/>
                <a:cs typeface="Times New Roman" panose="02020603050405020304" pitchFamily="18" charset="0"/>
              </a:rPr>
              <a:t>D.</a:t>
            </a:r>
            <a:r>
              <a:rPr lang="it-IT" sz="3200" b="1" kern="100" dirty="0">
                <a:effectLst/>
                <a:latin typeface="Calibri" panose="020F0502020204030204" pitchFamily="34" charset="0"/>
                <a:ea typeface="Calibri" panose="020F0502020204030204" pitchFamily="34" charset="0"/>
                <a:cs typeface="Times New Roman" panose="02020603050405020304" pitchFamily="18" charset="0"/>
              </a:rPr>
              <a:t>lgs. 81/2008 </a:t>
            </a:r>
            <a:br>
              <a:rPr lang="it-IT" sz="3200" b="1" kern="100" dirty="0">
                <a:effectLst/>
                <a:latin typeface="Calibri" panose="020F0502020204030204" pitchFamily="34" charset="0"/>
                <a:ea typeface="Calibri" panose="020F0502020204030204" pitchFamily="34" charset="0"/>
                <a:cs typeface="Times New Roman" panose="02020603050405020304" pitchFamily="18" charset="0"/>
              </a:rPr>
            </a:br>
            <a:r>
              <a:rPr lang="it-IT" sz="3200" b="1" kern="100" dirty="0">
                <a:effectLst/>
                <a:latin typeface="Calibri" panose="020F0502020204030204" pitchFamily="34" charset="0"/>
                <a:ea typeface="Calibri" panose="020F0502020204030204" pitchFamily="34" charset="0"/>
                <a:cs typeface="Times New Roman" panose="02020603050405020304" pitchFamily="18" charset="0"/>
              </a:rPr>
              <a:t>Modelli di organizzazione e di gestione</a:t>
            </a:r>
            <a:endParaRPr lang="it-IT" sz="3200" b="1" dirty="0">
              <a:latin typeface="+mn-lt"/>
            </a:endParaRPr>
          </a:p>
        </p:txBody>
      </p:sp>
      <p:sp>
        <p:nvSpPr>
          <p:cNvPr id="3" name="Sottotitolo 2">
            <a:extLst>
              <a:ext uri="{FF2B5EF4-FFF2-40B4-BE49-F238E27FC236}">
                <a16:creationId xmlns:a16="http://schemas.microsoft.com/office/drawing/2014/main" id="{BF1A1A88-34FC-1476-3504-83BA85BA93CE}"/>
              </a:ext>
            </a:extLst>
          </p:cNvPr>
          <p:cNvSpPr>
            <a:spLocks noGrp="1"/>
          </p:cNvSpPr>
          <p:nvPr>
            <p:ph type="subTitle" idx="1"/>
          </p:nvPr>
        </p:nvSpPr>
        <p:spPr>
          <a:xfrm>
            <a:off x="412955" y="1327355"/>
            <a:ext cx="10795819" cy="5157018"/>
          </a:xfrm>
        </p:spPr>
        <p:txBody>
          <a:bodyPr>
            <a:noAutofit/>
          </a:bodyPr>
          <a:lstStyle/>
          <a:p>
            <a:pPr algn="just"/>
            <a:r>
              <a:rPr lang="it-IT" sz="1800" dirty="0"/>
              <a:t>1. Il modello di organizzazione e di gestione idoneo ad avere efficacia esimente della responsabilità amministrativa delle persone giuridiche, delle società e delle associazioni anche prive di personalità giuridica di cui al decreto legislativo 8 giugno 2001, n. 231, deve essere adottato ed efficacemente attuato, assicurando un sistema aziendale per l'adempimento di tutti gli obblighi giuridici relativi:</a:t>
            </a:r>
          </a:p>
          <a:p>
            <a:pPr algn="just"/>
            <a:r>
              <a:rPr lang="it-IT" sz="1800" dirty="0"/>
              <a:t>a) al rispetto degli standard tecnico-strutturali di legge relativi a attrezzature, impianti, luoghi di lavoro, agenti chimici, fisici e biologici;</a:t>
            </a:r>
          </a:p>
          <a:p>
            <a:pPr algn="just"/>
            <a:r>
              <a:rPr lang="it-IT" sz="1800" dirty="0"/>
              <a:t>b) alle attività di valutazione dei rischi e di predisposizione delle misure di prevenzione e protezione conseguenti;</a:t>
            </a:r>
          </a:p>
          <a:p>
            <a:pPr algn="just"/>
            <a:r>
              <a:rPr lang="it-IT" sz="1800" dirty="0"/>
              <a:t>c) alle attività di natura organizzativa, quali emergenze, primo soccorso, gestione degli appalti, riunioni periodiche di sicurezza, consultazioni dei rappresentanti dei lavoratori per la sicurezza;</a:t>
            </a:r>
          </a:p>
          <a:p>
            <a:pPr algn="just"/>
            <a:r>
              <a:rPr lang="it-IT" sz="1800" dirty="0"/>
              <a:t>d) alle attività di sorveglianza sanitaria;</a:t>
            </a:r>
          </a:p>
          <a:p>
            <a:pPr algn="just"/>
            <a:r>
              <a:rPr lang="it-IT" sz="1800" dirty="0"/>
              <a:t>e) alle attività di informazione e formazione dei lavoratori;</a:t>
            </a:r>
          </a:p>
          <a:p>
            <a:pPr algn="just"/>
            <a:r>
              <a:rPr lang="it-IT" sz="1800" dirty="0"/>
              <a:t>f) alle attività di vigilanza con riferimento al rispetto delle procedure e delle istruzioni di lavoro in sicurezza da parte dei lavoratori;</a:t>
            </a:r>
          </a:p>
          <a:p>
            <a:pPr algn="just"/>
            <a:r>
              <a:rPr lang="it-IT" sz="1800" dirty="0"/>
              <a:t>g) alla acquisizione di documentazioni e certificazioni obbligatorie di legge;</a:t>
            </a:r>
          </a:p>
          <a:p>
            <a:pPr algn="just"/>
            <a:r>
              <a:rPr lang="it-IT" sz="1800" dirty="0"/>
              <a:t>h) alle periodiche verifiche dell'applicazione e dell'efficacia delle procedure adottate.</a:t>
            </a:r>
          </a:p>
          <a:p>
            <a:pPr algn="just"/>
            <a:r>
              <a:rPr lang="it-IT" sz="1800" dirty="0"/>
              <a:t>2. Il modello organizzativo e gestionale di cui al comma 1 deve prevedere idonei sistemi di registrazione dell'avvenuta effettuazione delle attività di cui al comma 1.</a:t>
            </a:r>
          </a:p>
        </p:txBody>
      </p:sp>
    </p:spTree>
    <p:extLst>
      <p:ext uri="{BB962C8B-B14F-4D97-AF65-F5344CB8AC3E}">
        <p14:creationId xmlns:p14="http://schemas.microsoft.com/office/powerpoint/2010/main" val="376822635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4753</Words>
  <Application>Microsoft Office PowerPoint</Application>
  <PresentationFormat>Widescreen</PresentationFormat>
  <Paragraphs>155</Paragraphs>
  <Slides>27</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Arial</vt:lpstr>
      <vt:lpstr>Calibri</vt:lpstr>
      <vt:lpstr>Calibri Light</vt:lpstr>
      <vt:lpstr>Titillium Web</vt:lpstr>
      <vt:lpstr>Tema di Office</vt:lpstr>
      <vt:lpstr>Presentazione standard di PowerPoint</vt:lpstr>
      <vt:lpstr>Art. 5  Responsabilità dell'ente</vt:lpstr>
      <vt:lpstr>Art.6 Soggetti in posizione apicale e modelli di organizzazione dell'ente</vt:lpstr>
      <vt:lpstr>Presentazione standard di PowerPoint</vt:lpstr>
      <vt:lpstr>Presentazione standard di PowerPoint</vt:lpstr>
      <vt:lpstr>Art. 7  Soggetti sottoposti all'altrui direzione e modelli di organizzazione dell'ente</vt:lpstr>
      <vt:lpstr>Art.8 Autonomia delle responsabilità dell'ente</vt:lpstr>
      <vt:lpstr>Art.25 septies  Omicidio colposo o lesioni gravi o gravissime commesse con violazione delle norme sulla tutela della salute e sicurezza sul lavoro</vt:lpstr>
      <vt:lpstr> Art. 30 D.lgs. 81/2008  Modelli di organizzazione e di gestione</vt:lpstr>
      <vt:lpstr>Presentazione standard di PowerPoint</vt:lpstr>
      <vt:lpstr>Presentazione standard di PowerPoint</vt:lpstr>
      <vt:lpstr>  Tavolo tecnico per la revisione della disciplina della responsabilità amministrativa delle persone giuridiche  D.lgs. 8 giugno 2001 n. 231 </vt:lpstr>
      <vt:lpstr>Presentazione standard di PowerPoint</vt:lpstr>
      <vt:lpstr>Presentazione standard di PowerPoint</vt:lpstr>
      <vt:lpstr>Presentazione standard di PowerPoint</vt:lpstr>
      <vt:lpstr>Presentazione standard di PowerPoint</vt:lpstr>
      <vt:lpstr>ART. 4 Valutazione di idoneità dei modelli organizzativi</vt:lpstr>
      <vt:lpstr> Art. 5 Autonomia della responsabilità 1. L’articolo 8 del decreto legislativo 8 giugno 2001, n. 231 è sostituito dal seguente: </vt:lpstr>
      <vt:lpstr>   Art.13 Modifiche al procedimento di accertamento della responsabilità dell’ente Al capo III del decreto legislativo 8 giugno 2001, n. 231 sono apportate le seguenti modificazioni </vt:lpstr>
      <vt:lpstr>Presentazione standard di PowerPoint</vt:lpstr>
      <vt:lpstr>Presentazione standard di PowerPoint</vt:lpstr>
      <vt:lpstr> Art.6  Estinzione dell’illecito amministrativo  </vt:lpstr>
      <vt:lpstr>Presentazione standard di PowerPoint</vt:lpstr>
      <vt:lpstr>Art. 11 Omicidio colposo </vt:lpstr>
      <vt:lpstr>Art.7 Disposizioni per gli enti di piccole dimensioni   </vt:lpstr>
      <vt:lpstr>Art 9 Prescrizione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Malfatti</dc:creator>
  <cp:lastModifiedBy>Sara Malfatti</cp:lastModifiedBy>
  <cp:revision>5</cp:revision>
  <dcterms:created xsi:type="dcterms:W3CDTF">2026-04-22T08:34:05Z</dcterms:created>
  <dcterms:modified xsi:type="dcterms:W3CDTF">2026-04-22T10:54:33Z</dcterms:modified>
</cp:coreProperties>
</file>