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29"/>
  </p:notesMasterIdLst>
  <p:sldIdLst>
    <p:sldId id="256" r:id="rId2"/>
    <p:sldId id="257" r:id="rId3"/>
    <p:sldId id="258" r:id="rId4"/>
    <p:sldId id="260" r:id="rId5"/>
    <p:sldId id="268" r:id="rId6"/>
    <p:sldId id="267" r:id="rId7"/>
    <p:sldId id="269" r:id="rId8"/>
    <p:sldId id="262" r:id="rId9"/>
    <p:sldId id="270" r:id="rId10"/>
    <p:sldId id="272" r:id="rId11"/>
    <p:sldId id="271" r:id="rId12"/>
    <p:sldId id="273" r:id="rId13"/>
    <p:sldId id="274" r:id="rId14"/>
    <p:sldId id="279" r:id="rId15"/>
    <p:sldId id="275" r:id="rId16"/>
    <p:sldId id="278" r:id="rId17"/>
    <p:sldId id="276" r:id="rId18"/>
    <p:sldId id="277" r:id="rId19"/>
    <p:sldId id="280" r:id="rId20"/>
    <p:sldId id="281" r:id="rId21"/>
    <p:sldId id="264" r:id="rId22"/>
    <p:sldId id="902" r:id="rId23"/>
    <p:sldId id="901" r:id="rId24"/>
    <p:sldId id="897" r:id="rId25"/>
    <p:sldId id="898" r:id="rId26"/>
    <p:sldId id="899" r:id="rId27"/>
    <p:sldId id="900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5C0B9-0EDF-4A67-8957-77FF23CB569D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EDC74-FCE3-4D41-B7E2-5615BD1DE5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680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9EDC74-FCE3-4D41-B7E2-5615BD1DE51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9379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E9182-32F8-99B8-9D74-48AF83644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44E3F49-A3F2-9F2E-ED54-833C4A9A85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BAD16C7-0FB8-C706-CCC1-43FCBDF89C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1BAB4D-350A-C5AB-3F12-9E5BAD3676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9EDC74-FCE3-4D41-B7E2-5615BD1DE513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414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62C5E-964E-4128-9ABB-25C74ABAD1D2}" type="datetime1">
              <a:rPr lang="it-IT" smtClean="0"/>
              <a:t>09/06/2025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5720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A6FD5-E460-407E-8DDA-AC15E0985152}" type="datetime1">
              <a:rPr lang="it-IT" smtClean="0"/>
              <a:t>09/06/2025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69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896B-4347-4D81-BF84-4270223F99C3}" type="datetime1">
              <a:rPr lang="it-IT" smtClean="0"/>
              <a:t>09/06/2025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7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0D020-D0FF-481A-BCE8-DF642F90CCC1}" type="datetime1">
              <a:rPr lang="it-IT" smtClean="0"/>
              <a:t>09/06/2025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49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7A0F-8D29-4658-81FC-5216F342DF9F}" type="datetime1">
              <a:rPr lang="it-IT" smtClean="0"/>
              <a:t>09/06/2025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4383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D551C-6504-4EFB-8F1C-F256E1C209CC}" type="datetime1">
              <a:rPr lang="it-IT" smtClean="0"/>
              <a:t>09/06/2025</a:t>
            </a:fld>
            <a:endParaRPr lang="it-I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567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A4CA-A2C8-4BBB-86CC-28CC774364A4}" type="datetime1">
              <a:rPr lang="it-IT" smtClean="0"/>
              <a:t>09/06/2025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59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9BC17-B6AA-40FE-A9F8-DB169E909E3F}" type="datetime1">
              <a:rPr lang="it-IT" smtClean="0"/>
              <a:t>09/06/2025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8963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96B83-4DA5-473C-9A44-EB0DB9FFF60D}" type="datetime1">
              <a:rPr lang="it-IT" smtClean="0"/>
              <a:t>09/06/2025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70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9B8F-7302-4347-AA41-239E7C8DA62D}" type="datetime1">
              <a:rPr lang="it-IT" smtClean="0"/>
              <a:t>09/06/2025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it-IT"/>
              <a:t>Avv. Cecilia Barilli     c.barilli@avvbarilli.it 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61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2F8178F-6217-470C-B2B0-8FBF13DBD3EC}" type="datetime1">
              <a:rPr lang="it-IT" smtClean="0"/>
              <a:t>09/06/2025</a:t>
            </a:fld>
            <a:endParaRPr lang="it-I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it-IT"/>
              <a:t>Avv. Cecilia Barilli     c.barilli@avvbarilli.it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2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AA8D7EE-5899-40FF-8A97-529E15115150}" type="datetime1">
              <a:rPr lang="it-IT" smtClean="0"/>
              <a:t>09/06/2025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it-IT"/>
              <a:t>Avv. Cecilia Barilli     c.barilli@avvbarilli.it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C1D57C3-8495-4A24-9F39-D92B4774B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158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E219CC2A-DD09-96C7-9B32-E40F2B3B99F4}"/>
              </a:ext>
            </a:extLst>
          </p:cNvPr>
          <p:cNvSpPr txBox="1"/>
          <p:nvPr/>
        </p:nvSpPr>
        <p:spPr>
          <a:xfrm>
            <a:off x="599768" y="2035277"/>
            <a:ext cx="10451690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it-IT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it-IT" sz="36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DIRITTI E INCLUSIONE DELLE PERSONE CON DISABILITÀ </a:t>
            </a:r>
          </a:p>
          <a:p>
            <a:pPr algn="r"/>
            <a:endParaRPr lang="it-IT" sz="36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it-IT" sz="3600" b="1" dirty="0">
                <a:solidFill>
                  <a:srgbClr val="000000"/>
                </a:solidFill>
                <a:latin typeface="Calibri" panose="020F0502020204030204" pitchFamily="34" charset="0"/>
              </a:rPr>
              <a:t>Tra normativa, accessibilità e partecipazione sociale </a:t>
            </a:r>
          </a:p>
          <a:p>
            <a:endParaRPr lang="it-IT" sz="36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it-IT" sz="4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9 giugno 2025 </a:t>
            </a:r>
          </a:p>
          <a:p>
            <a:pPr algn="r"/>
            <a:r>
              <a:rPr lang="it-IT" sz="4000" b="1" dirty="0">
                <a:solidFill>
                  <a:srgbClr val="000000"/>
                </a:solidFill>
                <a:latin typeface="Calibri" panose="020F0502020204030204" pitchFamily="34" charset="0"/>
              </a:rPr>
              <a:t>Avv. Cecilia Barilli </a:t>
            </a:r>
            <a:endParaRPr lang="it-IT" sz="4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E3E0AF7D-4268-89B5-526C-B93A43AC43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274" y="292612"/>
            <a:ext cx="2847339" cy="1267668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0FC7B42A-7D71-9E78-5F63-364B150989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1046" y="416017"/>
            <a:ext cx="2626182" cy="1267668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80DB9F6F-5C7C-74CD-660A-AE078F8AC3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6162" y="319545"/>
            <a:ext cx="2847338" cy="1267668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E4A08A8B-EB5A-35A0-4B95-CD12557185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63200" y="2795166"/>
            <a:ext cx="1588679" cy="1267668"/>
          </a:xfrm>
          <a:prstGeom prst="rect">
            <a:avLst/>
          </a:prstGeom>
        </p:spPr>
      </p:pic>
      <p:sp>
        <p:nvSpPr>
          <p:cNvPr id="22" name="Segnaposto piè di pagina 21">
            <a:extLst>
              <a:ext uri="{FF2B5EF4-FFF2-40B4-BE49-F238E27FC236}">
                <a16:creationId xmlns:a16="http://schemas.microsoft.com/office/drawing/2014/main" id="{DFDB75E6-82E2-1C2B-F042-D8282AF41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20288E5-A732-51FA-11FE-3ACE7403A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144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7D4FF9-077E-382F-C0C7-73BDF2F95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FB437591-EE9C-124A-D8CB-BB8DC52A6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22787"/>
            <a:ext cx="1504335" cy="87507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B4FC6397-2B25-2EE2-C67B-34EAC4343F2A}"/>
              </a:ext>
            </a:extLst>
          </p:cNvPr>
          <p:cNvSpPr txBox="1"/>
          <p:nvPr/>
        </p:nvSpPr>
        <p:spPr>
          <a:xfrm>
            <a:off x="4739148" y="301753"/>
            <a:ext cx="66367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 </a:t>
            </a:r>
            <a:r>
              <a:rPr kumimoji="0" lang="it-IT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PEdV</a:t>
            </a: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Titillium Web" panose="00000500000000000000" pitchFamily="2" charset="0"/>
              <a:ea typeface="+mn-ea"/>
              <a:cs typeface="+mn-cs"/>
            </a:endParaRPr>
          </a:p>
          <a:p>
            <a:pPr lvl="0" algn="ctr">
              <a:defRPr/>
            </a:pPr>
            <a:r>
              <a:rPr lang="it-IT" sz="2000" b="1" dirty="0">
                <a:solidFill>
                  <a:prstClr val="black"/>
                </a:solidFill>
                <a:latin typeface="Lora" pitchFamily="2" charset="0"/>
              </a:rPr>
              <a:t>Terminologia e soggetti coinvolti</a:t>
            </a:r>
          </a:p>
          <a:p>
            <a:pPr lvl="0" algn="ctr">
              <a:defRPr/>
            </a:pPr>
            <a:endParaRPr lang="it-IT" sz="3200" b="1" dirty="0">
              <a:solidFill>
                <a:prstClr val="black"/>
              </a:solidFill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Titillium Web" panose="00000500000000000000" pitchFamily="2" charset="0"/>
              <a:ea typeface="+mn-ea"/>
              <a:cs typeface="+mn-cs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71E475B-6ECE-DD92-AE8E-B9CD23CBA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BD4942D-91E3-EE4B-A9F2-43F644057E78}"/>
              </a:ext>
            </a:extLst>
          </p:cNvPr>
          <p:cNvSpPr txBox="1"/>
          <p:nvPr/>
        </p:nvSpPr>
        <p:spPr>
          <a:xfrm>
            <a:off x="560439" y="1297858"/>
            <a:ext cx="11454581" cy="5452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INTERESSATO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 - Soggetto destinatario-portatore del </a:t>
            </a:r>
            <a:r>
              <a:rPr kumimoji="0" lang="it-I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PedV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RICHIEDENTE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 - Soggetto che richiede-sollecita l’avvio del processo di redazione del </a:t>
            </a:r>
            <a:r>
              <a:rPr kumimoji="0" lang="it-I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PEdV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Può</a:t>
            </a:r>
            <a:r>
              <a:rPr lang="it-IT" sz="2000" dirty="0">
                <a:solidFill>
                  <a:prstClr val="black"/>
                </a:solidFill>
                <a:latin typeface="Lora" pitchFamily="2" charset="0"/>
              </a:rPr>
              <a:t>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coincidere con l’Interessato stesso o può essere un’altra persona,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COMMISSIONE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 - Viene nominata dal Sindaco (del Comune di Reggio Emilia) ed è composta da tre membri, con specifiche competenze legali, psico-sociali, medico-sanitarie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ACCOMPAGNATORE DELLA PROCEDURA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(DI SEGUITO ANCHE SOLO “AP”) - Soggetto che guida / supporta, incontro per incontro, l’interessato o il richiedente nella redazione formale del </a:t>
            </a:r>
            <a:r>
              <a:rPr kumimoji="0" lang="it-I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PEdV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è nominato dalla Commissione, viene individuato tra soggetti con specifiche competenze in ambito sociale-assistenziale.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UFFICIO PROGETTO ESISTENZIALE DI VITA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- A Reggio Emilia è situato presso l’Ufficio di Stato Civile del Comune: qui verrà depositato, custodito e archiviato il </a:t>
            </a:r>
            <a:r>
              <a:rPr kumimoji="0" lang="it-I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PEdV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 nell’apposito Registro dei Progetti di Vita. </a:t>
            </a:r>
            <a:endParaRPr lang="it-IT" sz="2000" dirty="0">
              <a:latin typeface="Lora" pitchFamily="2" charset="0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5EFFF60F-6225-8F3C-0075-C543B4295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811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F945BF-2120-5E51-4DFF-48E5D4F3E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9BB0625-FF28-F675-CBC3-68F1C9F52F39}"/>
              </a:ext>
            </a:extLst>
          </p:cNvPr>
          <p:cNvSpPr txBox="1"/>
          <p:nvPr/>
        </p:nvSpPr>
        <p:spPr>
          <a:xfrm>
            <a:off x="521109" y="1563329"/>
            <a:ext cx="11670891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  <a:ea typeface="+mn-ea"/>
                <a:cs typeface="+mn-cs"/>
              </a:rPr>
              <a:t> </a:t>
            </a:r>
            <a:r>
              <a:rPr lang="it-IT" sz="2400" b="1" i="0" dirty="0">
                <a:solidFill>
                  <a:srgbClr val="1A1A1A"/>
                </a:solidFill>
                <a:effectLst/>
                <a:latin typeface="Titillium Web" panose="00000500000000000000" pitchFamily="2" charset="0"/>
              </a:rPr>
              <a:t>Tempi e scadenze</a:t>
            </a:r>
          </a:p>
          <a:p>
            <a:pPr algn="l"/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Una Commissione apposita nominata dal Sindaco </a:t>
            </a:r>
            <a:r>
              <a:rPr lang="it-IT" sz="2400" b="1" i="0" dirty="0">
                <a:solidFill>
                  <a:srgbClr val="1A1A1A"/>
                </a:solidFill>
                <a:effectLst/>
                <a:latin typeface="Lora" pitchFamily="2" charset="0"/>
              </a:rPr>
              <a:t>accerta</a:t>
            </a:r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 che la domanda presentata abbia i requisiti necessari e individua un </a:t>
            </a:r>
            <a:r>
              <a:rPr lang="it-IT" sz="2400" b="1" i="0" dirty="0">
                <a:solidFill>
                  <a:srgbClr val="1A1A1A"/>
                </a:solidFill>
                <a:effectLst/>
                <a:latin typeface="Lora" pitchFamily="2" charset="0"/>
              </a:rPr>
              <a:t>Accompagnatore alla Procedura</a:t>
            </a:r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 </a:t>
            </a:r>
            <a:r>
              <a:rPr lang="it-IT" sz="2400" b="1" i="0" dirty="0">
                <a:solidFill>
                  <a:srgbClr val="1A1A1A"/>
                </a:solidFill>
                <a:effectLst/>
                <a:latin typeface="Lora" pitchFamily="2" charset="0"/>
              </a:rPr>
              <a:t>entro 7 giorni</a:t>
            </a:r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 e lo comunica al richiedente.</a:t>
            </a:r>
          </a:p>
          <a:p>
            <a:pPr algn="l"/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Entro </a:t>
            </a:r>
            <a:r>
              <a:rPr lang="it-IT" sz="2400" b="1" i="0" dirty="0">
                <a:solidFill>
                  <a:srgbClr val="1A1A1A"/>
                </a:solidFill>
                <a:effectLst/>
                <a:latin typeface="Lora" pitchFamily="2" charset="0"/>
              </a:rPr>
              <a:t>60 giorni</a:t>
            </a:r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 l’Accompagnatore alla Procedura (operatore che provvederà alla stesura del documento) contatterà il richiedente per avviare l’iter aiutando l’interessato nella redazione del progetto.</a:t>
            </a:r>
          </a:p>
          <a:p>
            <a:pPr algn="l"/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L’Accompagnatore alla Procedura procederà ad una serie di incontri con la persona con disabilità esplorando e raccogliendo le volontà dell’interessato, attraverso documentazione e scambi anche con le persone significative individuate dallo stesso </a:t>
            </a:r>
          </a:p>
          <a:p>
            <a:pPr algn="l"/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Entro </a:t>
            </a:r>
            <a:r>
              <a:rPr lang="it-IT" sz="2400" b="1" i="0" dirty="0">
                <a:solidFill>
                  <a:srgbClr val="1A1A1A"/>
                </a:solidFill>
                <a:effectLst/>
                <a:latin typeface="Lora" pitchFamily="2" charset="0"/>
              </a:rPr>
              <a:t>90 giorni</a:t>
            </a:r>
            <a:r>
              <a:rPr lang="it-IT" sz="2400" b="0" i="0" dirty="0">
                <a:solidFill>
                  <a:srgbClr val="1A1A1A"/>
                </a:solidFill>
                <a:effectLst/>
                <a:latin typeface="Lora" pitchFamily="2" charset="0"/>
              </a:rPr>
              <a:t> dal primo incontro – salvo situazioni motivate – </a:t>
            </a:r>
            <a:r>
              <a:rPr lang="it-IT" sz="2400" b="1" i="0" dirty="0">
                <a:solidFill>
                  <a:srgbClr val="1A1A1A"/>
                </a:solidFill>
                <a:effectLst/>
                <a:latin typeface="Lora" pitchFamily="2" charset="0"/>
              </a:rPr>
              <a:t>il documento dovrà essere concluso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  <a:ea typeface="+mn-ea"/>
                <a:cs typeface="+mn-cs"/>
              </a:rPr>
              <a:t>.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7306D3C-10AE-0C08-D73F-63CC0AFA9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A892011-066B-D302-F99E-131B2DF56146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249DB58-4183-2A2B-6484-71AFB6FDF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it-IT" dirty="0"/>
              <a:t>Avv. Cecilia Barilli     c.barilli@avvbarilli.it 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425FBE8-DB9C-DAEF-B89D-289E13B83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13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11741A-8299-53B6-5580-9E4155561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7F75B15B-7CBF-E6D3-2B81-7AB3E3530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72FF0E7E-45EC-F2A4-E5C3-17CB595F853E}"/>
              </a:ext>
            </a:extLst>
          </p:cNvPr>
          <p:cNvSpPr txBox="1"/>
          <p:nvPr/>
        </p:nvSpPr>
        <p:spPr>
          <a:xfrm>
            <a:off x="2723535" y="274321"/>
            <a:ext cx="865238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  <a:p>
            <a:pPr>
              <a:spcAft>
                <a:spcPts val="600"/>
              </a:spcAft>
              <a:defRPr/>
            </a:pPr>
            <a:r>
              <a:rPr lang="it-IT" sz="2000" b="1" dirty="0">
                <a:solidFill>
                  <a:prstClr val="black"/>
                </a:solidFill>
                <a:latin typeface="Arial-OneByteIdentityH"/>
              </a:rPr>
              <a:t>ACCOMPAGNATORE DELLA PROCEDURA “AP”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Titillium Web" panose="00000500000000000000" pitchFamily="2" charset="0"/>
              <a:ea typeface="+mn-ea"/>
              <a:cs typeface="+mn-cs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20B0A5D-3E08-5E18-A905-BED0D108B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it-IT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80D971A-14BD-601A-233B-CE246A5EF4CB}"/>
              </a:ext>
            </a:extLst>
          </p:cNvPr>
          <p:cNvSpPr txBox="1"/>
          <p:nvPr/>
        </p:nvSpPr>
        <p:spPr>
          <a:xfrm>
            <a:off x="383460" y="1288026"/>
            <a:ext cx="11425082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OneByteIdentityH"/>
                <a:ea typeface="+mn-ea"/>
                <a:cs typeface="+mn-cs"/>
              </a:rPr>
              <a:t>					Soggetto che guida / supporta, incontro per incontro, l’interessato o il 							richiedente nella redazione formale del </a:t>
            </a:r>
            <a:r>
              <a:rPr kumimoji="0" lang="it-IT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OneByteIdentityH"/>
                <a:ea typeface="+mn-ea"/>
                <a:cs typeface="+mn-cs"/>
              </a:rPr>
              <a:t>PEdV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OneByteIdentityH"/>
                <a:ea typeface="+mn-ea"/>
                <a:cs typeface="+mn-cs"/>
              </a:rPr>
              <a:t>;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OneByteIdentityH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è nominato dalla Commissione, viene individuato tra soggetti con specifiche competenze in ambito sociale-assistenziale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prende contatti con l’Interessato e/o il Richiedente per organizzare il primo incontro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Se l’interessato è un adulto già preso in carico presso i Servizi Sociali, l’AP dovrà acquisire una copia del c.d. “progetto UVH”, ossia del progetto individuale redatto dall’Unità Valutazione Handicap.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raccoglie informazioni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illustra il significato profondo e quali sono i suoi </a:t>
            </a:r>
            <a:r>
              <a:rPr lang="it-IT" sz="2000" dirty="0">
                <a:solidFill>
                  <a:prstClr val="black"/>
                </a:solidFill>
                <a:latin typeface="Lora" pitchFamily="2" charset="0"/>
              </a:rPr>
              <a:t>obiettivi del </a:t>
            </a:r>
            <a:r>
              <a:rPr lang="it-IT" sz="2000" dirty="0" err="1">
                <a:solidFill>
                  <a:prstClr val="black"/>
                </a:solidFill>
                <a:latin typeface="Lora" pitchFamily="2" charset="0"/>
              </a:rPr>
              <a:t>PEdV</a:t>
            </a:r>
            <a:r>
              <a:rPr lang="it-IT" sz="2000" dirty="0">
                <a:solidFill>
                  <a:prstClr val="black"/>
                </a:solidFill>
                <a:latin typeface="Lora" pitchFamily="2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spiega quali saranno i passaggi per giungere al deposito presso l’Ufficio di Stato Civile del Comune,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OneByteIdentityH"/>
              <a:ea typeface="+mn-ea"/>
              <a:cs typeface="+mn-cs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0085B12-B95B-06CC-3094-3CB72C6E3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2895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EC0810-6CD7-C5C5-4663-084DF8ED9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42912D4A-33DE-EF84-2A6C-5A55D39C8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B118725-EA18-0ABC-D339-80E438D11A62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0267265-2D1F-AB73-5715-F41877ADB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38A010F-D813-55EE-DC96-16D339C5E01D}"/>
              </a:ext>
            </a:extLst>
          </p:cNvPr>
          <p:cNvSpPr txBox="1"/>
          <p:nvPr/>
        </p:nvSpPr>
        <p:spPr>
          <a:xfrm>
            <a:off x="383459" y="1391021"/>
            <a:ext cx="11808541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sm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OneByteIdentityH"/>
                <a:ea typeface="+mn-ea"/>
                <a:cs typeface="+mn-cs"/>
              </a:rPr>
              <a:t>Modalit</a:t>
            </a:r>
            <a:r>
              <a:rPr lang="it-IT" b="1" cap="small" dirty="0" err="1">
                <a:solidFill>
                  <a:prstClr val="black"/>
                </a:solidFill>
                <a:latin typeface="Arial-OneByteIdentityH"/>
              </a:rPr>
              <a:t>a’</a:t>
            </a:r>
            <a:r>
              <a:rPr lang="it-IT" b="1" cap="small" dirty="0">
                <a:solidFill>
                  <a:prstClr val="black"/>
                </a:solidFill>
                <a:latin typeface="Arial-OneByteIdentityH"/>
              </a:rPr>
              <a:t> </a:t>
            </a:r>
            <a:endParaRPr kumimoji="0" lang="it-IT" b="1" i="0" u="none" strike="noStrike" kern="1200" cap="sm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OneByteIdentityH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OneByteIdentityH"/>
                <a:ea typeface="+mn-ea"/>
                <a:cs typeface="+mn-cs"/>
              </a:rPr>
              <a:t>ACCOMPAGNATORE DELLA PROCEDURA (DI SEGUITO ANCHE SOLO “AP”)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Arial-OneByteIdentityH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Individua  i soggetti coinvolti ed autonomo nell’organizzazione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dirty="0">
                <a:solidFill>
                  <a:prstClr val="black"/>
                </a:solidFill>
                <a:latin typeface="Lora" pitchFamily="2" charset="0"/>
              </a:rPr>
              <a:t>Garantisce l’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 interesse della persona debole.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fissa i successivi incontri con tutti i soggetti interessati a partecipare.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redige un verbale che illustra quanto emerso durante le sedute; i verbali vengono sottoscritti dall’AP e possono essere redatti tramite la registrazione degli incontri, qualora previamente autorizzata dai soggetti coinvolti.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Una volta redatto, l’AP invia la bozza del </a:t>
            </a:r>
            <a:r>
              <a:rPr kumimoji="0" lang="it-I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PEdV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</a:rPr>
              <a:t> all’Interessato ed una volta condiviso il contenuto, lo inoltra alla Commissione unitamente ai verbali degli incontri tenuti.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OneByteIdentityH"/>
              <a:ea typeface="+mn-ea"/>
              <a:cs typeface="+mn-cs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00A2C54D-4437-A4B3-81A1-40D4AE88D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39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CE1FD2-D700-F49D-8FBB-EC454FD37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08C52F67-CAEA-06BF-8A35-7E8CBF084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966D33F7-84B2-6383-8861-E240B71D6163}"/>
              </a:ext>
            </a:extLst>
          </p:cNvPr>
          <p:cNvSpPr txBox="1"/>
          <p:nvPr/>
        </p:nvSpPr>
        <p:spPr>
          <a:xfrm>
            <a:off x="2782529" y="403124"/>
            <a:ext cx="8760542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 </a:t>
            </a:r>
          </a:p>
          <a:p>
            <a:pPr>
              <a:spcAft>
                <a:spcPts val="600"/>
              </a:spcAft>
              <a:defRPr/>
            </a:pPr>
            <a:r>
              <a:rPr lang="it-IT" sz="2400" b="1" dirty="0">
                <a:latin typeface="Arial,Bold-OneByteIdentityH"/>
              </a:rPr>
              <a:t>Compiti dell’Accompagnatore della Procedura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Titillium Web" panose="00000500000000000000" pitchFamily="2" charset="0"/>
              <a:ea typeface="+mn-ea"/>
              <a:cs typeface="+mn-cs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F5AA06A-1D07-1ED4-5B97-F93B076F9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17C158A-E9DE-4F89-2B91-8B2775E0F72B}"/>
              </a:ext>
            </a:extLst>
          </p:cNvPr>
          <p:cNvSpPr txBox="1"/>
          <p:nvPr/>
        </p:nvSpPr>
        <p:spPr>
          <a:xfrm>
            <a:off x="265471" y="1946787"/>
            <a:ext cx="1178887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Assistere, ascoltare, collaborare e aiutare l’Interessato e/o il Richiedente e la famiglia nella</a:t>
            </a:r>
          </a:p>
          <a:p>
            <a:pPr algn="l"/>
            <a:r>
              <a:rPr lang="it-IT" sz="1800" b="0" i="0" u="none" strike="noStrike" baseline="0" dirty="0">
                <a:latin typeface="Arial-OneByteIdentityH"/>
              </a:rPr>
              <a:t>predisposizione e nella scrittura del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r>
              <a:rPr lang="it-IT" sz="1800" b="0" i="0" u="none" strike="noStrike" baseline="0" dirty="0">
                <a:latin typeface="Arial-OneByteIdentityH"/>
              </a:rPr>
              <a:t> </a:t>
            </a:r>
          </a:p>
          <a:p>
            <a:pPr algn="l"/>
            <a:endParaRPr lang="it-IT" sz="1800" b="0" i="0" u="none" strike="noStrike" baseline="0" dirty="0">
              <a:latin typeface="Arial-OneByteIdentityH"/>
            </a:endParaRP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Organizzare gli incontri con tutti i soggetti che possono collaborare alla stesura del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r>
              <a:rPr lang="it-IT" sz="1800" b="0" i="0" u="none" strike="noStrike" baseline="0" dirty="0">
                <a:latin typeface="Arial-OneByteIdentityH"/>
              </a:rPr>
              <a:t> </a:t>
            </a:r>
          </a:p>
          <a:p>
            <a:pPr algn="l"/>
            <a:endParaRPr lang="it-IT" sz="1800" b="0" i="0" u="none" strike="noStrike" baseline="0" dirty="0">
              <a:latin typeface="Arial-OneByteIdentityH"/>
            </a:endParaRP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Redigere un verbale per ogni incontro che deve essere sottoscritto dallo stesso AP – Inviare alla Commissione i verbali e la bozza del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r>
              <a:rPr lang="it-IT" sz="1800" b="0" i="0" u="none" strike="noStrike" baseline="0" dirty="0">
                <a:latin typeface="Arial-OneByteIdentityH"/>
              </a:rPr>
              <a:t> predisposto e già condiviso con l’Interessato entro 90 giorni dal primo incontro </a:t>
            </a:r>
          </a:p>
          <a:p>
            <a:pPr algn="l"/>
            <a:endParaRPr lang="it-IT" sz="1800" b="0" i="0" u="none" strike="noStrike" baseline="0" dirty="0">
              <a:latin typeface="Arial-OneByteIdentityH"/>
            </a:endParaRP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Chiedere, qualora necessario, una proroga per la redazione del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r>
              <a:rPr lang="it-IT" sz="1800" b="0" i="0" u="none" strike="noStrike" baseline="0" dirty="0">
                <a:latin typeface="Arial-OneByteIdentityH"/>
              </a:rPr>
              <a:t>, motivandone le ragioni</a:t>
            </a:r>
          </a:p>
          <a:p>
            <a:pPr algn="l"/>
            <a:endParaRPr lang="it-IT" sz="1800" b="0" i="0" u="none" strike="noStrike" baseline="0" dirty="0">
              <a:latin typeface="Arial-OneByteIdentityH"/>
            </a:endParaRP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Partecipare all’incontro finale avanti la Commissione per relazionare in merito all’iter svolto e sottoscrivere il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endParaRPr lang="it-IT" sz="1800" b="0" i="0" u="none" strike="noStrike" baseline="0" dirty="0">
              <a:latin typeface="Arial-OneByteIdentityH"/>
            </a:endParaRPr>
          </a:p>
          <a:p>
            <a:pPr algn="l"/>
            <a:endParaRPr lang="it-IT" sz="1800" b="0" i="0" u="none" strike="noStrike" baseline="0" dirty="0">
              <a:latin typeface="Arial-OneByteIdentityH"/>
            </a:endParaRP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Assistere la famiglia, qualora lo richieda, anche durante la fase di attuazione del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endParaRPr lang="it-IT" sz="1800" b="0" i="0" u="none" strike="noStrike" baseline="0" dirty="0">
              <a:latin typeface="Arial-OneByteIdentityH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077BE48E-1521-8352-B505-8D6AA9E2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965340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ACB7F1-DE93-8E24-46BC-2FB50187E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68188CED-CFFE-8A85-24B9-D5A9E0D7E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15DE3697-6937-EF2E-025F-20D5C140605E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D6AA93C-3149-7FB9-96F7-CA35B2E7A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E766DD9-3262-BC69-CED8-DEE09590B673}"/>
              </a:ext>
            </a:extLst>
          </p:cNvPr>
          <p:cNvSpPr txBox="1"/>
          <p:nvPr/>
        </p:nvSpPr>
        <p:spPr>
          <a:xfrm>
            <a:off x="265471" y="1946787"/>
            <a:ext cx="12113342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1" i="0" u="none" strike="noStrike" baseline="0" dirty="0">
                <a:latin typeface="Arial-OneByteIdentityH"/>
              </a:rPr>
              <a:t>La Commissione</a:t>
            </a:r>
            <a:r>
              <a:rPr lang="it-IT" sz="2400" b="1" dirty="0">
                <a:latin typeface="Arial-OneByteIdentityH"/>
              </a:rPr>
              <a:t> riceve i verbali  b</a:t>
            </a:r>
            <a:r>
              <a:rPr lang="it-IT" sz="2400" b="1" i="0" u="none" strike="noStrike" baseline="0" dirty="0">
                <a:latin typeface="Arial-OneByteIdentityH"/>
              </a:rPr>
              <a:t>ozza del progetto  c</a:t>
            </a:r>
            <a:r>
              <a:rPr lang="it-IT" sz="2400" b="1" dirty="0">
                <a:latin typeface="Arial-OneByteIdentityH"/>
              </a:rPr>
              <a:t>onvoca in presenza </a:t>
            </a:r>
          </a:p>
          <a:p>
            <a:pPr algn="l"/>
            <a:endParaRPr lang="it-IT" sz="2000" b="0" i="0" u="none" strike="noStrike" baseline="0" dirty="0">
              <a:latin typeface="Lora" pitchFamily="2" charset="0"/>
            </a:endParaRPr>
          </a:p>
          <a:p>
            <a:pPr algn="just"/>
            <a:r>
              <a:rPr lang="it-IT" sz="2000" b="0" i="0" u="none" strike="noStrike" baseline="0" dirty="0">
                <a:latin typeface="Lora" pitchFamily="2" charset="0"/>
              </a:rPr>
              <a:t>Interessato e/o Richiedente, i genitori, l’Amministratore di Sostegno o il Tutore o il Curatore ove nominati, ed i soggetti che dovranno sottoscrivere il </a:t>
            </a:r>
            <a:r>
              <a:rPr lang="it-IT" sz="2000" b="0" i="0" u="none" strike="noStrike" baseline="0" dirty="0" err="1">
                <a:latin typeface="Lora" pitchFamily="2" charset="0"/>
              </a:rPr>
              <a:t>PEdV</a:t>
            </a:r>
            <a:r>
              <a:rPr lang="it-IT" sz="2000" b="0" i="0" u="none" strike="noStrike" baseline="0" dirty="0">
                <a:latin typeface="Lora" pitchFamily="2" charset="0"/>
              </a:rPr>
              <a:t>, </a:t>
            </a:r>
            <a:r>
              <a:rPr lang="it-IT" sz="2000" dirty="0">
                <a:latin typeface="Lora" pitchFamily="2" charset="0"/>
              </a:rPr>
              <a:t>e l’accompagnatore e</a:t>
            </a:r>
            <a:endParaRPr lang="it-IT" sz="2000" b="0" i="0" u="none" strike="noStrike" baseline="0" dirty="0">
              <a:latin typeface="Lora" pitchFamily="2" charset="0"/>
            </a:endParaRPr>
          </a:p>
          <a:p>
            <a:pPr algn="just"/>
            <a:r>
              <a:rPr lang="it-IT" sz="2000" b="0" i="0" u="none" strike="noStrike" baseline="0" dirty="0">
                <a:latin typeface="Lora" pitchFamily="2" charset="0"/>
              </a:rPr>
              <a:t>l’eventuale referente di fiducia nominato dall’Interessato che hanno seguito il processo.</a:t>
            </a:r>
          </a:p>
          <a:p>
            <a:pPr algn="just"/>
            <a:endParaRPr lang="it-IT" sz="2000" b="0" i="0" u="none" strike="noStrike" baseline="0" dirty="0">
              <a:latin typeface="Lora" pitchFamily="2" charset="0"/>
            </a:endParaRPr>
          </a:p>
          <a:p>
            <a:pPr algn="just"/>
            <a:r>
              <a:rPr lang="it-IT" sz="2000" b="0" i="0" u="none" strike="noStrike" baseline="0" dirty="0">
                <a:latin typeface="Lora" pitchFamily="2" charset="0"/>
              </a:rPr>
              <a:t>Durante l’incontro, la Commissione chiede eventuali chiarimenti o approfondimenti e, se ritiene che quanto scritto nel </a:t>
            </a:r>
            <a:r>
              <a:rPr lang="it-IT" sz="2000" b="0" i="0" u="none" strike="noStrike" baseline="0" dirty="0" err="1">
                <a:latin typeface="Lora" pitchFamily="2" charset="0"/>
              </a:rPr>
              <a:t>PEdV</a:t>
            </a:r>
            <a:r>
              <a:rPr lang="it-IT" sz="2000" b="0" i="0" u="none" strike="noStrike" baseline="0" dirty="0">
                <a:latin typeface="Lora" pitchFamily="2" charset="0"/>
              </a:rPr>
              <a:t> sia coerente con i verbali degli incontri ricevuti dall’AP, sottoscrive il </a:t>
            </a:r>
            <a:r>
              <a:rPr lang="it-IT" sz="2000" b="0" i="0" u="none" strike="noStrike" baseline="0" dirty="0" err="1">
                <a:latin typeface="Lora" pitchFamily="2" charset="0"/>
              </a:rPr>
              <a:t>PedV</a:t>
            </a:r>
            <a:r>
              <a:rPr lang="it-IT" sz="2000" b="0" i="0" u="none" strike="noStrike" baseline="0" dirty="0">
                <a:latin typeface="Lora" pitchFamily="2" charset="0"/>
              </a:rPr>
              <a:t>.</a:t>
            </a:r>
          </a:p>
          <a:p>
            <a:pPr algn="just"/>
            <a:endParaRPr lang="it-IT" sz="2000" b="0" i="0" u="none" strike="noStrike" baseline="0" dirty="0">
              <a:latin typeface="Lora" pitchFamily="2" charset="0"/>
            </a:endParaRPr>
          </a:p>
          <a:p>
            <a:pPr algn="just"/>
            <a:r>
              <a:rPr lang="it-IT" sz="2000" b="0" i="0" u="none" strike="noStrike" baseline="0" dirty="0">
                <a:latin typeface="Lora" pitchFamily="2" charset="0"/>
              </a:rPr>
              <a:t>Resta inteso che la Commissione verificherà che il </a:t>
            </a:r>
            <a:r>
              <a:rPr lang="it-IT" sz="2000" b="0" i="0" u="none" strike="noStrike" baseline="0" dirty="0" err="1">
                <a:latin typeface="Lora" pitchFamily="2" charset="0"/>
              </a:rPr>
              <a:t>PEdV</a:t>
            </a:r>
            <a:r>
              <a:rPr lang="it-IT" sz="2000" b="0" i="0" u="none" strike="noStrike" baseline="0" dirty="0">
                <a:latin typeface="Lora" pitchFamily="2" charset="0"/>
              </a:rPr>
              <a:t> non preveda aspetti che possono ledere i diritti fondamentali della persona, quali il diritto alla salute. Ciò contrasterebbe con la finalità del </a:t>
            </a:r>
            <a:r>
              <a:rPr lang="it-IT" sz="2000" b="0" i="0" u="none" strike="noStrike" baseline="0" dirty="0" err="1">
                <a:latin typeface="Lora" pitchFamily="2" charset="0"/>
              </a:rPr>
              <a:t>PEdV</a:t>
            </a:r>
            <a:r>
              <a:rPr lang="it-IT" sz="2000" b="0" i="0" u="none" strike="noStrike" baseline="0" dirty="0">
                <a:latin typeface="Lora" pitchFamily="2" charset="0"/>
              </a:rPr>
              <a:t> stesso di perseguire il miglior interesse della persona fragile. </a:t>
            </a:r>
          </a:p>
          <a:p>
            <a:pPr algn="l"/>
            <a:endParaRPr lang="it-IT" sz="1800" b="0" i="0" u="none" strike="noStrike" baseline="0" dirty="0">
              <a:latin typeface="Arial-OneByteIdentityH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93081CE-11C9-4181-1681-524D9D59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5619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6D7CAA-235A-2042-CB12-6FF071E78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31D3CA7A-522B-7184-F3CE-645710943A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09453D22-34BE-0355-411E-72860FADCB6C}"/>
              </a:ext>
            </a:extLst>
          </p:cNvPr>
          <p:cNvSpPr txBox="1"/>
          <p:nvPr/>
        </p:nvSpPr>
        <p:spPr>
          <a:xfrm>
            <a:off x="2989007" y="196646"/>
            <a:ext cx="8485238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  <a:p>
            <a:pPr>
              <a:spcAft>
                <a:spcPts val="600"/>
              </a:spcAft>
              <a:defRPr/>
            </a:pPr>
            <a:r>
              <a:rPr lang="it-IT" sz="3200" b="1" i="0" u="none" strike="noStrike" baseline="0" dirty="0">
                <a:latin typeface="Arial,Bold-OneByteIdentityH"/>
              </a:rPr>
              <a:t>Compiti della Commissione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3200" b="1" dirty="0">
                <a:solidFill>
                  <a:srgbClr val="1A1A1A"/>
                </a:solidFill>
                <a:latin typeface="Titillium Web" panose="00000500000000000000" pitchFamily="2" charset="0"/>
              </a:rPr>
              <a:t>a</a:t>
            </a: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 titolo gratuito 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FC31D6F-0456-8AAF-E062-0D4E757F3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EDACA70-66DF-317A-8DAE-F1EC9FDB8B0B}"/>
              </a:ext>
            </a:extLst>
          </p:cNvPr>
          <p:cNvSpPr txBox="1"/>
          <p:nvPr/>
        </p:nvSpPr>
        <p:spPr>
          <a:xfrm>
            <a:off x="599768" y="1828800"/>
            <a:ext cx="1145458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Verificare i requisiti di accessibilità alla procedura alla luce della documentazione raccolta</a:t>
            </a:r>
          </a:p>
          <a:p>
            <a:pPr algn="l"/>
            <a:r>
              <a:rPr lang="it-IT" sz="1800" b="0" i="0" u="none" strike="noStrike" baseline="0" dirty="0">
                <a:latin typeface="Arial-OneByteIdentityH"/>
              </a:rPr>
              <a:t>dall’impiegato comunale dell’Ufficio “Progetto di Vita”</a:t>
            </a: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Individuare l’AP che seguirà il processo di redazione del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r>
              <a:rPr lang="it-IT" sz="1800" b="0" i="0" u="none" strike="noStrike" baseline="0" dirty="0">
                <a:latin typeface="Arial-OneByteIdentityH"/>
              </a:rPr>
              <a:t> che sarà confermato o</a:t>
            </a: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Formare le persone che possono essere nominate quali AP</a:t>
            </a: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Verificare la coerenza tra i verbali di incontro redatti dall’AP ed il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r>
              <a:rPr lang="it-IT" sz="1800" b="0" i="0" u="none" strike="noStrike" baseline="0" dirty="0">
                <a:latin typeface="Arial-OneByteIdentityH"/>
              </a:rPr>
              <a:t> predisposto</a:t>
            </a: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Convocare l’incontro finale di verifica del rispetto dell’iter per la redazione del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r>
              <a:rPr lang="it-IT" sz="1800" b="0" i="0" u="none" strike="noStrike" baseline="0" dirty="0">
                <a:latin typeface="Arial-OneByteIdentityH"/>
              </a:rPr>
              <a:t> e,</a:t>
            </a:r>
          </a:p>
          <a:p>
            <a:pPr algn="l"/>
            <a:r>
              <a:rPr lang="it-IT" sz="1800" b="0" i="0" u="none" strike="noStrike" baseline="0" dirty="0">
                <a:latin typeface="Arial-OneByteIdentityH"/>
              </a:rPr>
              <a:t>	qualora necessario, fissare un nuovo incontro per poter svolgere gli approfondimenti che ritiene</a:t>
            </a:r>
          </a:p>
          <a:p>
            <a:pPr algn="l"/>
            <a:r>
              <a:rPr lang="it-IT" sz="1800" b="0" i="0" u="none" strike="noStrike" baseline="0" dirty="0">
                <a:latin typeface="Arial-OneByteIdentityH"/>
              </a:rPr>
              <a:t>	opportuni</a:t>
            </a: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In caso di verifiche positive, sottoscrivere il Progetto Esistenziale di Vita e provvedere al</a:t>
            </a:r>
          </a:p>
          <a:p>
            <a:pPr algn="l"/>
            <a:r>
              <a:rPr lang="it-IT" sz="1800" b="0" i="0" u="none" strike="noStrike" baseline="0" dirty="0">
                <a:latin typeface="Arial-OneByteIdentityH"/>
              </a:rPr>
              <a:t>deposito dell’originale presso l’Ufficio di Stato Civile del Comune di Reggio Emilia, garantendo la</a:t>
            </a:r>
          </a:p>
          <a:p>
            <a:pPr algn="l"/>
            <a:r>
              <a:rPr lang="it-IT" sz="1800" b="0" i="0" u="none" strike="noStrike" baseline="0" dirty="0">
                <a:latin typeface="Arial-OneByteIdentityH"/>
              </a:rPr>
              <a:t>riservatezza delle parti che l’Interessato ha eventuale richiesto di “secretare”</a:t>
            </a: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Tenere un registro dei procedimenti avviati e conclusi e avviati, compresi quelli non conclusi</a:t>
            </a: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Convocare l’Interessato, il Richiedente ed i soggetti sottoscrittori del </a:t>
            </a:r>
            <a:r>
              <a:rPr lang="it-IT" sz="1800" b="0" i="0" u="none" strike="noStrike" baseline="0" dirty="0" err="1">
                <a:latin typeface="Arial-OneByteIdentityH"/>
              </a:rPr>
              <a:t>PEdV</a:t>
            </a:r>
            <a:r>
              <a:rPr lang="it-IT" sz="1800" b="0" i="0" u="none" strike="noStrike" baseline="0" dirty="0">
                <a:latin typeface="Arial-OneByteIdentityH"/>
              </a:rPr>
              <a:t>, ogni tre anni dal</a:t>
            </a:r>
          </a:p>
          <a:p>
            <a:pPr algn="l"/>
            <a:r>
              <a:rPr lang="it-IT" sz="1800" b="0" i="0" u="none" strike="noStrike" baseline="0" dirty="0">
                <a:latin typeface="Arial-OneByteIdentityH"/>
              </a:rPr>
              <a:t>	deposito, al fine di verificare la necessità di eventuali aggiornamenti o modifiche al </a:t>
            </a:r>
            <a:r>
              <a:rPr lang="it-IT" sz="1800" b="0" i="0" u="none" strike="noStrike" baseline="0" dirty="0" err="1">
                <a:latin typeface="Arial-OneByteIdentityH"/>
              </a:rPr>
              <a:t>PdV</a:t>
            </a:r>
            <a:endParaRPr lang="it-IT" sz="1800" b="0" i="0" u="none" strike="noStrike" baseline="0" dirty="0">
              <a:latin typeface="Arial-OneByteIdentityH"/>
            </a:endParaRPr>
          </a:p>
          <a:p>
            <a:pPr algn="l"/>
            <a:r>
              <a:rPr lang="it-IT" sz="1800" b="0" i="0" u="none" strike="noStrike" baseline="0" dirty="0">
                <a:latin typeface="Symbol-OneByteIdentityH"/>
              </a:rPr>
              <a:t>• </a:t>
            </a:r>
            <a:r>
              <a:rPr lang="it-IT" sz="1800" b="0" i="0" u="none" strike="noStrike" baseline="0" dirty="0">
                <a:latin typeface="Arial-OneByteIdentityH"/>
              </a:rPr>
              <a:t>Tenere, qualora necessario, i rapporti con il Tribunale e con il Giudice Tutelare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OneByteIdentityH"/>
              <a:ea typeface="+mn-ea"/>
              <a:cs typeface="+mn-cs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0F4AC67-1475-C6DC-728B-BCCB38F7F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913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B40836-7F32-F4C4-CE3D-A1BEC244B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733A679F-1C59-F3D0-9A0D-B927CB5ED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7DA93F9-5A2A-0A76-1287-09078C5E41AF}"/>
              </a:ext>
            </a:extLst>
          </p:cNvPr>
          <p:cNvSpPr txBox="1"/>
          <p:nvPr/>
        </p:nvSpPr>
        <p:spPr>
          <a:xfrm>
            <a:off x="4041057" y="806245"/>
            <a:ext cx="73348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B153FAD-1FD2-9B39-DBF2-3309E46D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z="2000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B9502B5-BC63-690C-A701-636FDB268866}"/>
              </a:ext>
            </a:extLst>
          </p:cNvPr>
          <p:cNvSpPr txBox="1"/>
          <p:nvPr/>
        </p:nvSpPr>
        <p:spPr>
          <a:xfrm>
            <a:off x="265471" y="1946787"/>
            <a:ext cx="11788877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000" b="0" i="0" u="none" strike="noStrike" baseline="0" dirty="0">
                <a:latin typeface="Arial-OneByteIdentityH"/>
              </a:rPr>
              <a:t>Il </a:t>
            </a:r>
            <a:r>
              <a:rPr lang="it-IT" sz="2000" b="0" i="0" u="none" strike="noStrike" baseline="0" dirty="0" err="1">
                <a:latin typeface="Arial-OneByteIdentityH"/>
              </a:rPr>
              <a:t>PEdV</a:t>
            </a:r>
            <a:r>
              <a:rPr lang="it-IT" sz="2000" b="0" i="0" u="none" strike="noStrike" baseline="0" dirty="0">
                <a:latin typeface="Arial-OneByteIdentityH"/>
              </a:rPr>
              <a:t> deve essere sottoscritto dall’interessato.</a:t>
            </a:r>
          </a:p>
          <a:p>
            <a:pPr algn="l"/>
            <a:endParaRPr lang="it-IT" sz="2000" dirty="0">
              <a:latin typeface="Arial-OneByteIdentityH"/>
            </a:endParaRPr>
          </a:p>
          <a:p>
            <a:pPr algn="l"/>
            <a:r>
              <a:rPr lang="it-IT" sz="2000" b="0" i="0" u="none" strike="noStrike" baseline="0" dirty="0">
                <a:latin typeface="Arial-OneByteIdentityH"/>
              </a:rPr>
              <a:t>Il </a:t>
            </a:r>
            <a:r>
              <a:rPr lang="it-IT" sz="2000" b="0" i="0" u="none" strike="noStrike" baseline="0" dirty="0" err="1">
                <a:latin typeface="Arial-OneByteIdentityH"/>
              </a:rPr>
              <a:t>PEdV</a:t>
            </a:r>
            <a:r>
              <a:rPr lang="it-IT" sz="2000" b="0" i="0" u="none" strike="noStrike" baseline="0" dirty="0">
                <a:latin typeface="Arial-OneByteIdentityH"/>
              </a:rPr>
              <a:t> viene in ultimo sottoscritto anche dalla Commissione e dall’AP.</a:t>
            </a:r>
          </a:p>
          <a:p>
            <a:pPr algn="l"/>
            <a:endParaRPr lang="it-IT" sz="2000" dirty="0">
              <a:latin typeface="Arial-OneByteIdentityH"/>
            </a:endParaRPr>
          </a:p>
          <a:p>
            <a:pPr algn="l"/>
            <a:r>
              <a:rPr lang="it-IT" sz="2000" b="0" i="0" u="none" strike="noStrike" baseline="0" dirty="0">
                <a:latin typeface="Arial-OneByteIdentityH"/>
              </a:rPr>
              <a:t> Alla luce dei diversi temi trattati e per ragioni di riservatezza, l’Interessato può chiedere che alcune parti del </a:t>
            </a:r>
            <a:r>
              <a:rPr lang="it-IT" sz="2000" b="0" i="0" u="none" strike="noStrike" baseline="0" dirty="0" err="1">
                <a:latin typeface="Arial-OneByteIdentityH"/>
              </a:rPr>
              <a:t>PEdV</a:t>
            </a:r>
            <a:r>
              <a:rPr lang="it-IT" sz="2000" b="0" i="0" u="none" strike="noStrike" baseline="0" dirty="0">
                <a:latin typeface="Arial-OneByteIdentityH"/>
              </a:rPr>
              <a:t> vengano “secretate” e sottoscritte eventualmente da un altro soggetto di sua fiducia e a sua discrezionale scelta.</a:t>
            </a:r>
          </a:p>
          <a:p>
            <a:pPr algn="l"/>
            <a:endParaRPr lang="it-IT" sz="2000" dirty="0">
              <a:latin typeface="Arial-OneByteIdentityH"/>
            </a:endParaRPr>
          </a:p>
          <a:p>
            <a:pPr algn="l"/>
            <a:endParaRPr lang="it-IT" sz="2000" b="0" i="0" u="none" strike="noStrike" baseline="0" dirty="0">
              <a:latin typeface="Arial-OneByteIdentityH"/>
            </a:endParaRPr>
          </a:p>
          <a:p>
            <a:pPr algn="l"/>
            <a:r>
              <a:rPr lang="it-IT" sz="2000" b="0" i="0" u="none" strike="noStrike" baseline="0" dirty="0">
                <a:latin typeface="Arial-OneByteIdentityH"/>
              </a:rPr>
              <a:t>Il </a:t>
            </a:r>
            <a:r>
              <a:rPr lang="it-IT" sz="2000" b="0" i="0" u="none" strike="noStrike" baseline="0" dirty="0" err="1">
                <a:latin typeface="Arial-OneByteIdentityH"/>
              </a:rPr>
              <a:t>PEdV</a:t>
            </a:r>
            <a:r>
              <a:rPr lang="it-IT" sz="2000" b="0" i="0" u="none" strike="noStrike" baseline="0" dirty="0">
                <a:latin typeface="Arial-OneByteIdentityH"/>
              </a:rPr>
              <a:t> viene redatto in due originali, dei quali uno resta nella disponibilità del dichiarante, e l’altro viene depositato in plico chiuso all’ufficio di stato </a:t>
            </a:r>
            <a:r>
              <a:rPr lang="it-IT" sz="2000" b="0" i="0" u="none" strike="noStrike" baseline="0" dirty="0" err="1">
                <a:latin typeface="Arial-OneByteIdentityH"/>
              </a:rPr>
              <a:t>civile.Il</a:t>
            </a:r>
            <a:r>
              <a:rPr lang="it-IT" sz="2000" b="0" i="0" u="none" strike="noStrike" baseline="0" dirty="0">
                <a:latin typeface="Arial-OneByteIdentityH"/>
              </a:rPr>
              <a:t> plico viene conservato in armadio dotato di chiave in possesso solo di personale autorizzato, al quale non è comunque consentito aprirlo per consultarne il contenuto.</a:t>
            </a:r>
            <a:endParaRPr kumimoji="0" lang="it-I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OneByteIdentityH"/>
              <a:ea typeface="+mn-ea"/>
              <a:cs typeface="+mn-cs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8C8F0B3-EC73-03BA-A3C7-DC98DEC0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z="2000" smtClean="0"/>
              <a:t>17</a:t>
            </a:fld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35579295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2EB1DC-8277-3F67-8947-7AD985014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88EE664E-0A14-5709-AC61-407866B60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8124748C-0A7C-D754-20F9-509F5A39BDB7}"/>
              </a:ext>
            </a:extLst>
          </p:cNvPr>
          <p:cNvSpPr txBox="1"/>
          <p:nvPr/>
        </p:nvSpPr>
        <p:spPr>
          <a:xfrm>
            <a:off x="3254477" y="806245"/>
            <a:ext cx="8121445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1A1A1A"/>
                </a:solidFill>
                <a:latin typeface="Titillium Web" panose="00000500000000000000" pitchFamily="2" charset="0"/>
              </a:rPr>
              <a:t>Aggiornamento e custodia 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Titillium Web" panose="00000500000000000000" pitchFamily="2" charset="0"/>
              <a:ea typeface="+mn-ea"/>
              <a:cs typeface="+mn-cs"/>
            </a:endParaRP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467E48F1-84C0-D51B-0003-89C53D274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9DDE2CB-5F3C-F543-3C6F-1178D6FB3581}"/>
              </a:ext>
            </a:extLst>
          </p:cNvPr>
          <p:cNvSpPr txBox="1"/>
          <p:nvPr/>
        </p:nvSpPr>
        <p:spPr>
          <a:xfrm>
            <a:off x="304801" y="2310580"/>
            <a:ext cx="1174954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400" b="0" i="0" u="none" strike="noStrike" baseline="0" dirty="0">
                <a:latin typeface="Arial-OneByteIdentityH"/>
              </a:rPr>
              <a:t>la Commissione</a:t>
            </a:r>
            <a:r>
              <a:rPr lang="it-IT" sz="2400" dirty="0">
                <a:latin typeface="Arial-OneByteIdentityH"/>
              </a:rPr>
              <a:t> </a:t>
            </a:r>
            <a:r>
              <a:rPr lang="it-IT" sz="2400" b="0" i="0" u="none" strike="noStrike" baseline="0" dirty="0">
                <a:latin typeface="Arial-OneByteIdentityH"/>
              </a:rPr>
              <a:t>deposita dell’originale del </a:t>
            </a:r>
            <a:r>
              <a:rPr lang="it-IT" sz="2400" b="0" i="0" u="none" strike="noStrike" baseline="0" dirty="0" err="1">
                <a:latin typeface="Arial-OneByteIdentityH"/>
              </a:rPr>
              <a:t>PEdV</a:t>
            </a:r>
            <a:r>
              <a:rPr lang="it-IT" sz="2400" b="0" i="0" u="none" strike="noStrike" baseline="0" dirty="0">
                <a:latin typeface="Arial-OneByteIdentityH"/>
              </a:rPr>
              <a:t> presso l’Ufficio di Stato Civile del Comune di Reggio Emilia, che provvederà al protocollare il </a:t>
            </a:r>
            <a:r>
              <a:rPr lang="it-IT" sz="2400" b="0" i="0" u="none" strike="noStrike" baseline="0" dirty="0" err="1">
                <a:latin typeface="Arial-OneByteIdentityH"/>
              </a:rPr>
              <a:t>PEdV</a:t>
            </a:r>
            <a:r>
              <a:rPr lang="it-IT" sz="2400" b="0" i="0" u="none" strike="noStrike" baseline="0" dirty="0">
                <a:latin typeface="Arial-OneByteIdentityH"/>
              </a:rPr>
              <a:t>, inserendolo nell’apposito Registro.</a:t>
            </a:r>
          </a:p>
          <a:p>
            <a:pPr algn="l"/>
            <a:endParaRPr lang="it-IT" sz="2400" dirty="0">
              <a:latin typeface="Arial-OneByteIdentityH"/>
            </a:endParaRPr>
          </a:p>
          <a:p>
            <a:pPr algn="l"/>
            <a:r>
              <a:rPr lang="it-IT" sz="2400" b="1" i="0" u="none" strike="noStrike" baseline="0" dirty="0">
                <a:latin typeface="Arial-OneByteIdentityH"/>
              </a:rPr>
              <a:t>ogni 3 anni dal deposito</a:t>
            </a:r>
            <a:r>
              <a:rPr lang="it-IT" sz="2400" dirty="0">
                <a:latin typeface="Arial-OneByteIdentityH"/>
              </a:rPr>
              <a:t> la Commissione può </a:t>
            </a:r>
            <a:r>
              <a:rPr lang="it-IT" sz="2400" b="0" i="0" u="none" strike="noStrike" baseline="0" dirty="0">
                <a:latin typeface="Arial-OneByteIdentityH"/>
              </a:rPr>
              <a:t> convocare l’interessato o il richiedente al fine di verificare la necessità di eventuali aggiornamenti o modifiche</a:t>
            </a:r>
          </a:p>
          <a:p>
            <a:pPr algn="l"/>
            <a:endParaRPr lang="it-IT" sz="2400" dirty="0">
              <a:latin typeface="Arial-OneByteIdentityH"/>
            </a:endParaRPr>
          </a:p>
          <a:p>
            <a:pPr algn="l"/>
            <a:r>
              <a:rPr lang="it-IT" sz="2400" b="0" i="0" u="none" strike="noStrike" baseline="0" dirty="0">
                <a:latin typeface="Arial-OneByteIdentityH"/>
              </a:rPr>
              <a:t>Resta salva la possibilità di presentare richiesta di modifica da parte dell’Interessato e del Richiedente.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3028071D-6CBD-4241-7370-E040799BD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51336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A87569-6122-9FB0-4226-44EC94CF3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FD784801-8D36-7E2A-46ED-BA5F2D580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99644AAE-1772-5C19-FE3A-4FFDF6877088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6A19EE70-562F-18FA-6CAB-34B4193BE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086C0E4-65D9-E1DC-1202-96E101C42F06}"/>
              </a:ext>
            </a:extLst>
          </p:cNvPr>
          <p:cNvSpPr txBox="1"/>
          <p:nvPr/>
        </p:nvSpPr>
        <p:spPr>
          <a:xfrm>
            <a:off x="265471" y="1946787"/>
            <a:ext cx="1178887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400" b="1" i="0" u="none" strike="noStrike" baseline="0" dirty="0">
                <a:latin typeface="Arial,Bold-OneByteIdentityH"/>
              </a:rPr>
              <a:t>Modifiche al Progetto Esistenziale di Vita</a:t>
            </a:r>
          </a:p>
          <a:p>
            <a:pPr algn="l"/>
            <a:r>
              <a:rPr lang="it-IT" sz="2400" b="0" i="0" u="none" strike="noStrike" baseline="0" dirty="0">
                <a:latin typeface="Arial-OneByteIdentityH"/>
              </a:rPr>
              <a:t>Il </a:t>
            </a:r>
            <a:r>
              <a:rPr lang="it-IT" sz="2400" b="0" i="0" u="none" strike="noStrike" baseline="0" dirty="0" err="1">
                <a:latin typeface="Arial-OneByteIdentityH"/>
              </a:rPr>
              <a:t>PEdV</a:t>
            </a:r>
            <a:r>
              <a:rPr lang="it-IT" sz="2400" b="0" i="0" u="none" strike="noStrike" baseline="0" dirty="0">
                <a:latin typeface="Arial-OneByteIdentityH"/>
              </a:rPr>
              <a:t> può essere modificato in ogni momento seguendo il medesimo processo utilizzato per la sua redazione.</a:t>
            </a:r>
          </a:p>
          <a:p>
            <a:pPr algn="l"/>
            <a:endParaRPr lang="it-IT" sz="2400" b="0" i="0" u="none" strike="noStrike" baseline="0" dirty="0">
              <a:latin typeface="Arial-OneByteIdentityH"/>
            </a:endParaRPr>
          </a:p>
          <a:p>
            <a:pPr algn="l"/>
            <a:r>
              <a:rPr lang="it-IT" sz="2400" b="1" i="0" u="none" strike="noStrike" baseline="0" dirty="0">
                <a:latin typeface="Arial,Bold-OneByteIdentityH"/>
              </a:rPr>
              <a:t>Garanti del rispetto ed attuazione del </a:t>
            </a:r>
            <a:r>
              <a:rPr lang="it-IT" sz="2400" b="1" i="0" u="none" strike="noStrike" baseline="0" dirty="0" err="1">
                <a:latin typeface="Arial,Bold-OneByteIdentityH"/>
              </a:rPr>
              <a:t>PEdV</a:t>
            </a:r>
            <a:endParaRPr lang="it-IT" sz="2400" b="1" i="0" u="none" strike="noStrike" baseline="0" dirty="0">
              <a:latin typeface="Arial,Bold-OneByteIdentityH"/>
            </a:endParaRPr>
          </a:p>
          <a:p>
            <a:pPr algn="l"/>
            <a:r>
              <a:rPr lang="it-IT" sz="2400" b="0" i="0" u="none" strike="noStrike" baseline="0" dirty="0">
                <a:latin typeface="Arial-OneByteIdentityH"/>
              </a:rPr>
              <a:t>I sottoscrittori, anche tramite l’ausilio dell’AP, l’Amministratore di Sostegno o il Tutore o il Curatore, ove presenti, hanno la responsabilità di concorrere nella garanzia del rispetto e attuazione del </a:t>
            </a:r>
            <a:r>
              <a:rPr lang="it-IT" sz="2400" b="0" i="0" u="none" strike="noStrike" baseline="0" dirty="0" err="1">
                <a:latin typeface="Arial-OneByteIdentityH"/>
              </a:rPr>
              <a:t>PEdV</a:t>
            </a:r>
            <a:r>
              <a:rPr lang="it-IT" sz="2400" b="0" i="0" u="none" strike="noStrike" baseline="0" dirty="0">
                <a:latin typeface="Arial-OneByteIdentityH"/>
              </a:rPr>
              <a:t>.</a:t>
            </a:r>
          </a:p>
          <a:p>
            <a:pPr algn="l"/>
            <a:endParaRPr lang="it-IT" sz="2400" b="0" i="0" u="none" strike="noStrike" baseline="0" dirty="0">
              <a:latin typeface="Arial-OneByteIdentityH"/>
            </a:endParaRPr>
          </a:p>
          <a:p>
            <a:pPr algn="l"/>
            <a:r>
              <a:rPr lang="it-IT" sz="2400" b="0" i="0" u="none" strike="noStrike" baseline="0" dirty="0">
                <a:latin typeface="Arial-OneByteIdentityH"/>
              </a:rPr>
              <a:t>Nessuna ulteriore responsabilità è a loro ascrivibile in ordine al contenuto del </a:t>
            </a:r>
            <a:r>
              <a:rPr lang="it-IT" sz="2400" b="0" i="0" u="none" strike="noStrike" baseline="0" dirty="0" err="1">
                <a:latin typeface="Arial-OneByteIdentityH"/>
              </a:rPr>
              <a:t>PedV</a:t>
            </a:r>
            <a:r>
              <a:rPr lang="it-IT" sz="2400" b="0" i="0" u="none" strike="noStrike" baseline="0" dirty="0">
                <a:latin typeface="Arial-OneByteIdentityH"/>
              </a:rPr>
              <a:t> ed alla sua concreta realizzazione.</a:t>
            </a:r>
            <a:endParaRPr lang="it-IT" sz="1800" b="0" i="0" u="none" strike="noStrike" baseline="0" dirty="0">
              <a:latin typeface="Arial-OneByteIdentityH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39D3F57-E23D-35BD-8097-7D4C77A3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416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8E59C8-D5EB-79FC-94C3-4DB04400B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DIRITTI E INCLUSIONE DELLE PERSONE CON DISABILITÀ </a:t>
            </a:r>
            <a:br>
              <a:rPr kumimoji="0" lang="it-IT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F2A286-57A6-69E6-3981-1570EE8C1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747" y="2526890"/>
            <a:ext cx="10923639" cy="2861187"/>
          </a:xfrm>
        </p:spPr>
        <p:txBody>
          <a:bodyPr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Il convegno intende offrire un approfondimento sui diritti delle persone con disabilità, mettendo al centro il tema dell'inclusione sociale, lavorativa e culturale. 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L’incontro si propone di fare il punto sulle normative esistenti, sulle politiche pubbliche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e sul ruolo degli operatori del diritto nel garantire l'effettiva tutela dei diritti delle persone con disabilità. Verranno analizzati gli strumenti giuridici a disposizione, ma anche le sfide quotidiane che le persone con disabilità affrontano per una reale inclusione nella società. 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C525B49-9DD6-EF34-83F8-F6AF5E02D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D2A3E11-BD35-EA20-C447-F01720EF7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8024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DB0538-FEDE-51B3-CA2B-4BBC5FF39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B5BAB9-FEEE-6880-319B-67819E468079}"/>
              </a:ext>
            </a:extLst>
          </p:cNvPr>
          <p:cNvSpPr txBox="1"/>
          <p:nvPr/>
        </p:nvSpPr>
        <p:spPr>
          <a:xfrm>
            <a:off x="589935" y="3195483"/>
            <a:ext cx="1046152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it-IT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it-IT" sz="5400" b="1" dirty="0">
                <a:solidFill>
                  <a:srgbClr val="000000"/>
                </a:solidFill>
                <a:latin typeface="Calibri" panose="020F0502020204030204" pitchFamily="34" charset="0"/>
              </a:rPr>
              <a:t>Grazie </a:t>
            </a:r>
            <a:r>
              <a:rPr lang="it-IT" sz="5400" b="1">
                <a:solidFill>
                  <a:srgbClr val="000000"/>
                </a:solidFill>
                <a:latin typeface="Calibri" panose="020F0502020204030204" pitchFamily="34" charset="0"/>
              </a:rPr>
              <a:t>per l’attenzione.</a:t>
            </a:r>
            <a:endParaRPr lang="it-IT" sz="4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r"/>
            <a:endParaRPr lang="it-IT" sz="4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5400" b="1" dirty="0">
                <a:solidFill>
                  <a:srgbClr val="000000"/>
                </a:solidFill>
                <a:latin typeface="Calibri" panose="020F0502020204030204" pitchFamily="34" charset="0"/>
              </a:rPr>
              <a:t>Avv. Cecilia Barilli </a:t>
            </a:r>
            <a:endParaRPr lang="it-IT" sz="5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C763964E-9913-8067-0A36-D8E183A41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071" y="373994"/>
            <a:ext cx="2428462" cy="1081179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07FDED4C-027C-FE0A-6140-3492243862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7652" y="573333"/>
            <a:ext cx="1826878" cy="881841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7870C43C-08A1-7712-5B91-2F7FE38695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0940" y="392838"/>
            <a:ext cx="2428462" cy="1081180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EE015564-757B-78C0-2911-885D8D4CA5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30342" y="296258"/>
            <a:ext cx="1588679" cy="1267668"/>
          </a:xfrm>
          <a:prstGeom prst="rect">
            <a:avLst/>
          </a:prstGeom>
        </p:spPr>
      </p:pic>
      <p:sp>
        <p:nvSpPr>
          <p:cNvPr id="22" name="Segnaposto piè di pagina 21">
            <a:extLst>
              <a:ext uri="{FF2B5EF4-FFF2-40B4-BE49-F238E27FC236}">
                <a16:creationId xmlns:a16="http://schemas.microsoft.com/office/drawing/2014/main" id="{0D613D95-22B3-9785-5906-BE34F696A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B632534-96FA-D0CC-8137-A7C5802D3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3657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B0475D6-D9CD-9E95-07D6-3E3FDC22F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9B2A791-DE1E-7A78-ECE9-EE14C3FF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21</a:t>
            </a:fld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6A78674-3539-CCE1-D677-C9A63706BFE6}"/>
              </a:ext>
            </a:extLst>
          </p:cNvPr>
          <p:cNvSpPr txBox="1"/>
          <p:nvPr/>
        </p:nvSpPr>
        <p:spPr>
          <a:xfrm>
            <a:off x="137653" y="1956619"/>
            <a:ext cx="1174954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3600" dirty="0"/>
              <a:t>m) «valutazione multidimensionale»: procedimento volto a delineare </a:t>
            </a:r>
            <a:r>
              <a:rPr lang="it-IT" sz="3600" dirty="0">
                <a:highlight>
                  <a:srgbClr val="FFFF00"/>
                </a:highlight>
              </a:rPr>
              <a:t>con</a:t>
            </a:r>
            <a:r>
              <a:rPr lang="it-IT" sz="3600" dirty="0"/>
              <a:t> la persona con </a:t>
            </a:r>
            <a:r>
              <a:rPr lang="it-IT" sz="3600" dirty="0" err="1"/>
              <a:t>disabilita'</a:t>
            </a:r>
            <a:r>
              <a:rPr lang="it-IT" sz="3600" dirty="0"/>
              <a:t> il suo profilo di funzionamento all'interno dei suoi contesti di vita, anche rispetto agli ostacoli e ai facilitatori in essi presenti, e a definire, anche in base ai suoi desideri e alle sue aspettative e preferenze, gli obiettivi a cui deve essere diretto il progetto di vita; </a:t>
            </a:r>
            <a:endParaRPr lang="it-IT" sz="3600" dirty="0">
              <a:latin typeface="+mj-lt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559C4B4-CBCF-CA74-579A-BA18B4CF7ED2}"/>
              </a:ext>
            </a:extLst>
          </p:cNvPr>
          <p:cNvSpPr txBox="1"/>
          <p:nvPr/>
        </p:nvSpPr>
        <p:spPr>
          <a:xfrm>
            <a:off x="403123" y="550606"/>
            <a:ext cx="8740877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1200" cap="none" spc="0" normalizeH="0" baseline="0" noProof="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Art. </a:t>
            </a:r>
            <a:r>
              <a:rPr lang="it-IT" sz="480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latin typeface="Gill Sans MT" panose="020B0502020104020203"/>
              </a:rPr>
              <a:t>3 Definizioni </a:t>
            </a:r>
            <a:endParaRPr kumimoji="0" lang="it-IT" sz="4800" b="0" i="0" u="none" strike="noStrike" kern="1200" cap="none" spc="0" normalizeH="0" baseline="0" noProof="0" dirty="0">
              <a:ln>
                <a:solidFill>
                  <a:srgbClr val="F6A21D">
                    <a:lumMod val="7500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DECRETO LEGISLATIVO 3 maggio 2024, n. 62 </a:t>
            </a:r>
          </a:p>
        </p:txBody>
      </p:sp>
    </p:spTree>
    <p:extLst>
      <p:ext uri="{BB962C8B-B14F-4D97-AF65-F5344CB8AC3E}">
        <p14:creationId xmlns:p14="http://schemas.microsoft.com/office/powerpoint/2010/main" val="1210368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B49A4C-1DB1-A596-D89D-A34E10630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4197AAB-9AF9-2C8D-512E-DF7F7F5F2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6A9AB23-D4E6-CB8C-45F5-9A4C1BEED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22</a:t>
            </a:fld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9E97755-3C66-97D6-29A9-5B7EEAB1DB70}"/>
              </a:ext>
            </a:extLst>
          </p:cNvPr>
          <p:cNvSpPr txBox="1"/>
          <p:nvPr/>
        </p:nvSpPr>
        <p:spPr>
          <a:xfrm>
            <a:off x="137653" y="1956619"/>
            <a:ext cx="1174954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3600" dirty="0"/>
              <a:t>n) «progetto di vita»: progetto individuale, personalizzato e partecipato della persona con disabilità </a:t>
            </a:r>
            <a:r>
              <a:rPr lang="it-IT" sz="3600" dirty="0">
                <a:highlight>
                  <a:srgbClr val="FFFF00"/>
                </a:highlight>
              </a:rPr>
              <a:t>che, partendo dai suoi desideri e dalle sue aspettative e preferenze, </a:t>
            </a:r>
            <a:r>
              <a:rPr lang="it-IT" sz="3600" dirty="0"/>
              <a:t>è diretto ad individuare, in una visione esistenziale unitaria, i sostegni, formali e informali, per consentire alla persona stessa di migliorare la qualità della propria vita, di sviluppare tutte le sue potenzialità, di poter scegliere i contesti di vita e partecipare in condizioni di pari opportunità rispetto agli altri; </a:t>
            </a:r>
            <a:endParaRPr lang="it-IT" sz="3600" dirty="0">
              <a:latin typeface="+mj-lt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4139A82-F7DF-8137-678A-E52FA394FCEC}"/>
              </a:ext>
            </a:extLst>
          </p:cNvPr>
          <p:cNvSpPr txBox="1"/>
          <p:nvPr/>
        </p:nvSpPr>
        <p:spPr>
          <a:xfrm>
            <a:off x="403123" y="550606"/>
            <a:ext cx="8740877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1200" cap="none" spc="0" normalizeH="0" baseline="0" noProof="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Art. </a:t>
            </a:r>
            <a:r>
              <a:rPr lang="it-IT" sz="480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latin typeface="Gill Sans MT" panose="020B0502020104020203"/>
              </a:rPr>
              <a:t>3 Definizioni </a:t>
            </a:r>
            <a:endParaRPr kumimoji="0" lang="it-IT" sz="4800" b="0" i="0" u="none" strike="noStrike" kern="1200" cap="none" spc="0" normalizeH="0" baseline="0" noProof="0" dirty="0">
              <a:ln>
                <a:solidFill>
                  <a:srgbClr val="F6A21D">
                    <a:lumMod val="7500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DECRETO LEGISLATIVO 3 maggio 2024, n. 62 </a:t>
            </a:r>
          </a:p>
        </p:txBody>
      </p:sp>
    </p:spTree>
    <p:extLst>
      <p:ext uri="{BB962C8B-B14F-4D97-AF65-F5344CB8AC3E}">
        <p14:creationId xmlns:p14="http://schemas.microsoft.com/office/powerpoint/2010/main" val="22702068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6BCAE-167C-4570-CCB1-A44A88597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A34E986-C90A-BB3B-D871-2BA818A59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DF36BB9-6DFB-A76E-74C4-7725BF570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23</a:t>
            </a:fld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660B402-B8DB-0E7F-F9DC-38C2E1FBB0BD}"/>
              </a:ext>
            </a:extLst>
          </p:cNvPr>
          <p:cNvSpPr txBox="1"/>
          <p:nvPr/>
        </p:nvSpPr>
        <p:spPr>
          <a:xfrm>
            <a:off x="176981" y="2153265"/>
            <a:ext cx="1171021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dirty="0">
                <a:latin typeface="+mj-lt"/>
              </a:rPr>
              <a:t> </a:t>
            </a:r>
          </a:p>
          <a:p>
            <a:r>
              <a:rPr lang="it-IT" sz="3600" dirty="0">
                <a:latin typeface="+mj-lt"/>
              </a:rPr>
              <a:t>  1 Il progetto di vita è diretto a realizzare gli obiettivi  della</a:t>
            </a:r>
          </a:p>
          <a:p>
            <a:r>
              <a:rPr lang="it-IT" sz="3600" dirty="0">
                <a:latin typeface="+mj-lt"/>
              </a:rPr>
              <a:t>persona con disabilità per migliorare le condizioni personali  e  di  salute nei diversi ambiti di vita, facilitandone l'inclusione sociale  e  la  partecipazione  nei  diversi  contesti  di  vita  su  base  di  uguaglianza con gli altri.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DE910B9-5C43-5A2D-49E3-43F04FECA6EF}"/>
              </a:ext>
            </a:extLst>
          </p:cNvPr>
          <p:cNvSpPr txBox="1"/>
          <p:nvPr/>
        </p:nvSpPr>
        <p:spPr>
          <a:xfrm>
            <a:off x="403123" y="550606"/>
            <a:ext cx="8740877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1200" cap="none" spc="0" normalizeH="0" baseline="0" noProof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Art. 18 Progetto di vita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DECRETO LEGISLATIVO 3 maggio 2024, n. 62 </a:t>
            </a:r>
            <a:endParaRPr kumimoji="0" lang="it-IT" sz="2800" b="0" i="0" u="none" strike="noStrike" kern="1200" cap="none" spc="0" normalizeH="0" baseline="0" noProof="0" dirty="0">
              <a:ln>
                <a:solidFill>
                  <a:srgbClr val="F6A21D">
                    <a:lumMod val="7500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24969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E547E4-66E4-EF10-9A8F-ADA2ABF1E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68669F8-DC9D-BAF1-88B8-CA8D2E700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1897B16-3543-2995-FA6B-0799A832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24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194CEF0-37D6-476E-A0BA-ABFB8BD26C30}"/>
              </a:ext>
            </a:extLst>
          </p:cNvPr>
          <p:cNvSpPr txBox="1"/>
          <p:nvPr/>
        </p:nvSpPr>
        <p:spPr>
          <a:xfrm>
            <a:off x="294968" y="301752"/>
            <a:ext cx="1128743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1200" cap="none" spc="0" normalizeH="0" baseline="0" noProof="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Art. 18 Progetto di vita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DECRETO LEGISLATIVO 3 maggio 2024, n. 62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Il progetto  di  vita  individua,  per  </a:t>
            </a:r>
            <a:r>
              <a:rPr kumimoji="0" lang="it-IT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qualita'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 </a:t>
            </a:r>
            <a:r>
              <a:rPr kumimoji="0" lang="it-IT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quantita'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 ed  </a:t>
            </a:r>
            <a:r>
              <a:rPr kumimoji="0" lang="it-IT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intensita'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gli strumenti, le risorse, gli interventi, i benefici, le   prestazioni, i servizi e gli accomodamenti ragionevoli,  volti  anche  ad eliminare e a prevenire le  barriere  e  ad  attivare  i  supporti  necessari per l'inclusione e la partecipazione della  persona  stessa  nei  diversi  ambiti  di  vita,  compresi  quelli  scolastici,  della  formazione superiore, abitativi, lavorativi e sociali. </a:t>
            </a:r>
          </a:p>
        </p:txBody>
      </p:sp>
    </p:spTree>
    <p:extLst>
      <p:ext uri="{BB962C8B-B14F-4D97-AF65-F5344CB8AC3E}">
        <p14:creationId xmlns:p14="http://schemas.microsoft.com/office/powerpoint/2010/main" val="3923474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1605EB-9EC9-137A-F81D-72E89818E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63EE404-EA75-DAAB-250D-7C4E00CCB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7D98266-4995-DB06-D808-F574011EE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25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84BD3C7-8D61-5608-99BF-C7E989AC1B0D}"/>
              </a:ext>
            </a:extLst>
          </p:cNvPr>
          <p:cNvSpPr txBox="1"/>
          <p:nvPr/>
        </p:nvSpPr>
        <p:spPr>
          <a:xfrm>
            <a:off x="294968" y="301752"/>
            <a:ext cx="1128743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it-IT" sz="6000" b="0" i="0" u="none" strike="noStrike" kern="1200" cap="none" spc="0" normalizeH="0" baseline="0" noProof="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Art. 18 Progetto di vita </a:t>
            </a:r>
          </a:p>
          <a:p>
            <a:pPr lvl="0">
              <a:defRPr/>
            </a:pPr>
            <a:r>
              <a:rPr lang="it-IT" sz="3600" dirty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</a:rPr>
              <a:t>DECRETO LEGISLATIVO 3 maggio 2024, n. 62 </a:t>
            </a:r>
            <a:endParaRPr kumimoji="0" lang="it-IT" sz="3600" b="0" i="0" u="none" strike="noStrike" kern="1200" cap="none" spc="0" normalizeH="0" baseline="0" noProof="0" dirty="0">
              <a:ln>
                <a:solidFill>
                  <a:srgbClr val="F6A21D">
                    <a:lumMod val="7500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492DE27-2669-A73C-EF70-861B895CCB9C}"/>
              </a:ext>
            </a:extLst>
          </p:cNvPr>
          <p:cNvSpPr txBox="1"/>
          <p:nvPr/>
        </p:nvSpPr>
        <p:spPr>
          <a:xfrm>
            <a:off x="196645" y="2330244"/>
            <a:ext cx="1138575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Nel  progetto  di vita sono, </a:t>
            </a:r>
            <a:r>
              <a:rPr kumimoji="0" lang="it-IT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altresi'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comprese le misure  previste  a  legislazione  vigente per il superamento di condizioni di  </a:t>
            </a:r>
            <a:r>
              <a:rPr kumimoji="0" lang="it-IT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poverta'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,  emarginazione  ed esclusione sociale, </a:t>
            </a:r>
            <a:r>
              <a:rPr kumimoji="0" lang="it-IT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nonche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' gli eventuali  sostegni  erogabili  in  favore del nucleo familiare e di chi presta  cura  ed  assistenza  ai  sensi dell'articolo 1, comma 255, della legge 27  dicembre  2017,  n.205. </a:t>
            </a:r>
          </a:p>
        </p:txBody>
      </p:sp>
    </p:spTree>
    <p:extLst>
      <p:ext uri="{BB962C8B-B14F-4D97-AF65-F5344CB8AC3E}">
        <p14:creationId xmlns:p14="http://schemas.microsoft.com/office/powerpoint/2010/main" val="21012377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F74F45-8C2A-DA2A-4E1B-2D4B79A6F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18BEBC0-A467-93B1-327A-C9D403DD3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805484E-93C5-C835-CF33-17F262444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26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B7BF4B6-C54D-00F2-EB23-1C83C08E9D4B}"/>
              </a:ext>
            </a:extLst>
          </p:cNvPr>
          <p:cNvSpPr txBox="1"/>
          <p:nvPr/>
        </p:nvSpPr>
        <p:spPr>
          <a:xfrm>
            <a:off x="294968" y="301752"/>
            <a:ext cx="1128743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it-IT" sz="6000" b="0" i="0" u="none" strike="noStrike" kern="1200" cap="none" spc="0" normalizeH="0" baseline="0" noProof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Art. 18 Progetto di vita </a:t>
            </a:r>
          </a:p>
          <a:p>
            <a:pPr lvl="0">
              <a:defRPr/>
            </a:pPr>
            <a:r>
              <a:rPr lang="it-IT" sz="360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</a:rPr>
              <a:t>DECRETO LEGISLATIVO 3 maggio 2024, n. 62 </a:t>
            </a:r>
            <a:endParaRPr kumimoji="0" lang="it-IT" sz="3600" b="0" i="0" u="none" strike="noStrike" kern="1200" cap="none" spc="0" normalizeH="0" baseline="0" noProof="0" dirty="0">
              <a:ln>
                <a:solidFill>
                  <a:srgbClr val="F6A21D">
                    <a:lumMod val="7500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EBC74A3-4E11-0A49-AF08-89E708BFF567}"/>
              </a:ext>
            </a:extLst>
          </p:cNvPr>
          <p:cNvSpPr txBox="1"/>
          <p:nvPr/>
        </p:nvSpPr>
        <p:spPr>
          <a:xfrm>
            <a:off x="294968" y="2143432"/>
            <a:ext cx="112874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persona con disabilità è titolare del progetto di vita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 ne  richiede l'attivazione,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concorre a determinarne i contenuti,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esercita  le prerogative volte ad apportarvi le modifiche  e  le  integrazioni,  secondo i propri  desideri,  le  proprie  aspettative  e  le  proprie  scelte.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La persona con disabilità può chiedere  l'elaborazione  del progetto di vita all'esito della valutazione di base, fermo  restando  quanto previsto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highlight>
                  <a:srgbClr val="FFFF00"/>
                </a:highlight>
                <a:uLnTx/>
                <a:uFillTx/>
                <a:latin typeface="Calibri"/>
                <a:ea typeface="+mn-ea"/>
                <a:cs typeface="+mn-cs"/>
              </a:rPr>
              <a:t>dall'articolo 35, comma 4.  </a:t>
            </a:r>
          </a:p>
        </p:txBody>
      </p:sp>
    </p:spTree>
    <p:extLst>
      <p:ext uri="{BB962C8B-B14F-4D97-AF65-F5344CB8AC3E}">
        <p14:creationId xmlns:p14="http://schemas.microsoft.com/office/powerpoint/2010/main" val="6789042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07CB3E-93AA-0D94-BFD0-B9A967FFF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1F41731A-92C0-B216-CFD7-5E66CD89E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D15FAEC-F38B-2D51-52E0-67413274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27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DCB50DF-09DA-BCA6-D556-2CAD6F656518}"/>
              </a:ext>
            </a:extLst>
          </p:cNvPr>
          <p:cNvSpPr txBox="1"/>
          <p:nvPr/>
        </p:nvSpPr>
        <p:spPr>
          <a:xfrm>
            <a:off x="294968" y="301752"/>
            <a:ext cx="1128743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it-IT" sz="6000" b="0" i="0" u="none" strike="noStrike" kern="1200" cap="none" spc="0" normalizeH="0" baseline="0" noProof="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Art. 18 Progetto di vita </a:t>
            </a:r>
          </a:p>
          <a:p>
            <a:pPr lvl="0">
              <a:defRPr/>
            </a:pPr>
            <a:r>
              <a:rPr lang="it-IT" sz="3600">
                <a:ln>
                  <a:solidFill>
                    <a:srgbClr val="F6A21D">
                      <a:lumMod val="75000"/>
                    </a:srgbClr>
                  </a:solidFill>
                </a:ln>
                <a:solidFill>
                  <a:srgbClr val="000000"/>
                </a:solidFill>
              </a:rPr>
              <a:t>DECRETO LEGISLATIVO 3 maggio 2024, n. 62 </a:t>
            </a:r>
            <a:endParaRPr kumimoji="0" lang="it-IT" sz="3600" b="0" i="0" u="none" strike="noStrike" kern="1200" cap="none" spc="0" normalizeH="0" baseline="0" noProof="0" dirty="0">
              <a:ln>
                <a:solidFill>
                  <a:srgbClr val="F6A21D">
                    <a:lumMod val="75000"/>
                  </a:srgbClr>
                </a:solidFill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8DC2428-DFFF-FC96-A1BE-0FA82FBF9C02}"/>
              </a:ext>
            </a:extLst>
          </p:cNvPr>
          <p:cNvSpPr txBox="1"/>
          <p:nvPr/>
        </p:nvSpPr>
        <p:spPr>
          <a:xfrm>
            <a:off x="442452" y="2425409"/>
            <a:ext cx="1113994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progetto di vita deve essere  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highlight>
                  <a:srgbClr val="FFFF00"/>
                </a:highlight>
                <a:uLnTx/>
                <a:uFillTx/>
                <a:latin typeface="Calibri"/>
                <a:ea typeface="+mn-ea"/>
                <a:cs typeface="+mn-cs"/>
              </a:rPr>
              <a:t>sostenibile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nel  tempo  ovvero  garantire  continuità  degli   strumenti,   delle   risorse,   degli  interventi, dei benefici, delle  prestazioni,  dei  servizi  e  degli  accomodamenti    ragionevoli,    sempre    nel     rispetto     della  autodeterminazione del beneficiario.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srgbClr val="3C3C3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0695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50679FD9-9769-5F9D-6235-238FE2868A85}"/>
              </a:ext>
            </a:extLst>
          </p:cNvPr>
          <p:cNvSpPr txBox="1"/>
          <p:nvPr/>
        </p:nvSpPr>
        <p:spPr>
          <a:xfrm>
            <a:off x="218298" y="440197"/>
            <a:ext cx="113393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b="1" dirty="0">
              <a:solidFill>
                <a:srgbClr val="CD0000"/>
              </a:solidFill>
              <a:latin typeface="DejaVuSansCondensed-Bold"/>
            </a:endParaRPr>
          </a:p>
          <a:p>
            <a:pPr algn="ctr"/>
            <a:endParaRPr lang="it-IT" b="1" i="0" u="none" strike="noStrike" baseline="0" dirty="0">
              <a:solidFill>
                <a:srgbClr val="CD0000"/>
              </a:solidFill>
              <a:latin typeface="DejaVuSansCondensed-Bold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E87819-0DAC-3524-A5AD-CFDC3D322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219" y="108861"/>
            <a:ext cx="1915433" cy="1594355"/>
          </a:xfrm>
          <a:prstGeom prst="rect">
            <a:avLst/>
          </a:prstGeom>
        </p:spPr>
      </p:pic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D377AE6-4FF7-6982-D9CA-8E4862D3D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4001" y="6223818"/>
            <a:ext cx="5938684" cy="294969"/>
          </a:xfrm>
        </p:spPr>
        <p:txBody>
          <a:bodyPr/>
          <a:lstStyle/>
          <a:p>
            <a:r>
              <a:rPr lang="it-IT" sz="1800"/>
              <a:t>Avv. Cecilia Barilli     c.barilli@avvbarilli.it 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60781F1C-3F0D-C98A-DDF5-C20538FF315C}"/>
              </a:ext>
            </a:extLst>
          </p:cNvPr>
          <p:cNvSpPr/>
          <p:nvPr/>
        </p:nvSpPr>
        <p:spPr>
          <a:xfrm>
            <a:off x="7595246" y="2247781"/>
            <a:ext cx="46009" cy="906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F223B68-C338-D1D8-FF03-7F9AF2913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54200" y="6203762"/>
            <a:ext cx="368084" cy="337108"/>
          </a:xfrm>
        </p:spPr>
        <p:txBody>
          <a:bodyPr/>
          <a:lstStyle/>
          <a:p>
            <a:fld id="{1C1D57C3-8495-4A24-9F39-D92B4774B1EB}" type="slidenum">
              <a:rPr lang="it-IT" sz="1800" smtClean="0"/>
              <a:t>3</a:t>
            </a:fld>
            <a:endParaRPr lang="it-IT" sz="1800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F6FDD708-83DF-CE37-AC7D-E3349CF2051E}"/>
              </a:ext>
            </a:extLst>
          </p:cNvPr>
          <p:cNvSpPr/>
          <p:nvPr/>
        </p:nvSpPr>
        <p:spPr>
          <a:xfrm>
            <a:off x="1693308" y="678614"/>
            <a:ext cx="10430710" cy="47055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endParaRPr lang="it-IT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4B4CFC08-A392-3970-671A-DB77FB73EF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242" y="1758485"/>
            <a:ext cx="9129872" cy="216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271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291DC15B-BDA7-2B39-3BD6-430A35714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369" y="302342"/>
            <a:ext cx="2900516" cy="1949246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D53FF929-768B-5312-A3EE-23720A37AD46}"/>
              </a:ext>
            </a:extLst>
          </p:cNvPr>
          <p:cNvSpPr txBox="1"/>
          <p:nvPr/>
        </p:nvSpPr>
        <p:spPr>
          <a:xfrm>
            <a:off x="648929" y="2477728"/>
            <a:ext cx="113660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4000" b="1" dirty="0">
              <a:latin typeface="TrebuchetMS-Bold"/>
            </a:endParaRPr>
          </a:p>
          <a:p>
            <a:pPr algn="l"/>
            <a:endParaRPr lang="it-IT" sz="320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78B6951A-A13A-9DD1-FF58-B9EBD3CF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C189354-DA6F-76DA-802E-59A32F194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4</a:t>
            </a:fld>
            <a:endParaRPr lang="it-IT"/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9771F98C-7D0F-3226-3934-A6A8EE587148}"/>
              </a:ext>
            </a:extLst>
          </p:cNvPr>
          <p:cNvSpPr/>
          <p:nvPr/>
        </p:nvSpPr>
        <p:spPr>
          <a:xfrm>
            <a:off x="314632" y="2900516"/>
            <a:ext cx="11700388" cy="39574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Titillium Web" panose="00000500000000000000" pitchFamily="2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Documento che custodisce le volontà della persona con disabilità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51BF360-E4E5-0764-052A-4122877450AD}"/>
              </a:ext>
            </a:extLst>
          </p:cNvPr>
          <p:cNvSpPr txBox="1"/>
          <p:nvPr/>
        </p:nvSpPr>
        <p:spPr>
          <a:xfrm>
            <a:off x="4031225" y="511279"/>
            <a:ext cx="736436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MS-Bold"/>
                <a:ea typeface="+mn-ea"/>
                <a:cs typeface="+mn-cs"/>
              </a:rPr>
              <a:t>Comune di Reggio Emilia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MS-Bold"/>
                <a:ea typeface="+mn-ea"/>
                <a:cs typeface="+mn-cs"/>
              </a:rPr>
              <a:t>Servizio Servizi ai Cittadini – Ufficio Stato Civile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266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1000">
              <a:schemeClr val="bg2"/>
            </a:gs>
            <a:gs pos="37000">
              <a:schemeClr val="accent1">
                <a:lumMod val="45000"/>
                <a:lumOff val="55000"/>
              </a:schemeClr>
            </a:gs>
            <a:gs pos="1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C787FE-E367-C107-1524-B38355E20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0D415846-4126-5DF5-41CF-DDA60FD6F9D9}"/>
              </a:ext>
            </a:extLst>
          </p:cNvPr>
          <p:cNvSpPr txBox="1"/>
          <p:nvPr/>
        </p:nvSpPr>
        <p:spPr>
          <a:xfrm>
            <a:off x="78659" y="1868129"/>
            <a:ext cx="1172988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Lora" panose="020F0502020204030204" pitchFamily="2" charset="0"/>
                <a:ea typeface="+mn-ea"/>
                <a:cs typeface="+mn-cs"/>
              </a:rPr>
              <a:t>Il Progetto Esistenziale di Vita è 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Lora" panose="020F0502020204030204" pitchFamily="2" charset="0"/>
                <a:ea typeface="+mn-ea"/>
                <a:cs typeface="+mn-cs"/>
              </a:rPr>
              <a:t>un documento che custodisce le volontà della persona con disabilità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Lora" panose="020F0502020204030204" pitchFamily="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Lora" panose="020F0502020204030204" pitchFamily="2" charset="0"/>
                <a:ea typeface="+mn-ea"/>
                <a:cs typeface="+mn-cs"/>
              </a:rPr>
              <a:t> </a:t>
            </a: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Lora" panose="020F0502020204030204" pitchFamily="2" charset="0"/>
                <a:ea typeface="+mn-ea"/>
                <a:cs typeface="+mn-cs"/>
              </a:rPr>
              <a:t>in termini di desideri, aspirazioni, abitudini, preferenze, inclinazioni, paure e fastidi,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3600" dirty="0">
              <a:solidFill>
                <a:srgbClr val="1A1A1A"/>
              </a:solidFill>
              <a:latin typeface="Lora" panose="020F0502020204030204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Lora" panose="020F0502020204030204" pitchFamily="2" charset="0"/>
                <a:ea typeface="+mn-ea"/>
                <a:cs typeface="+mn-cs"/>
              </a:rPr>
              <a:t>nei differenti ambiti della vita: affettivo-relazionale, lavorativo, abitativo, culturale.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BE1884EE-0A6E-189F-5F2B-A4E89F955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8B4B4E5B-D73A-6E43-CFBC-95D9A0D71940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B861DD3-0C79-B423-89B4-296AB9A33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281BF11-E4BA-4535-B6B8-A66DC01B5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5514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5E536A-6A6E-27D8-5B8B-88D0EF9DC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867B4029-8E07-9452-EA46-C487DE886E4F}"/>
              </a:ext>
            </a:extLst>
          </p:cNvPr>
          <p:cNvSpPr txBox="1"/>
          <p:nvPr/>
        </p:nvSpPr>
        <p:spPr>
          <a:xfrm>
            <a:off x="698090" y="1936954"/>
            <a:ext cx="1141525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Il Progetto Esistenziale di Vita è redatto con </a:t>
            </a:r>
            <a:endParaRPr lang="it-IT" sz="2800" dirty="0">
              <a:solidFill>
                <a:srgbClr val="1A1A1A"/>
              </a:solidFill>
              <a:latin typeface="Lora" panose="020F0502020204030204" pitchFamily="2" charset="0"/>
            </a:endParaRPr>
          </a:p>
          <a:p>
            <a:pPr algn="l"/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 pieno </a:t>
            </a:r>
            <a:r>
              <a:rPr lang="it-IT" sz="2800" b="1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coinvolgimento</a:t>
            </a:r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 della persona con disabilità, </a:t>
            </a:r>
          </a:p>
          <a:p>
            <a:pPr algn="l"/>
            <a:endParaRPr lang="it-IT" sz="2800" dirty="0">
              <a:solidFill>
                <a:srgbClr val="1A1A1A"/>
              </a:solidFill>
              <a:latin typeface="Lora" panose="020F0502020204030204" pitchFamily="2" charset="0"/>
            </a:endParaRPr>
          </a:p>
          <a:p>
            <a:pPr algn="l"/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che contiene tutte quelle “informazioni affettuose”, </a:t>
            </a:r>
          </a:p>
          <a:p>
            <a:pPr algn="l"/>
            <a:endParaRPr lang="it-IT" sz="2800" dirty="0">
              <a:solidFill>
                <a:srgbClr val="1A1A1A"/>
              </a:solidFill>
              <a:latin typeface="Lora" panose="020F0502020204030204" pitchFamily="2" charset="0"/>
            </a:endParaRPr>
          </a:p>
          <a:p>
            <a:pPr algn="l"/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che diventano utili nel caso venga a mancare la figura di riferimento, che sia un genitore o l’amministratore di sostegno, per garantire una buona qualità della vita, che si avvicini il più possibile ai </a:t>
            </a:r>
            <a:r>
              <a:rPr lang="it-IT" sz="2800" b="1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desideri</a:t>
            </a:r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 nei termini di </a:t>
            </a:r>
            <a:r>
              <a:rPr lang="it-IT" sz="2800" b="1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aspettative</a:t>
            </a:r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, </a:t>
            </a:r>
            <a:r>
              <a:rPr lang="it-IT" sz="2800" b="1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abitudini</a:t>
            </a:r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 e </a:t>
            </a:r>
            <a:r>
              <a:rPr lang="it-IT" sz="2800" b="1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legami</a:t>
            </a:r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.</a:t>
            </a:r>
          </a:p>
          <a:p>
            <a:pPr algn="l"/>
            <a:b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</a:br>
            <a:endParaRPr lang="it-IT" sz="2800" b="0" i="0" dirty="0">
              <a:solidFill>
                <a:srgbClr val="1A1A1A"/>
              </a:solidFill>
              <a:effectLst/>
              <a:latin typeface="Lora" panose="020F0502020204030204" pitchFamily="2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4402B84-1767-4A96-0D01-A65C6B533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1EEBAFCD-2399-7043-E144-EC2B3DAE53D7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D39DB61-EEF4-4862-6213-6643125BB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0B26807-672D-7DE5-9AE5-96CC2E15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5450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672F66-16BE-99C6-924E-65C947D31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BAFDBF7D-1165-3302-972C-DE854FBC892D}"/>
              </a:ext>
            </a:extLst>
          </p:cNvPr>
          <p:cNvSpPr txBox="1"/>
          <p:nvPr/>
        </p:nvSpPr>
        <p:spPr>
          <a:xfrm>
            <a:off x="294968" y="1936954"/>
            <a:ext cx="1151357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endParaRPr lang="it-IT" b="1" i="0" dirty="0">
              <a:solidFill>
                <a:srgbClr val="1A1A1A"/>
              </a:solidFill>
              <a:effectLst/>
              <a:latin typeface="Titillium Web" panose="00000500000000000000" pitchFamily="2" charset="0"/>
            </a:endParaRPr>
          </a:p>
          <a:p>
            <a:pPr algn="l"/>
            <a:b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</a:br>
            <a:endParaRPr lang="it-IT" sz="2800" b="0" i="0" dirty="0">
              <a:solidFill>
                <a:srgbClr val="1A1A1A"/>
              </a:solidFill>
              <a:effectLst/>
              <a:latin typeface="Lora" panose="020F0502020204030204" pitchFamily="2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AA7953B1-C7AB-5909-7C72-086B5E494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8C9B4CEF-276A-A9BA-70F8-06374FADF677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C0FEAF6-8613-9A7A-435B-942D0175C274}"/>
              </a:ext>
            </a:extLst>
          </p:cNvPr>
          <p:cNvSpPr txBox="1"/>
          <p:nvPr/>
        </p:nvSpPr>
        <p:spPr>
          <a:xfrm>
            <a:off x="521109" y="2186047"/>
            <a:ext cx="1126776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3200" i="0" dirty="0">
                <a:solidFill>
                  <a:srgbClr val="1A1A1A"/>
                </a:solidFill>
                <a:effectLst/>
                <a:latin typeface="HP Simplified Hans" panose="020B0500000000000000" pitchFamily="34" charset="-122"/>
                <a:ea typeface="HP Simplified Hans" panose="020B0500000000000000" pitchFamily="34" charset="-122"/>
              </a:rPr>
              <a:t>È una sorta di “ritratto” che conserva tutte quelle informazioni preziose per una persona fragile, negli ambiti di vita quotidiani. </a:t>
            </a:r>
          </a:p>
          <a:p>
            <a:pPr algn="l"/>
            <a:endParaRPr lang="it-IT" sz="3200" dirty="0">
              <a:solidFill>
                <a:srgbClr val="1A1A1A"/>
              </a:solidFill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pPr algn="l"/>
            <a:r>
              <a:rPr lang="it-IT" sz="3200" i="1" dirty="0">
                <a:solidFill>
                  <a:srgbClr val="1A1A1A"/>
                </a:solidFill>
                <a:effectLst/>
                <a:latin typeface="HP Simplified Hans" panose="020B0500000000000000" pitchFamily="34" charset="-122"/>
                <a:ea typeface="HP Simplified Hans" panose="020B0500000000000000" pitchFamily="34" charset="-122"/>
              </a:rPr>
              <a:t>Grandi e piccole informazioni </a:t>
            </a:r>
            <a:r>
              <a:rPr lang="it-IT" sz="3200" i="0" dirty="0">
                <a:solidFill>
                  <a:srgbClr val="1A1A1A"/>
                </a:solidFill>
                <a:effectLst/>
                <a:latin typeface="HP Simplified Hans" panose="020B0500000000000000" pitchFamily="34" charset="-122"/>
                <a:ea typeface="HP Simplified Hans" panose="020B0500000000000000" pitchFamily="34" charset="-122"/>
              </a:rPr>
              <a:t>che sono molto importanti per una progettazione individuale rispettosa del percorso di vita.</a:t>
            </a:r>
          </a:p>
          <a:p>
            <a:pPr algn="l"/>
            <a:endParaRPr lang="it-IT" sz="3200" i="0" dirty="0">
              <a:solidFill>
                <a:srgbClr val="1A1A1A"/>
              </a:solidFill>
              <a:effectLst/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pPr algn="l"/>
            <a:r>
              <a:rPr lang="it-IT" sz="3200" i="0" dirty="0">
                <a:solidFill>
                  <a:srgbClr val="1A1A1A"/>
                </a:solidFill>
                <a:effectLst/>
                <a:latin typeface="HP Simplified Hans" panose="020B0500000000000000" pitchFamily="34" charset="-122"/>
                <a:ea typeface="HP Simplified Hans" panose="020B0500000000000000" pitchFamily="34" charset="-122"/>
              </a:rPr>
              <a:t>La redazione del Progetto esistenziale di Vita si svolge nel rispetto della riservatezza e tutela dei dati dell’interessato</a:t>
            </a:r>
            <a:endParaRPr lang="it-IT" sz="3200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AFA33E6-3FF7-78BA-4161-D43E80F07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24432" y="6154994"/>
            <a:ext cx="5901189" cy="320040"/>
          </a:xfrm>
        </p:spPr>
        <p:txBody>
          <a:bodyPr/>
          <a:lstStyle/>
          <a:p>
            <a:r>
              <a:rPr lang="it-IT" dirty="0"/>
              <a:t>Avv. Cecilia Barilli     c.barilli@avvbarilli.it 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AC59378E-BF1F-F319-6E99-758164408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2136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6EDD6BD1-ACBE-E320-A6E6-632315F41A2F}"/>
              </a:ext>
            </a:extLst>
          </p:cNvPr>
          <p:cNvSpPr txBox="1"/>
          <p:nvPr/>
        </p:nvSpPr>
        <p:spPr>
          <a:xfrm>
            <a:off x="294968" y="1936954"/>
            <a:ext cx="1151357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800" b="0" i="0" dirty="0">
                <a:solidFill>
                  <a:srgbClr val="1A1A1A"/>
                </a:solidFill>
                <a:effectLst/>
                <a:latin typeface="Lora" panose="020F0502020204030204" pitchFamily="2" charset="0"/>
              </a:rPr>
              <a:t>Dopo la sua redazione </a:t>
            </a:r>
          </a:p>
          <a:p>
            <a:pPr algn="l"/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ora" pitchFamily="2" charset="0"/>
              <a:ea typeface="+mn-ea"/>
              <a:cs typeface="+mn-cs"/>
            </a:endParaRPr>
          </a:p>
          <a:p>
            <a:pPr algn="l"/>
            <a:r>
              <a:rPr lang="it-IT" sz="2800" dirty="0">
                <a:solidFill>
                  <a:prstClr val="black"/>
                </a:solidFill>
                <a:latin typeface="Lora" pitchFamily="2" charset="0"/>
              </a:rPr>
              <a:t>È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  <a:ea typeface="+mn-ea"/>
                <a:cs typeface="+mn-cs"/>
              </a:rPr>
              <a:t>sottoscritto dall’interessato (o in caso d’impossibilità di firma da altra persona legittimata a rappresentarlo) e valutato positivamente dalla Commissione, sarà inviato all’Ufficio di Stato Civile del Comune di Reggio Emilia che lo 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  <a:ea typeface="+mn-ea"/>
                <a:cs typeface="+mn-cs"/>
              </a:rPr>
              <a:t>deposita presso l’Archivio Generale del Comune</a:t>
            </a:r>
          </a:p>
          <a:p>
            <a:r>
              <a:rPr lang="it-IT" sz="2800" b="1" dirty="0">
                <a:solidFill>
                  <a:prstClr val="black"/>
                </a:solidFill>
                <a:latin typeface="Lora" pitchFamily="2" charset="0"/>
              </a:rPr>
              <a:t>E viene </a:t>
            </a:r>
            <a:r>
              <a:rPr lang="it-IT" sz="2800" b="1" dirty="0">
                <a:solidFill>
                  <a:srgbClr val="1A1A1A"/>
                </a:solidFill>
                <a:latin typeface="Lora" panose="020F0502020204030204" pitchFamily="2" charset="0"/>
              </a:rPr>
              <a:t>custodito in un apposito Registro presso l’ufficio di stato civile</a:t>
            </a:r>
            <a:r>
              <a:rPr lang="it-IT" sz="2800" dirty="0">
                <a:solidFill>
                  <a:srgbClr val="1A1A1A"/>
                </a:solidFill>
                <a:latin typeface="Lora" panose="020F0502020204030204" pitchFamily="2" charset="0"/>
              </a:rPr>
              <a:t> del Comune di Reggio Emilia.</a:t>
            </a:r>
          </a:p>
          <a:p>
            <a:pPr algn="l"/>
            <a:endParaRPr lang="it-IT" sz="2800" dirty="0">
              <a:solidFill>
                <a:prstClr val="black"/>
              </a:solidFill>
              <a:latin typeface="Lora" pitchFamily="2" charset="0"/>
            </a:endParaRPr>
          </a:p>
          <a:p>
            <a:pPr algn="l"/>
            <a:endParaRPr lang="it-IT" sz="2800" b="0" i="0" dirty="0">
              <a:solidFill>
                <a:srgbClr val="1A1A1A"/>
              </a:solidFill>
              <a:effectLst/>
              <a:latin typeface="Lora" panose="020F0502020204030204" pitchFamily="2" charset="0"/>
            </a:endParaRPr>
          </a:p>
          <a:p>
            <a:pPr algn="l"/>
            <a:endParaRPr lang="it-IT" sz="2800" b="0" i="0" dirty="0">
              <a:solidFill>
                <a:srgbClr val="1A1A1A"/>
              </a:solidFill>
              <a:effectLst/>
              <a:latin typeface="Lora" panose="020F0502020204030204" pitchFamily="2" charset="0"/>
            </a:endParaRPr>
          </a:p>
          <a:p>
            <a:pPr algn="l"/>
            <a:endParaRPr lang="it-IT" sz="2800" b="0" i="0" dirty="0">
              <a:solidFill>
                <a:srgbClr val="1A1A1A"/>
              </a:solidFill>
              <a:effectLst/>
              <a:latin typeface="Lora" panose="020F0502020204030204" pitchFamily="2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A878DE1-84D8-EBA1-1227-A7A327B85A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5C80464-A86A-991D-CCAD-A6E4A7EAEAE9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10" name="Segnaposto piè di pagina 9">
            <a:extLst>
              <a:ext uri="{FF2B5EF4-FFF2-40B4-BE49-F238E27FC236}">
                <a16:creationId xmlns:a16="http://schemas.microsoft.com/office/drawing/2014/main" id="{7A22529B-5588-8334-EE4C-0BE2056F1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B36228C-DE19-8626-275D-2A4A7F2EF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1460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CD33F-655F-82A2-F4DD-390E8F93C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D3624407-24FB-1BF6-DD3C-8A1C91652F70}"/>
              </a:ext>
            </a:extLst>
          </p:cNvPr>
          <p:cNvSpPr txBox="1"/>
          <p:nvPr/>
        </p:nvSpPr>
        <p:spPr>
          <a:xfrm>
            <a:off x="481781" y="1848465"/>
            <a:ext cx="1171021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Aft>
                <a:spcPts val="1200"/>
              </a:spcAft>
              <a:defRPr/>
            </a:pPr>
            <a:r>
              <a:rPr kumimoji="0" lang="it-IT" sz="2400" b="1" i="0" u="none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Come fare e </a:t>
            </a:r>
            <a:r>
              <a:rPr lang="it-IT" sz="2400" b="1" cap="small" dirty="0">
                <a:solidFill>
                  <a:srgbClr val="FF0000"/>
                </a:solidFill>
                <a:latin typeface="Aptos" panose="02110004020202020204"/>
              </a:rPr>
              <a:t>Cosa serve</a:t>
            </a:r>
            <a:endParaRPr kumimoji="0" lang="it-IT" sz="2400" b="1" i="0" u="none" strike="noStrike" kern="1200" cap="small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ora" pitchFamily="2" charset="0"/>
                <a:ea typeface="+mn-ea"/>
                <a:cs typeface="+mn-cs"/>
              </a:rPr>
              <a:t>L'avvio della procedura dev'essere richiesta all'Ufficio di Stato Civile.</a:t>
            </a:r>
          </a:p>
          <a:p>
            <a:pPr algn="l"/>
            <a:r>
              <a:rPr lang="it-IT" sz="2400" b="1" i="0" u="none" strike="noStrike" baseline="0" dirty="0">
                <a:latin typeface="Arial,Bold-OneByteIdentityH"/>
              </a:rPr>
              <a:t>Requisiti del portatore di un Progetto Esistenziale di Vita</a:t>
            </a:r>
          </a:p>
          <a:p>
            <a:pPr algn="l"/>
            <a:endParaRPr lang="it-IT" sz="2400" b="1" i="0" u="none" strike="noStrike" baseline="0" dirty="0">
              <a:latin typeface="Arial,Bold-OneByteIdentityH"/>
            </a:endParaRPr>
          </a:p>
          <a:p>
            <a:pPr algn="l"/>
            <a:r>
              <a:rPr lang="it-IT" sz="2400" b="0" i="0" u="none" strike="noStrike" baseline="0" dirty="0">
                <a:latin typeface="Arial-OneByteIdentityH"/>
              </a:rPr>
              <a:t>Affinché possa redigersi un </a:t>
            </a:r>
            <a:r>
              <a:rPr lang="it-IT" sz="2400" b="0" i="0" u="none" strike="noStrike" baseline="0" dirty="0" err="1">
                <a:latin typeface="Arial-OneByteIdentityH"/>
              </a:rPr>
              <a:t>PEdV</a:t>
            </a:r>
            <a:r>
              <a:rPr lang="it-IT" sz="2400" b="0" i="0" u="none" strike="noStrike" baseline="0" dirty="0">
                <a:latin typeface="Arial-OneByteIdentityH"/>
              </a:rPr>
              <a:t> è necessario che l’interessato:</a:t>
            </a:r>
          </a:p>
          <a:p>
            <a:pPr algn="l"/>
            <a:r>
              <a:rPr lang="it-IT" sz="2400" b="0" i="0" u="none" strike="noStrike" baseline="0" dirty="0">
                <a:latin typeface="Symbol-OneByteIdentityH"/>
              </a:rPr>
              <a:t>• </a:t>
            </a:r>
            <a:r>
              <a:rPr lang="it-IT" sz="2400" b="0" i="0" u="none" strike="noStrike" baseline="0" dirty="0">
                <a:latin typeface="Arial-OneByteIdentityH"/>
              </a:rPr>
              <a:t>sia residente o domiciliato a Reggio Emilia</a:t>
            </a:r>
          </a:p>
          <a:p>
            <a:pPr algn="l"/>
            <a:r>
              <a:rPr lang="it-IT" sz="2400" b="0" i="0" u="none" strike="noStrike" baseline="0" dirty="0">
                <a:latin typeface="Symbol-OneByteIdentityH"/>
              </a:rPr>
              <a:t>• </a:t>
            </a:r>
            <a:r>
              <a:rPr lang="it-IT" sz="2400" b="0" i="0" u="none" strike="noStrike" baseline="0" dirty="0">
                <a:latin typeface="Arial-OneByteIdentityH"/>
              </a:rPr>
              <a:t>abbia compiuto i diciotto anni</a:t>
            </a:r>
          </a:p>
          <a:p>
            <a:pPr algn="l"/>
            <a:r>
              <a:rPr lang="it-IT" sz="2400" b="0" i="0" u="none" strike="noStrike" baseline="0" dirty="0">
                <a:latin typeface="Symbol-OneByteIdentityH"/>
              </a:rPr>
              <a:t>• </a:t>
            </a:r>
            <a:r>
              <a:rPr lang="it-IT" sz="2400" b="0" i="0" u="none" strike="noStrike" baseline="0" dirty="0">
                <a:latin typeface="Arial-OneByteIdentityH"/>
              </a:rPr>
              <a:t>risulti affetto da una disabilità ai sensi della </a:t>
            </a:r>
            <a:r>
              <a:rPr lang="it-IT" sz="2400" b="0" i="0" u="none" strike="noStrike" baseline="0" dirty="0">
                <a:highlight>
                  <a:srgbClr val="C0C0C0"/>
                </a:highlight>
                <a:latin typeface="Arial-OneByteIdentityH"/>
              </a:rPr>
              <a:t>Legge 104/1992, accertata con le modalità indicate nell’art. 4 della stessa legge.</a:t>
            </a:r>
          </a:p>
          <a:p>
            <a:pPr algn="l"/>
            <a:endParaRPr lang="it-IT" sz="2400" dirty="0">
              <a:solidFill>
                <a:prstClr val="black"/>
              </a:solidFill>
              <a:latin typeface="Lora" pitchFamily="2" charset="0"/>
            </a:endParaRPr>
          </a:p>
          <a:p>
            <a:pPr>
              <a:defRPr/>
            </a:pPr>
            <a:r>
              <a:rPr lang="it-IT" sz="2400" dirty="0">
                <a:solidFill>
                  <a:prstClr val="black"/>
                </a:solidFill>
                <a:latin typeface="Lora" pitchFamily="2" charset="0"/>
              </a:rPr>
              <a:t>Il servizio acquisirà d’ufficio il certificato di residenza e l'atto di nascita 																				dell'interessato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4FE79DD8-D762-D8FF-DA8D-7500C7B8E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9" y="403123"/>
            <a:ext cx="1887793" cy="126866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8C9B8D76-5B49-18F8-7EE1-DE9C50188E11}"/>
              </a:ext>
            </a:extLst>
          </p:cNvPr>
          <p:cNvSpPr txBox="1"/>
          <p:nvPr/>
        </p:nvSpPr>
        <p:spPr>
          <a:xfrm>
            <a:off x="4041057" y="806245"/>
            <a:ext cx="73348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Titillium Web" panose="00000500000000000000" pitchFamily="2" charset="0"/>
                <a:ea typeface="+mn-ea"/>
                <a:cs typeface="+mn-cs"/>
              </a:rPr>
              <a:t>Progetto Esistenziale di Vita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55C13E3-C765-95AC-2056-0FD6E1AFB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Avv. Cecilia Barilli     c.barilli@avvbarilli.it 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629DD7A-2BE4-66EB-5841-241449FAF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D57C3-8495-4A24-9F39-D92B4774B1E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5303389"/>
      </p:ext>
    </p:extLst>
  </p:cSld>
  <p:clrMapOvr>
    <a:masterClrMapping/>
  </p:clrMapOvr>
</p:sld>
</file>

<file path=ppt/theme/theme1.xml><?xml version="1.0" encoding="utf-8"?>
<a:theme xmlns:a="http://schemas.openxmlformats.org/drawingml/2006/main" name="Pacco">
  <a:themeElements>
    <a:clrScheme name="Pacco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cc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co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1394</TotalTime>
  <Words>2692</Words>
  <Application>Microsoft Office PowerPoint</Application>
  <PresentationFormat>Widescreen</PresentationFormat>
  <Paragraphs>249</Paragraphs>
  <Slides>27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40" baseType="lpstr">
      <vt:lpstr>Aptos</vt:lpstr>
      <vt:lpstr>Arial</vt:lpstr>
      <vt:lpstr>Arial,Bold-OneByteIdentityH</vt:lpstr>
      <vt:lpstr>Arial-OneByteIdentityH</vt:lpstr>
      <vt:lpstr>Calibri</vt:lpstr>
      <vt:lpstr>DejaVuSansCondensed-Bold</vt:lpstr>
      <vt:lpstr>Gill Sans MT</vt:lpstr>
      <vt:lpstr>HP Simplified Hans</vt:lpstr>
      <vt:lpstr>Lora</vt:lpstr>
      <vt:lpstr>Symbol-OneByteIdentityH</vt:lpstr>
      <vt:lpstr>Titillium Web</vt:lpstr>
      <vt:lpstr>TrebuchetMS-Bold</vt:lpstr>
      <vt:lpstr>Pacco</vt:lpstr>
      <vt:lpstr>Presentazione standard di PowerPoint</vt:lpstr>
      <vt:lpstr> DIRITTI E INCLUSIONE DELLE PERSONE CON DISABILITÀ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Cecilia Barilli</dc:creator>
  <cp:lastModifiedBy>Fondazione per la Formazione Forense Fondazione per la Formazione Forense</cp:lastModifiedBy>
  <cp:revision>110</cp:revision>
  <dcterms:created xsi:type="dcterms:W3CDTF">2025-02-25T15:20:23Z</dcterms:created>
  <dcterms:modified xsi:type="dcterms:W3CDTF">2025-06-09T12:48:54Z</dcterms:modified>
</cp:coreProperties>
</file>