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22"/>
  </p:notesMasterIdLst>
  <p:sldIdLst>
    <p:sldId id="256" r:id="rId3"/>
    <p:sldId id="1530" r:id="rId4"/>
    <p:sldId id="1527" r:id="rId5"/>
    <p:sldId id="1515" r:id="rId6"/>
    <p:sldId id="1513" r:id="rId7"/>
    <p:sldId id="1531" r:id="rId8"/>
    <p:sldId id="1528" r:id="rId9"/>
    <p:sldId id="1511" r:id="rId10"/>
    <p:sldId id="1520" r:id="rId11"/>
    <p:sldId id="1521" r:id="rId12"/>
    <p:sldId id="1523" r:id="rId13"/>
    <p:sldId id="1522" r:id="rId14"/>
    <p:sldId id="1517" r:id="rId15"/>
    <p:sldId id="1518" r:id="rId16"/>
    <p:sldId id="1519" r:id="rId17"/>
    <p:sldId id="1516" r:id="rId18"/>
    <p:sldId id="1524" r:id="rId19"/>
    <p:sldId id="1525" r:id="rId20"/>
    <p:sldId id="1526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3"/>
    <p:restoredTop sz="9472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11B41-0F1A-BC4F-B5B3-3B65CBC1DBB1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CB4E02-7140-A246-A850-E183102C99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5163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CB4E02-7140-A246-A850-E183102C997D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322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511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465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224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32632E-FD1D-1960-C7C2-E20266260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ACBBCEC-38D9-1E62-4BDA-3B8E69EE01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E44FB90-CC4E-DCB0-D9BE-6DB2C8E30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5EBD-8715-9846-9E2C-B5D5B912C13E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C9E843D-4ECF-131D-0ECE-3D2F0E688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FFCF1EB-6CAC-1901-465C-32F507166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5AF3-BF98-7148-9B33-FC9B4325D0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5542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2BEEA1-7902-F147-4914-8C6754A84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552941-B252-1995-C1CA-43EA7ECE5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174F63-5718-1EA9-917E-9A7CECBC0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5EBD-8715-9846-9E2C-B5D5B912C13E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20B3304-1CD7-94E1-1226-FCDB402C3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75D1DEF-F673-2B7D-4F1B-A42783B9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5AF3-BF98-7148-9B33-FC9B4325D0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076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473B88-8A9A-3D98-5A42-8BF7108C5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5E009C0-48E3-6133-B133-8D3697DE9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7B1C01-ADBF-831A-6C16-B0A24E189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5EBD-8715-9846-9E2C-B5D5B912C13E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7B3CCE0-57F8-C185-0B64-ECEAABC29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DB5CC2E-DB65-97C0-7441-78BCBF91F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5AF3-BF98-7148-9B33-FC9B4325D0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6073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43F306-C770-0D39-9BE9-73690C6A4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BF72BB-8F18-1B91-0C15-7768531688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8E44AB8-6D9D-C447-89FD-7A9781D470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20566C7-E32C-0A3D-38E1-1F94F8095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5EBD-8715-9846-9E2C-B5D5B912C13E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1F0CF58-1CFF-75F0-C6E4-5BC231CD5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5267E20-2E45-B571-2D18-E98D3C4E1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5AF3-BF98-7148-9B33-FC9B4325D0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0917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995573-E026-FBAE-A239-0B8B577B4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2157AFD-BA41-BF76-D43D-0EA09ABB9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E79A574-B9B7-19C6-4298-C6E92C6B2B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E1E432D-FA4E-C6B7-D012-F02AD73D4D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E49B237-A46A-E623-8CC9-BCEE35F306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5BC01E0-82A3-E351-AD40-46147C429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5EBD-8715-9846-9E2C-B5D5B912C13E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6A87F5D-5D66-FF57-58E6-4FAEAA2CF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3194977-AFD4-3588-9318-D7AE10383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5AF3-BF98-7148-9B33-FC9B4325D0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20854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84C0E7-AAA0-A587-3A5D-BC317850E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6F4A165-2B2C-AE31-713C-46AC009AA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5EBD-8715-9846-9E2C-B5D5B912C13E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2F17180-7225-0613-D699-28A9BC476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726AE93-7EF1-0DC9-F8D7-3C90297C9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5AF3-BF98-7148-9B33-FC9B4325D0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76013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5DC8705-88E9-312C-E33D-3D1367C27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5EBD-8715-9846-9E2C-B5D5B912C13E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9106850-AF28-86E0-7FC9-3A4142A59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C956D16-3BD5-AAEE-B453-FC5EB0B8A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5AF3-BF98-7148-9B33-FC9B4325D0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25485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C5A1BD-61C5-9297-BA51-BF35A8A9D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839C181-1BDF-FDA7-48CB-B99139B19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90D22D7-7D92-C53E-B1DB-59343BB7CC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6553AC4-D4B1-0078-99CA-7A1471533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5EBD-8715-9846-9E2C-B5D5B912C13E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2BBAC0A-6D73-03B5-8227-5489674C6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55C2A7E-841C-5CFA-0538-727B12EBD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5AF3-BF98-7148-9B33-FC9B4325D0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3802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060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85B492-A726-094C-383D-75FB26D05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9E5DA21-D1CC-AFBD-6FD6-7C615B90D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3C340E8-B9F7-155B-E5E8-BBBA8C7BA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B50A9A0-4DB2-7E8A-8106-07DF6D9F0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5EBD-8715-9846-9E2C-B5D5B912C13E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CD0FFB2-7C45-E7A7-306D-AFE6C90A0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40205C1-1A0A-61DE-E31E-E6FC9F2CA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5AF3-BF98-7148-9B33-FC9B4325D0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2216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1A7C0E-DB76-8A40-F399-DFA66F0D1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EE9AFDC-C1C2-1A6C-434A-AE18047D23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C7DE7EE-4B07-BA5A-BD6D-36690404A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5EBD-8715-9846-9E2C-B5D5B912C13E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BFE419D-0248-0447-4950-E082899C7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0185D3B-2E31-B955-1B02-5508F2274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5AF3-BF98-7148-9B33-FC9B4325D0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23441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2DB97B3-4C0A-B438-6325-78E8011448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389ECF7-AFF2-FB0D-8D02-CB2B4C3BFE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0B7A27-D71E-633F-9AD4-CB02A4074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5EBD-8715-9846-9E2C-B5D5B912C13E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03C747-1944-44F8-BDDF-59F178B59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BC6184-9595-F419-D5AF-6B7806F38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5AF3-BF98-7148-9B33-FC9B4325D0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6135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085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477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242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895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86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372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1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497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2A0F6AC-5D64-BD9E-27BC-FE6E340AE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5C73DB7-7ED5-6D2E-03E5-D589CD949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EBC4671-83E0-9FD2-E8D9-C66006636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D5EBD-8715-9846-9E2C-B5D5B912C13E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A7BD37-E14C-3037-2149-F36C1C2AA0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CD0B6A-56B2-1D00-D2FA-FEE715DA31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85AF3-BF98-7148-9B33-FC9B4325D0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8203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56C5C09-0043-4549-B800-2101B70D6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F5CE8B9-44A5-C56D-F2EA-2DC6F3DF65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99869" y="978407"/>
            <a:ext cx="4983480" cy="3976380"/>
          </a:xfrm>
        </p:spPr>
        <p:txBody>
          <a:bodyPr anchor="t">
            <a:noAutofit/>
          </a:bodyPr>
          <a:lstStyle/>
          <a:p>
            <a:r>
              <a:rPr lang="it-IT" sz="6600" dirty="0">
                <a:latin typeface="Garamond" panose="02020404030301010803" pitchFamily="18" charset="0"/>
                <a:cs typeface="Times New Roman" panose="02020603050405020304" pitchFamily="18" charset="0"/>
              </a:rPr>
              <a:t>La crisi coniugale nell’antica Roma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FDD854C-4F0E-6B18-46C1-FCFFE169B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99869" y="5275825"/>
            <a:ext cx="4983481" cy="1070177"/>
          </a:xfrm>
        </p:spPr>
        <p:txBody>
          <a:bodyPr anchor="t">
            <a:noAutofit/>
          </a:bodyPr>
          <a:lstStyle/>
          <a:p>
            <a:pPr algn="r"/>
            <a:r>
              <a:rPr lang="it-IT" sz="2800" dirty="0">
                <a:latin typeface="Garamond" panose="02020404030301010803" pitchFamily="18" charset="0"/>
                <a:cs typeface="Times New Roman" panose="02020603050405020304" pitchFamily="18" charset="0"/>
              </a:rPr>
              <a:t>Francesca Rossi</a:t>
            </a:r>
          </a:p>
          <a:p>
            <a:pPr algn="r"/>
            <a:r>
              <a:rPr lang="it-IT" sz="2800" dirty="0">
                <a:latin typeface="Garamond" panose="02020404030301010803" pitchFamily="18" charset="0"/>
                <a:cs typeface="Times New Roman" panose="02020603050405020304" pitchFamily="18" charset="0"/>
              </a:rPr>
              <a:t>Università degli Studi di Firenze</a:t>
            </a:r>
          </a:p>
        </p:txBody>
      </p:sp>
      <p:pic>
        <p:nvPicPr>
          <p:cNvPr id="5" name="Immagine 4" descr="Immagine che contiene Viso umano, dipinto, vestiti, persona&#10;&#10;Descrizione generata automaticamente">
            <a:extLst>
              <a:ext uri="{FF2B5EF4-FFF2-40B4-BE49-F238E27FC236}">
                <a16:creationId xmlns:a16="http://schemas.microsoft.com/office/drawing/2014/main" id="{4EFFB5F1-AA7B-B27D-07C0-EAC3CA862A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-2" b="5937"/>
          <a:stretch>
            <a:fillRect/>
          </a:stretch>
        </p:blipFill>
        <p:spPr>
          <a:xfrm>
            <a:off x="525664" y="508090"/>
            <a:ext cx="5570336" cy="5837913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B2C335F7-F61C-4EB4-80F2-4B1438FE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23493" y="508090"/>
            <a:ext cx="4983481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7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5C54BB-412A-7F9F-58A4-1987675BC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26044F1-B48B-0699-045E-8DD0ADDA47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84B3E40-B4B1-117D-EF49-89833D62F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C699B1-0BC6-6F0F-3565-A369A1058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716692"/>
            <a:ext cx="10813774" cy="5392008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sz="4000" b="1" dirty="0">
                <a:latin typeface="Garamond" panose="02020404030301010803" pitchFamily="18" charset="0"/>
              </a:rPr>
              <a:t>Tit. </a:t>
            </a:r>
            <a:r>
              <a:rPr lang="it-IT" sz="4000" b="1" dirty="0" err="1">
                <a:latin typeface="Garamond" panose="02020404030301010803" pitchFamily="18" charset="0"/>
              </a:rPr>
              <a:t>Ulp</a:t>
            </a:r>
            <a:r>
              <a:rPr lang="it-IT" sz="4000" b="1" dirty="0">
                <a:latin typeface="Garamond" panose="02020404030301010803" pitchFamily="18" charset="0"/>
              </a:rPr>
              <a:t>. 6.9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4000" i="1" u="sng" dirty="0">
                <a:latin typeface="Garamond" panose="02020404030301010803" pitchFamily="18" charset="0"/>
              </a:rPr>
              <a:t>Retentiones ex dote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i="1" dirty="0" err="1">
                <a:latin typeface="Garamond" panose="02020404030301010803" pitchFamily="18" charset="0"/>
              </a:rPr>
              <a:t>fiunt</a:t>
            </a:r>
            <a:r>
              <a:rPr lang="it-IT" sz="4000" i="1" dirty="0">
                <a:latin typeface="Garamond" panose="02020404030301010803" pitchFamily="18" charset="0"/>
              </a:rPr>
              <a:t> aut </a:t>
            </a:r>
            <a:r>
              <a:rPr lang="it-IT" sz="4000" i="1" u="sng" dirty="0">
                <a:latin typeface="Garamond" panose="02020404030301010803" pitchFamily="18" charset="0"/>
              </a:rPr>
              <a:t>propter </a:t>
            </a:r>
            <a:r>
              <a:rPr lang="it-IT" sz="4000" i="1" u="sng" dirty="0" err="1">
                <a:latin typeface="Garamond" panose="02020404030301010803" pitchFamily="18" charset="0"/>
              </a:rPr>
              <a:t>liberos</a:t>
            </a:r>
            <a:r>
              <a:rPr lang="it-IT" sz="4000" i="1" dirty="0">
                <a:latin typeface="Garamond" panose="02020404030301010803" pitchFamily="18" charset="0"/>
              </a:rPr>
              <a:t>,</a:t>
            </a:r>
            <a:br>
              <a:rPr lang="it-IT" sz="4000" i="1" dirty="0">
                <a:latin typeface="Garamond" panose="02020404030301010803" pitchFamily="18" charset="0"/>
              </a:rPr>
            </a:br>
            <a:r>
              <a:rPr lang="it-IT" sz="4000" i="1" dirty="0">
                <a:latin typeface="Garamond" panose="02020404030301010803" pitchFamily="18" charset="0"/>
              </a:rPr>
              <a:t>aut </a:t>
            </a:r>
            <a:r>
              <a:rPr lang="it-IT" sz="4000" i="1" u="sng" dirty="0">
                <a:latin typeface="Garamond" panose="02020404030301010803" pitchFamily="18" charset="0"/>
              </a:rPr>
              <a:t>propter mores</a:t>
            </a:r>
            <a:r>
              <a:rPr lang="it-IT" sz="4000" i="1" dirty="0">
                <a:latin typeface="Garamond" panose="02020404030301010803" pitchFamily="18" charset="0"/>
              </a:rPr>
              <a:t>, aut propter </a:t>
            </a:r>
            <a:r>
              <a:rPr lang="it-IT" sz="4000" i="1" dirty="0" err="1">
                <a:latin typeface="Garamond" panose="02020404030301010803" pitchFamily="18" charset="0"/>
              </a:rPr>
              <a:t>inpensas</a:t>
            </a:r>
            <a:r>
              <a:rPr lang="it-IT" sz="4000" i="1" dirty="0">
                <a:latin typeface="Garamond" panose="02020404030301010803" pitchFamily="18" charset="0"/>
              </a:rPr>
              <a:t>,</a:t>
            </a:r>
            <a:br>
              <a:rPr lang="it-IT" sz="4000" i="1" dirty="0">
                <a:latin typeface="Garamond" panose="02020404030301010803" pitchFamily="18" charset="0"/>
              </a:rPr>
            </a:br>
            <a:r>
              <a:rPr lang="it-IT" sz="4000" i="1" dirty="0">
                <a:latin typeface="Garamond" panose="02020404030301010803" pitchFamily="18" charset="0"/>
              </a:rPr>
              <a:t>aut propter res </a:t>
            </a:r>
            <a:r>
              <a:rPr lang="it-IT" sz="4000" i="1" dirty="0" err="1">
                <a:latin typeface="Garamond" panose="02020404030301010803" pitchFamily="18" charset="0"/>
              </a:rPr>
              <a:t>donatas</a:t>
            </a:r>
            <a:r>
              <a:rPr lang="it-IT" sz="4000" i="1" dirty="0">
                <a:latin typeface="Garamond" panose="02020404030301010803" pitchFamily="18" charset="0"/>
              </a:rPr>
              <a:t>, aut propter res </a:t>
            </a:r>
            <a:r>
              <a:rPr lang="it-IT" sz="4000" i="1" dirty="0" err="1">
                <a:latin typeface="Garamond" panose="02020404030301010803" pitchFamily="18" charset="0"/>
              </a:rPr>
              <a:t>amotas</a:t>
            </a:r>
            <a:r>
              <a:rPr lang="it-IT" sz="4000" i="1" dirty="0">
                <a:latin typeface="Garamond" panose="02020404030301010803" pitchFamily="18" charset="0"/>
              </a:rPr>
              <a:t>.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4000" dirty="0">
                <a:latin typeface="Garamond" panose="02020404030301010803" pitchFamily="18" charset="0"/>
              </a:rPr>
              <a:t>Le </a:t>
            </a:r>
            <a:r>
              <a:rPr lang="it-IT" sz="4000" u="sng" dirty="0">
                <a:latin typeface="Garamond" panose="02020404030301010803" pitchFamily="18" charset="0"/>
              </a:rPr>
              <a:t>trattenute dotali</a:t>
            </a:r>
            <a:r>
              <a:rPr lang="it-IT" sz="4000" dirty="0">
                <a:latin typeface="Garamond" panose="02020404030301010803" pitchFamily="18" charset="0"/>
              </a:rPr>
              <a:t> sono o </a:t>
            </a:r>
            <a:r>
              <a:rPr lang="it-IT" sz="4000" u="sng" dirty="0">
                <a:latin typeface="Garamond" panose="02020404030301010803" pitchFamily="18" charset="0"/>
              </a:rPr>
              <a:t>per i figli</a:t>
            </a:r>
            <a:r>
              <a:rPr lang="it-IT" sz="4000" dirty="0">
                <a:latin typeface="Garamond" panose="02020404030301010803" pitchFamily="18" charset="0"/>
              </a:rPr>
              <a:t>,</a:t>
            </a:r>
            <a:br>
              <a:rPr lang="it-IT" sz="4000" dirty="0">
                <a:latin typeface="Garamond" panose="02020404030301010803" pitchFamily="18" charset="0"/>
              </a:rPr>
            </a:br>
            <a:r>
              <a:rPr lang="it-IT" sz="4000" dirty="0">
                <a:latin typeface="Garamond" panose="02020404030301010803" pitchFamily="18" charset="0"/>
              </a:rPr>
              <a:t>o </a:t>
            </a:r>
            <a:r>
              <a:rPr lang="it-IT" sz="4000" u="sng" dirty="0">
                <a:latin typeface="Garamond" panose="02020404030301010803" pitchFamily="18" charset="0"/>
              </a:rPr>
              <a:t>per i comportamenti</a:t>
            </a:r>
            <a:r>
              <a:rPr lang="it-IT" sz="4000" dirty="0">
                <a:latin typeface="Garamond" panose="02020404030301010803" pitchFamily="18" charset="0"/>
              </a:rPr>
              <a:t>, o per le spese,</a:t>
            </a:r>
            <a:br>
              <a:rPr lang="it-IT" sz="4000" dirty="0">
                <a:latin typeface="Garamond" panose="02020404030301010803" pitchFamily="18" charset="0"/>
              </a:rPr>
            </a:br>
            <a:r>
              <a:rPr lang="it-IT" sz="4000" dirty="0">
                <a:latin typeface="Garamond" panose="02020404030301010803" pitchFamily="18" charset="0"/>
              </a:rPr>
              <a:t>o per le cose donate, o per le cose sottratte.</a:t>
            </a:r>
          </a:p>
        </p:txBody>
      </p:sp>
    </p:spTree>
    <p:extLst>
      <p:ext uri="{BB962C8B-B14F-4D97-AF65-F5344CB8AC3E}">
        <p14:creationId xmlns:p14="http://schemas.microsoft.com/office/powerpoint/2010/main" val="1177451421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723ADB-2FE5-5432-0D8A-081D2EDD3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DBD45D8-1938-23E7-075D-A2E3C22003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68F1D0A-47A5-CAB6-FD92-BC3DDF6D5B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32FE67-F2F0-0D72-9384-A963782A7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716692"/>
            <a:ext cx="10813774" cy="539200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sz="4000" b="1" dirty="0">
                <a:latin typeface="Garamond" panose="02020404030301010803" pitchFamily="18" charset="0"/>
              </a:rPr>
              <a:t>Tit. </a:t>
            </a:r>
            <a:r>
              <a:rPr lang="it-IT" sz="4000" b="1" dirty="0" err="1">
                <a:latin typeface="Garamond" panose="02020404030301010803" pitchFamily="18" charset="0"/>
              </a:rPr>
              <a:t>Ulp</a:t>
            </a:r>
            <a:r>
              <a:rPr lang="it-IT" sz="4000" b="1" dirty="0">
                <a:latin typeface="Garamond" panose="02020404030301010803" pitchFamily="18" charset="0"/>
              </a:rPr>
              <a:t>. 6.12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4000" i="1" u="sng" dirty="0" err="1">
                <a:latin typeface="Garamond" panose="02020404030301010803" pitchFamily="18" charset="0"/>
              </a:rPr>
              <a:t>Morum</a:t>
            </a:r>
            <a:r>
              <a:rPr lang="it-IT" sz="4000" i="1" dirty="0">
                <a:latin typeface="Garamond" panose="02020404030301010803" pitchFamily="18" charset="0"/>
              </a:rPr>
              <a:t> nomine </a:t>
            </a:r>
            <a:r>
              <a:rPr lang="it-IT" sz="4000" i="1" u="sng" dirty="0" err="1">
                <a:latin typeface="Garamond" panose="02020404030301010803" pitchFamily="18" charset="0"/>
              </a:rPr>
              <a:t>graviorum</a:t>
            </a:r>
            <a:r>
              <a:rPr lang="it-IT" sz="4000" i="1" dirty="0">
                <a:latin typeface="Garamond" panose="02020404030301010803" pitchFamily="18" charset="0"/>
              </a:rPr>
              <a:t> quidem </a:t>
            </a:r>
            <a:r>
              <a:rPr lang="it-IT" sz="4000" i="1" u="sng" dirty="0" err="1">
                <a:latin typeface="Garamond" panose="02020404030301010803" pitchFamily="18" charset="0"/>
              </a:rPr>
              <a:t>sexta</a:t>
            </a:r>
            <a:r>
              <a:rPr lang="it-IT" sz="4000" i="1" u="sng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retinetur</a:t>
            </a:r>
            <a:r>
              <a:rPr lang="it-IT" sz="4000" i="1" dirty="0">
                <a:latin typeface="Garamond" panose="02020404030301010803" pitchFamily="18" charset="0"/>
              </a:rPr>
              <a:t>,</a:t>
            </a:r>
            <a:br>
              <a:rPr lang="it-IT" sz="4000" i="1" dirty="0">
                <a:latin typeface="Garamond" panose="02020404030301010803" pitchFamily="18" charset="0"/>
              </a:rPr>
            </a:br>
            <a:r>
              <a:rPr lang="it-IT" sz="4000" i="1" u="sng" dirty="0" err="1">
                <a:latin typeface="Garamond" panose="02020404030301010803" pitchFamily="18" charset="0"/>
              </a:rPr>
              <a:t>leviorum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i="1" dirty="0" err="1">
                <a:latin typeface="Garamond" panose="02020404030301010803" pitchFamily="18" charset="0"/>
              </a:rPr>
              <a:t>autem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octava</a:t>
            </a:r>
            <a:r>
              <a:rPr lang="it-IT" sz="4000" i="1" dirty="0">
                <a:latin typeface="Garamond" panose="02020404030301010803" pitchFamily="18" charset="0"/>
              </a:rPr>
              <a:t>. </a:t>
            </a:r>
            <a:r>
              <a:rPr lang="it-IT" sz="4000" i="1" u="sng" dirty="0" err="1">
                <a:latin typeface="Garamond" panose="02020404030301010803" pitchFamily="18" charset="0"/>
              </a:rPr>
              <a:t>Graviores</a:t>
            </a:r>
            <a:r>
              <a:rPr lang="it-IT" sz="4000" i="1" dirty="0">
                <a:latin typeface="Garamond" panose="02020404030301010803" pitchFamily="18" charset="0"/>
              </a:rPr>
              <a:t> mores </a:t>
            </a:r>
            <a:r>
              <a:rPr lang="it-IT" sz="4000" i="1" dirty="0" err="1">
                <a:latin typeface="Garamond" panose="02020404030301010803" pitchFamily="18" charset="0"/>
              </a:rPr>
              <a:t>sunt</a:t>
            </a:r>
            <a:br>
              <a:rPr lang="it-IT" sz="4000" i="1" dirty="0">
                <a:latin typeface="Garamond" panose="02020404030301010803" pitchFamily="18" charset="0"/>
              </a:rPr>
            </a:br>
            <a:r>
              <a:rPr lang="it-IT" sz="4000" i="1" dirty="0">
                <a:latin typeface="Garamond" panose="02020404030301010803" pitchFamily="18" charset="0"/>
              </a:rPr>
              <a:t>adulterium tantum; </a:t>
            </a:r>
            <a:r>
              <a:rPr lang="it-IT" sz="4000" i="1" u="sng" dirty="0" err="1">
                <a:latin typeface="Garamond" panose="02020404030301010803" pitchFamily="18" charset="0"/>
              </a:rPr>
              <a:t>leviores</a:t>
            </a:r>
            <a:r>
              <a:rPr lang="it-IT" sz="4000" i="1" dirty="0">
                <a:latin typeface="Garamond" panose="02020404030301010803" pitchFamily="18" charset="0"/>
              </a:rPr>
              <a:t> omnes </a:t>
            </a:r>
            <a:r>
              <a:rPr lang="it-IT" sz="4000" i="1" dirty="0" err="1">
                <a:latin typeface="Garamond" panose="02020404030301010803" pitchFamily="18" charset="0"/>
              </a:rPr>
              <a:t>reliqui</a:t>
            </a:r>
            <a:r>
              <a:rPr lang="it-IT" sz="4000" i="1" dirty="0">
                <a:latin typeface="Garamond" panose="02020404030301010803" pitchFamily="18" charset="0"/>
              </a:rPr>
              <a:t>.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4000" dirty="0">
                <a:latin typeface="Garamond" panose="02020404030301010803" pitchFamily="18" charset="0"/>
              </a:rPr>
              <a:t>A causa dei </a:t>
            </a:r>
            <a:r>
              <a:rPr lang="it-IT" sz="4000" u="sng" dirty="0">
                <a:latin typeface="Garamond" panose="02020404030301010803" pitchFamily="18" charset="0"/>
              </a:rPr>
              <a:t>comportamenti più gravi</a:t>
            </a:r>
            <a:r>
              <a:rPr lang="it-IT" sz="4000" dirty="0">
                <a:latin typeface="Garamond" panose="02020404030301010803" pitchFamily="18" charset="0"/>
              </a:rPr>
              <a:t> è trattenuto</a:t>
            </a:r>
            <a:br>
              <a:rPr lang="it-IT" sz="4000" dirty="0">
                <a:latin typeface="Garamond" panose="02020404030301010803" pitchFamily="18" charset="0"/>
              </a:rPr>
            </a:br>
            <a:r>
              <a:rPr lang="it-IT" sz="4000" u="sng" dirty="0">
                <a:latin typeface="Garamond" panose="02020404030301010803" pitchFamily="18" charset="0"/>
              </a:rPr>
              <a:t>un sesto</a:t>
            </a:r>
            <a:r>
              <a:rPr lang="it-IT" sz="4000" dirty="0">
                <a:latin typeface="Garamond" panose="02020404030301010803" pitchFamily="18" charset="0"/>
              </a:rPr>
              <a:t> [della dote], per </a:t>
            </a:r>
            <a:r>
              <a:rPr lang="it-IT" sz="4000" u="sng" dirty="0">
                <a:latin typeface="Garamond" panose="02020404030301010803" pitchFamily="18" charset="0"/>
              </a:rPr>
              <a:t>quelli più lievi</a:t>
            </a:r>
            <a:r>
              <a:rPr lang="it-IT" sz="4000" dirty="0">
                <a:latin typeface="Garamond" panose="02020404030301010803" pitchFamily="18" charset="0"/>
              </a:rPr>
              <a:t> invece </a:t>
            </a:r>
            <a:r>
              <a:rPr lang="it-IT" sz="4000" u="sng" dirty="0">
                <a:latin typeface="Garamond" panose="02020404030301010803" pitchFamily="18" charset="0"/>
              </a:rPr>
              <a:t>un ottavo</a:t>
            </a:r>
            <a:r>
              <a:rPr lang="it-IT" sz="4000" dirty="0">
                <a:latin typeface="Garamond" panose="02020404030301010803" pitchFamily="18" charset="0"/>
              </a:rPr>
              <a:t>.</a:t>
            </a:r>
            <a:br>
              <a:rPr lang="it-IT" sz="4000" dirty="0">
                <a:latin typeface="Garamond" panose="02020404030301010803" pitchFamily="18" charset="0"/>
              </a:rPr>
            </a:br>
            <a:r>
              <a:rPr lang="it-IT" sz="4000" dirty="0">
                <a:latin typeface="Garamond" panose="02020404030301010803" pitchFamily="18" charset="0"/>
              </a:rPr>
              <a:t>I comportamenti </a:t>
            </a:r>
            <a:r>
              <a:rPr lang="it-IT" sz="4000" u="sng" dirty="0">
                <a:latin typeface="Garamond" panose="02020404030301010803" pitchFamily="18" charset="0"/>
              </a:rPr>
              <a:t>più gravi</a:t>
            </a:r>
            <a:r>
              <a:rPr lang="it-IT" sz="4000" dirty="0">
                <a:latin typeface="Garamond" panose="02020404030301010803" pitchFamily="18" charset="0"/>
              </a:rPr>
              <a:t> sono soltanto l’adulterio;</a:t>
            </a:r>
            <a:br>
              <a:rPr lang="it-IT" sz="4000" dirty="0">
                <a:latin typeface="Garamond" panose="02020404030301010803" pitchFamily="18" charset="0"/>
              </a:rPr>
            </a:br>
            <a:r>
              <a:rPr lang="it-IT" sz="4000" dirty="0">
                <a:latin typeface="Garamond" panose="02020404030301010803" pitchFamily="18" charset="0"/>
              </a:rPr>
              <a:t>quelli </a:t>
            </a:r>
            <a:r>
              <a:rPr lang="it-IT" sz="4000" u="sng" dirty="0">
                <a:latin typeface="Garamond" panose="02020404030301010803" pitchFamily="18" charset="0"/>
              </a:rPr>
              <a:t>più lievi</a:t>
            </a:r>
            <a:r>
              <a:rPr lang="it-IT" sz="4000" dirty="0">
                <a:latin typeface="Garamond" panose="02020404030301010803" pitchFamily="18" charset="0"/>
              </a:rPr>
              <a:t> tutti gli altri.</a:t>
            </a:r>
          </a:p>
        </p:txBody>
      </p:sp>
    </p:spTree>
    <p:extLst>
      <p:ext uri="{BB962C8B-B14F-4D97-AF65-F5344CB8AC3E}">
        <p14:creationId xmlns:p14="http://schemas.microsoft.com/office/powerpoint/2010/main" val="123609119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B545B4-9744-A0DB-FA25-F7507B51D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5C4809B-CD74-54FA-E1F5-7B9621584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6D5CC4-CF79-7FEB-563E-197C289AF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B2405A-B516-E2A2-6071-945782155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716692"/>
            <a:ext cx="10813774" cy="539200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sz="4000" b="1" dirty="0">
                <a:latin typeface="Garamond" panose="02020404030301010803" pitchFamily="18" charset="0"/>
              </a:rPr>
              <a:t>Tit. </a:t>
            </a:r>
            <a:r>
              <a:rPr lang="it-IT" sz="4000" b="1" dirty="0" err="1">
                <a:latin typeface="Garamond" panose="02020404030301010803" pitchFamily="18" charset="0"/>
              </a:rPr>
              <a:t>Ulp</a:t>
            </a:r>
            <a:r>
              <a:rPr lang="it-IT" sz="4000" b="1" dirty="0">
                <a:latin typeface="Garamond" panose="02020404030301010803" pitchFamily="18" charset="0"/>
              </a:rPr>
              <a:t>. 6.10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4000" i="1" u="sng" dirty="0">
                <a:latin typeface="Garamond" panose="02020404030301010803" pitchFamily="18" charset="0"/>
              </a:rPr>
              <a:t>Propter </a:t>
            </a:r>
            <a:r>
              <a:rPr lang="it-IT" sz="4000" i="1" u="sng" dirty="0" err="1">
                <a:latin typeface="Garamond" panose="02020404030301010803" pitchFamily="18" charset="0"/>
              </a:rPr>
              <a:t>liberos</a:t>
            </a:r>
            <a:r>
              <a:rPr lang="it-IT" sz="4000" i="1" u="sng" dirty="0">
                <a:latin typeface="Garamond" panose="02020404030301010803" pitchFamily="18" charset="0"/>
              </a:rPr>
              <a:t> retentio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i="1" dirty="0" err="1">
                <a:latin typeface="Garamond" panose="02020404030301010803" pitchFamily="18" charset="0"/>
              </a:rPr>
              <a:t>fit</a:t>
            </a:r>
            <a:r>
              <a:rPr lang="it-IT" sz="4000" i="1" dirty="0">
                <a:latin typeface="Garamond" panose="02020404030301010803" pitchFamily="18" charset="0"/>
              </a:rPr>
              <a:t>, si culpa </a:t>
            </a:r>
            <a:r>
              <a:rPr lang="it-IT" sz="4000" i="1" dirty="0" err="1">
                <a:latin typeface="Garamond" panose="02020404030301010803" pitchFamily="18" charset="0"/>
              </a:rPr>
              <a:t>mulieris</a:t>
            </a:r>
            <a:r>
              <a:rPr lang="it-IT" sz="4000" i="1" dirty="0">
                <a:latin typeface="Garamond" panose="02020404030301010803" pitchFamily="18" charset="0"/>
              </a:rPr>
              <a:t> aut patris, cuius in potestate est, divortium factum </a:t>
            </a:r>
            <a:r>
              <a:rPr lang="it-IT" sz="4000" i="1" dirty="0" err="1">
                <a:latin typeface="Garamond" panose="02020404030301010803" pitchFamily="18" charset="0"/>
              </a:rPr>
              <a:t>sit</a:t>
            </a:r>
            <a:r>
              <a:rPr lang="it-IT" sz="4000" i="1" dirty="0">
                <a:latin typeface="Garamond" panose="02020404030301010803" pitchFamily="18" charset="0"/>
              </a:rPr>
              <a:t>; tunc enim </a:t>
            </a:r>
            <a:r>
              <a:rPr lang="it-IT" sz="4000" i="1" u="sng" dirty="0" err="1">
                <a:latin typeface="Garamond" panose="02020404030301010803" pitchFamily="18" charset="0"/>
              </a:rPr>
              <a:t>singulorum</a:t>
            </a:r>
            <a:r>
              <a:rPr lang="it-IT" sz="4000" i="1" u="sng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liberorum</a:t>
            </a:r>
            <a:r>
              <a:rPr lang="it-IT" sz="4000" i="1" u="sng" dirty="0">
                <a:latin typeface="Garamond" panose="02020404030301010803" pitchFamily="18" charset="0"/>
              </a:rPr>
              <a:t> nomine </a:t>
            </a:r>
            <a:r>
              <a:rPr lang="it-IT" sz="4000" i="1" u="sng" dirty="0" err="1">
                <a:latin typeface="Garamond" panose="02020404030301010803" pitchFamily="18" charset="0"/>
              </a:rPr>
              <a:t>sextae</a:t>
            </a:r>
            <a:r>
              <a:rPr lang="it-IT" sz="4000" i="1" u="sng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retinentur</a:t>
            </a:r>
            <a:r>
              <a:rPr lang="it-IT" sz="4000" i="1" u="sng" dirty="0">
                <a:latin typeface="Garamond" panose="02020404030301010803" pitchFamily="18" charset="0"/>
              </a:rPr>
              <a:t> ex dote</a:t>
            </a:r>
            <a:r>
              <a:rPr lang="it-IT" sz="4000" i="1" dirty="0">
                <a:latin typeface="Garamond" panose="02020404030301010803" pitchFamily="18" charset="0"/>
              </a:rPr>
              <a:t>; </a:t>
            </a:r>
            <a:r>
              <a:rPr lang="it-IT" sz="4000" i="1" u="sng" dirty="0">
                <a:latin typeface="Garamond" panose="02020404030301010803" pitchFamily="18" charset="0"/>
              </a:rPr>
              <a:t>non </a:t>
            </a:r>
            <a:r>
              <a:rPr lang="it-IT" sz="4000" i="1" u="sng" dirty="0" err="1">
                <a:latin typeface="Garamond" panose="02020404030301010803" pitchFamily="18" charset="0"/>
              </a:rPr>
              <a:t>plures</a:t>
            </a:r>
            <a:r>
              <a:rPr lang="it-IT" sz="4000" i="1" u="sng" dirty="0">
                <a:latin typeface="Garamond" panose="02020404030301010803" pitchFamily="18" charset="0"/>
              </a:rPr>
              <a:t> tamen quam </a:t>
            </a:r>
            <a:r>
              <a:rPr lang="it-IT" sz="4000" i="1" u="sng" dirty="0" err="1">
                <a:latin typeface="Garamond" panose="02020404030301010803" pitchFamily="18" charset="0"/>
              </a:rPr>
              <a:t>tres</a:t>
            </a:r>
            <a:r>
              <a:rPr lang="it-IT" sz="4000" i="1" dirty="0">
                <a:latin typeface="Garamond" panose="02020404030301010803" pitchFamily="18" charset="0"/>
              </a:rPr>
              <a:t>. </a:t>
            </a:r>
            <a:r>
              <a:rPr lang="it-IT" sz="4000" dirty="0">
                <a:latin typeface="Garamond" panose="02020404030301010803" pitchFamily="18" charset="0"/>
              </a:rPr>
              <a:t>[...]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4000" dirty="0">
                <a:latin typeface="Garamond" panose="02020404030301010803" pitchFamily="18" charset="0"/>
              </a:rPr>
              <a:t>È prevista una </a:t>
            </a:r>
            <a:r>
              <a:rPr lang="it-IT" sz="4000" u="sng" dirty="0">
                <a:latin typeface="Garamond" panose="02020404030301010803" pitchFamily="18" charset="0"/>
              </a:rPr>
              <a:t>trattenuta per i figli</a:t>
            </a:r>
            <a:r>
              <a:rPr lang="it-IT" sz="4000" dirty="0">
                <a:latin typeface="Garamond" panose="02020404030301010803" pitchFamily="18" charset="0"/>
              </a:rPr>
              <a:t>, se il divorzio sia avvenuto per colpa della donna o del padre di cui è in potestà; in questo caso, infatti, </a:t>
            </a:r>
            <a:r>
              <a:rPr lang="it-IT" sz="4000" u="sng" dirty="0">
                <a:latin typeface="Garamond" panose="02020404030301010803" pitchFamily="18" charset="0"/>
              </a:rPr>
              <a:t>sia trattenuto un sesto della dote per ogni figlio</a:t>
            </a:r>
            <a:r>
              <a:rPr lang="it-IT" sz="4000" dirty="0">
                <a:latin typeface="Garamond" panose="02020404030301010803" pitchFamily="18" charset="0"/>
              </a:rPr>
              <a:t>; tuttavia, </a:t>
            </a:r>
            <a:r>
              <a:rPr lang="it-IT" sz="4000" u="sng" dirty="0">
                <a:latin typeface="Garamond" panose="02020404030301010803" pitchFamily="18" charset="0"/>
              </a:rPr>
              <a:t>non più di tre</a:t>
            </a:r>
            <a:r>
              <a:rPr lang="it-IT" sz="4000" dirty="0">
                <a:latin typeface="Garamond" panose="02020404030301010803" pitchFamily="18" charset="0"/>
              </a:rPr>
              <a:t> [figli].</a:t>
            </a:r>
          </a:p>
        </p:txBody>
      </p:sp>
    </p:spTree>
    <p:extLst>
      <p:ext uri="{BB962C8B-B14F-4D97-AF65-F5344CB8AC3E}">
        <p14:creationId xmlns:p14="http://schemas.microsoft.com/office/powerpoint/2010/main" val="969609543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08DD36-A96C-CA3E-1A46-161BB23D3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E38A7E6-2E5D-259D-8D35-A6FD66C00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FBACE31-5F90-0CAB-2EEC-91293E070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73B7AB-8422-0222-DD27-8E71E1B00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589" y="524601"/>
            <a:ext cx="10813774" cy="5808798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b="1" dirty="0">
                <a:latin typeface="Garamond" panose="02020404030301010803" pitchFamily="18" charset="0"/>
              </a:rPr>
              <a:t>Sen., </a:t>
            </a:r>
            <a:r>
              <a:rPr lang="it-IT" b="1" i="1" dirty="0">
                <a:latin typeface="Garamond" panose="02020404030301010803" pitchFamily="18" charset="0"/>
              </a:rPr>
              <a:t>De ben. </a:t>
            </a:r>
            <a:r>
              <a:rPr lang="it-IT" b="1" dirty="0">
                <a:latin typeface="Garamond" panose="02020404030301010803" pitchFamily="18" charset="0"/>
              </a:rPr>
              <a:t>3.16.2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i="1" dirty="0">
                <a:latin typeface="Garamond" panose="02020404030301010803" pitchFamily="18" charset="0"/>
              </a:rPr>
              <a:t>Numquid iam </a:t>
            </a:r>
            <a:r>
              <a:rPr lang="it-IT" i="1" dirty="0" err="1">
                <a:latin typeface="Garamond" panose="02020404030301010803" pitchFamily="18" charset="0"/>
              </a:rPr>
              <a:t>ulla</a:t>
            </a:r>
            <a:r>
              <a:rPr lang="it-IT" i="1" dirty="0">
                <a:latin typeface="Garamond" panose="02020404030301010803" pitchFamily="18" charset="0"/>
              </a:rPr>
              <a:t> repudio </a:t>
            </a:r>
            <a:r>
              <a:rPr lang="it-IT" i="1" dirty="0" err="1">
                <a:latin typeface="Garamond" panose="02020404030301010803" pitchFamily="18" charset="0"/>
              </a:rPr>
              <a:t>erubescit</a:t>
            </a:r>
            <a:r>
              <a:rPr lang="it-IT" i="1" dirty="0">
                <a:latin typeface="Garamond" panose="02020404030301010803" pitchFamily="18" charset="0"/>
              </a:rPr>
              <a:t>, </a:t>
            </a:r>
            <a:r>
              <a:rPr lang="it-IT" i="1" dirty="0" err="1">
                <a:latin typeface="Garamond" panose="02020404030301010803" pitchFamily="18" charset="0"/>
              </a:rPr>
              <a:t>postquam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u="sng" dirty="0" err="1">
                <a:latin typeface="Garamond" panose="02020404030301010803" pitchFamily="18" charset="0"/>
              </a:rPr>
              <a:t>inlustres</a:t>
            </a:r>
            <a:r>
              <a:rPr lang="it-IT" i="1" u="sng" dirty="0">
                <a:latin typeface="Garamond" panose="02020404030301010803" pitchFamily="18" charset="0"/>
              </a:rPr>
              <a:t> </a:t>
            </a:r>
            <a:r>
              <a:rPr lang="it-IT" i="1" u="sng" dirty="0" err="1">
                <a:latin typeface="Garamond" panose="02020404030301010803" pitchFamily="18" charset="0"/>
              </a:rPr>
              <a:t>quaedam</a:t>
            </a:r>
            <a:r>
              <a:rPr lang="it-IT" i="1" u="sng" dirty="0">
                <a:latin typeface="Garamond" panose="02020404030301010803" pitchFamily="18" charset="0"/>
              </a:rPr>
              <a:t> ac </a:t>
            </a:r>
            <a:r>
              <a:rPr lang="it-IT" i="1" u="sng" dirty="0" err="1">
                <a:latin typeface="Garamond" panose="02020404030301010803" pitchFamily="18" charset="0"/>
              </a:rPr>
              <a:t>nobiles</a:t>
            </a:r>
            <a:r>
              <a:rPr lang="it-IT" i="1" u="sng" dirty="0">
                <a:latin typeface="Garamond" panose="02020404030301010803" pitchFamily="18" charset="0"/>
              </a:rPr>
              <a:t> </a:t>
            </a:r>
            <a:r>
              <a:rPr lang="it-IT" i="1" u="sng" dirty="0" err="1">
                <a:latin typeface="Garamond" panose="02020404030301010803" pitchFamily="18" charset="0"/>
              </a:rPr>
              <a:t>feminae</a:t>
            </a:r>
            <a:r>
              <a:rPr lang="it-IT" i="1" u="sng" dirty="0">
                <a:latin typeface="Garamond" panose="02020404030301010803" pitchFamily="18" charset="0"/>
              </a:rPr>
              <a:t> non </a:t>
            </a:r>
            <a:r>
              <a:rPr lang="it-IT" i="1" u="sng" dirty="0" err="1">
                <a:latin typeface="Garamond" panose="02020404030301010803" pitchFamily="18" charset="0"/>
              </a:rPr>
              <a:t>consulum</a:t>
            </a:r>
            <a:r>
              <a:rPr lang="it-IT" i="1" u="sng" dirty="0">
                <a:latin typeface="Garamond" panose="02020404030301010803" pitchFamily="18" charset="0"/>
              </a:rPr>
              <a:t> numero sed </a:t>
            </a:r>
            <a:r>
              <a:rPr lang="it-IT" i="1" u="sng" dirty="0" err="1">
                <a:latin typeface="Garamond" panose="02020404030301010803" pitchFamily="18" charset="0"/>
              </a:rPr>
              <a:t>maritorum</a:t>
            </a:r>
            <a:r>
              <a:rPr lang="it-IT" i="1" u="sng" dirty="0">
                <a:latin typeface="Garamond" panose="02020404030301010803" pitchFamily="18" charset="0"/>
              </a:rPr>
              <a:t> </a:t>
            </a:r>
            <a:r>
              <a:rPr lang="it-IT" i="1" u="sng" dirty="0" err="1">
                <a:latin typeface="Garamond" panose="02020404030301010803" pitchFamily="18" charset="0"/>
              </a:rPr>
              <a:t>annos</a:t>
            </a:r>
            <a:r>
              <a:rPr lang="it-IT" i="1" u="sng" dirty="0">
                <a:latin typeface="Garamond" panose="02020404030301010803" pitchFamily="18" charset="0"/>
              </a:rPr>
              <a:t> </a:t>
            </a:r>
            <a:r>
              <a:rPr lang="it-IT" i="1" u="sng" dirty="0" err="1">
                <a:latin typeface="Garamond" panose="02020404030301010803" pitchFamily="18" charset="0"/>
              </a:rPr>
              <a:t>suos</a:t>
            </a:r>
            <a:r>
              <a:rPr lang="it-IT" i="1" u="sng" dirty="0">
                <a:latin typeface="Garamond" panose="02020404030301010803" pitchFamily="18" charset="0"/>
              </a:rPr>
              <a:t> </a:t>
            </a:r>
            <a:r>
              <a:rPr lang="it-IT" i="1" u="sng" dirty="0" err="1">
                <a:latin typeface="Garamond" panose="02020404030301010803" pitchFamily="18" charset="0"/>
              </a:rPr>
              <a:t>conputant</a:t>
            </a:r>
            <a:r>
              <a:rPr lang="it-IT" i="1" dirty="0">
                <a:latin typeface="Garamond" panose="02020404030301010803" pitchFamily="18" charset="0"/>
              </a:rPr>
              <a:t> et </a:t>
            </a:r>
            <a:r>
              <a:rPr lang="it-IT" i="1" dirty="0" err="1">
                <a:latin typeface="Garamond" panose="02020404030301010803" pitchFamily="18" charset="0"/>
              </a:rPr>
              <a:t>exeunt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matrimonii</a:t>
            </a:r>
            <a:r>
              <a:rPr lang="it-IT" i="1" dirty="0">
                <a:latin typeface="Garamond" panose="02020404030301010803" pitchFamily="18" charset="0"/>
              </a:rPr>
              <a:t> causa, </a:t>
            </a:r>
            <a:r>
              <a:rPr lang="it-IT" i="1" dirty="0" err="1">
                <a:latin typeface="Garamond" panose="02020404030301010803" pitchFamily="18" charset="0"/>
              </a:rPr>
              <a:t>nubunt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repudii</a:t>
            </a:r>
            <a:r>
              <a:rPr lang="it-IT" i="1" dirty="0">
                <a:latin typeface="Garamond" panose="02020404030301010803" pitchFamily="18" charset="0"/>
              </a:rPr>
              <a:t>? </a:t>
            </a:r>
            <a:r>
              <a:rPr lang="it-IT" i="1" dirty="0" err="1">
                <a:latin typeface="Garamond" panose="02020404030301010803" pitchFamily="18" charset="0"/>
              </a:rPr>
              <a:t>Tamdiu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istuc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timebatur</a:t>
            </a:r>
            <a:r>
              <a:rPr lang="it-IT" i="1" dirty="0">
                <a:latin typeface="Garamond" panose="02020404030301010803" pitchFamily="18" charset="0"/>
              </a:rPr>
              <a:t>, </a:t>
            </a:r>
            <a:r>
              <a:rPr lang="it-IT" i="1" dirty="0" err="1">
                <a:latin typeface="Garamond" panose="02020404030301010803" pitchFamily="18" charset="0"/>
              </a:rPr>
              <a:t>quamdiu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rarum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erat</a:t>
            </a:r>
            <a:r>
              <a:rPr lang="it-IT" i="1" dirty="0">
                <a:latin typeface="Garamond" panose="02020404030301010803" pitchFamily="18" charset="0"/>
              </a:rPr>
              <a:t>; quia nulla sine </a:t>
            </a:r>
            <a:r>
              <a:rPr lang="it-IT" i="1" dirty="0" err="1">
                <a:latin typeface="Garamond" panose="02020404030301010803" pitchFamily="18" charset="0"/>
              </a:rPr>
              <a:t>divortio</a:t>
            </a:r>
            <a:r>
              <a:rPr lang="it-IT" i="1" dirty="0">
                <a:latin typeface="Garamond" panose="02020404030301010803" pitchFamily="18" charset="0"/>
              </a:rPr>
              <a:t> acta </a:t>
            </a:r>
            <a:r>
              <a:rPr lang="it-IT" i="1" dirty="0" err="1">
                <a:latin typeface="Garamond" panose="02020404030301010803" pitchFamily="18" charset="0"/>
              </a:rPr>
              <a:t>sunt</a:t>
            </a:r>
            <a:r>
              <a:rPr lang="it-IT" i="1" dirty="0">
                <a:latin typeface="Garamond" panose="02020404030301010803" pitchFamily="18" charset="0"/>
              </a:rPr>
              <a:t>, quod saepe </a:t>
            </a:r>
            <a:r>
              <a:rPr lang="it-IT" i="1" dirty="0" err="1">
                <a:latin typeface="Garamond" panose="02020404030301010803" pitchFamily="18" charset="0"/>
              </a:rPr>
              <a:t>audiebant</a:t>
            </a:r>
            <a:r>
              <a:rPr lang="it-IT" i="1" dirty="0">
                <a:latin typeface="Garamond" panose="02020404030301010803" pitchFamily="18" charset="0"/>
              </a:rPr>
              <a:t>, facere </a:t>
            </a:r>
            <a:r>
              <a:rPr lang="it-IT" i="1" dirty="0" err="1">
                <a:latin typeface="Garamond" panose="02020404030301010803" pitchFamily="18" charset="0"/>
              </a:rPr>
              <a:t>didicerunt</a:t>
            </a:r>
            <a:r>
              <a:rPr lang="it-IT" i="1" dirty="0">
                <a:latin typeface="Garamond" panose="02020404030301010803" pitchFamily="18" charset="0"/>
              </a:rPr>
              <a:t>.</a:t>
            </a:r>
            <a:br>
              <a:rPr lang="it-IT" i="1" dirty="0">
                <a:latin typeface="Garamond" panose="02020404030301010803" pitchFamily="18" charset="0"/>
              </a:rPr>
            </a:br>
            <a:r>
              <a:rPr lang="it-IT" dirty="0">
                <a:latin typeface="Garamond" panose="02020404030301010803" pitchFamily="18" charset="0"/>
              </a:rPr>
              <a:t>Forse ormai qualcuna si vergogna più per un ripudio (ricevuto), dopo che </a:t>
            </a:r>
            <a:r>
              <a:rPr lang="it-IT" u="sng" dirty="0">
                <a:latin typeface="Garamond" panose="02020404030301010803" pitchFamily="18" charset="0"/>
              </a:rPr>
              <a:t>alcune illustri e nobili donne fanno il calcolo della loro età non in base al numero dei consoli, ma a quello dei mariti</a:t>
            </a:r>
            <a:r>
              <a:rPr lang="it-IT" dirty="0">
                <a:latin typeface="Garamond" panose="02020404030301010803" pitchFamily="18" charset="0"/>
              </a:rPr>
              <a:t> e lasciano la casa per sposarsi, e</a:t>
            </a:r>
            <a:br>
              <a:rPr lang="it-IT" dirty="0">
                <a:latin typeface="Garamond" panose="02020404030301010803" pitchFamily="18" charset="0"/>
              </a:rPr>
            </a:br>
            <a:r>
              <a:rPr lang="it-IT" dirty="0">
                <a:latin typeface="Garamond" panose="02020404030301010803" pitchFamily="18" charset="0"/>
              </a:rPr>
              <a:t>si sposano per divorziare? Un simile comportamento era temuto fin quando accadeva di rado; (ma) poiché non c’è cronaca giornaliera senza notizia di</a:t>
            </a:r>
            <a:br>
              <a:rPr lang="it-IT" dirty="0">
                <a:latin typeface="Garamond" panose="02020404030301010803" pitchFamily="18" charset="0"/>
              </a:rPr>
            </a:br>
            <a:r>
              <a:rPr lang="it-IT" dirty="0">
                <a:latin typeface="Garamond" panose="02020404030301010803" pitchFamily="18" charset="0"/>
              </a:rPr>
              <a:t>un divorzio, hanno imparato a fare ciò di cui spesso sentivano parlare.</a:t>
            </a:r>
          </a:p>
        </p:txBody>
      </p:sp>
    </p:spTree>
    <p:extLst>
      <p:ext uri="{BB962C8B-B14F-4D97-AF65-F5344CB8AC3E}">
        <p14:creationId xmlns:p14="http://schemas.microsoft.com/office/powerpoint/2010/main" val="1536527801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58E818-6FCC-C463-2B38-398741ADF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0122ED6-1608-CEE2-1B3F-8E2BCBBC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A4314EF-6108-B32E-7CF2-C3AA4DCDF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F8C5E1-874E-0B1D-482C-BBD811CDB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716692"/>
            <a:ext cx="10813774" cy="539200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endParaRPr lang="it-IT" sz="2400" b="1" dirty="0">
              <a:latin typeface="Garamond" panose="02020404030301010803" pitchFamily="18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4000" b="1" dirty="0" err="1">
                <a:latin typeface="Garamond" panose="02020404030301010803" pitchFamily="18" charset="0"/>
              </a:rPr>
              <a:t>Iuv</a:t>
            </a:r>
            <a:r>
              <a:rPr lang="it-IT" sz="4000" b="1" dirty="0">
                <a:latin typeface="Garamond" panose="02020404030301010803" pitchFamily="18" charset="0"/>
              </a:rPr>
              <a:t>., </a:t>
            </a:r>
            <a:r>
              <a:rPr lang="it-IT" sz="4000" b="1" i="1" dirty="0">
                <a:latin typeface="Garamond" panose="02020404030301010803" pitchFamily="18" charset="0"/>
              </a:rPr>
              <a:t>Sat.</a:t>
            </a:r>
            <a:r>
              <a:rPr lang="it-IT" sz="4000" b="1" dirty="0">
                <a:latin typeface="Garamond" panose="02020404030301010803" pitchFamily="18" charset="0"/>
              </a:rPr>
              <a:t> 6.229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4000" i="1" u="sng" dirty="0">
                <a:latin typeface="Garamond" panose="02020404030301010803" pitchFamily="18" charset="0"/>
              </a:rPr>
              <a:t>Sic </a:t>
            </a:r>
            <a:r>
              <a:rPr lang="it-IT" sz="4000" i="1" u="sng" dirty="0" err="1">
                <a:latin typeface="Garamond" panose="02020404030301010803" pitchFamily="18" charset="0"/>
              </a:rPr>
              <a:t>crescit</a:t>
            </a:r>
            <a:r>
              <a:rPr lang="it-IT" sz="4000" i="1" u="sng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numerus</a:t>
            </a:r>
            <a:r>
              <a:rPr lang="it-IT" sz="4000" i="1" dirty="0">
                <a:latin typeface="Garamond" panose="02020404030301010803" pitchFamily="18" charset="0"/>
              </a:rPr>
              <a:t>, </a:t>
            </a:r>
            <a:r>
              <a:rPr lang="it-IT" sz="4000" i="1" u="sng" dirty="0">
                <a:latin typeface="Garamond" panose="02020404030301010803" pitchFamily="18" charset="0"/>
              </a:rPr>
              <a:t>sic </a:t>
            </a:r>
            <a:r>
              <a:rPr lang="it-IT" sz="4000" i="1" u="sng" dirty="0" err="1">
                <a:latin typeface="Garamond" panose="02020404030301010803" pitchFamily="18" charset="0"/>
              </a:rPr>
              <a:t>fiunt</a:t>
            </a:r>
            <a:r>
              <a:rPr lang="it-IT" sz="4000" i="1" u="sng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octo</a:t>
            </a:r>
            <a:r>
              <a:rPr lang="it-IT" sz="4000" i="1" u="sng" dirty="0">
                <a:latin typeface="Garamond" panose="02020404030301010803" pitchFamily="18" charset="0"/>
              </a:rPr>
              <a:t> mariti</a:t>
            </a:r>
            <a:br>
              <a:rPr lang="it-IT" sz="4000" i="1" u="sng" dirty="0">
                <a:latin typeface="Garamond" panose="02020404030301010803" pitchFamily="18" charset="0"/>
              </a:rPr>
            </a:br>
            <a:r>
              <a:rPr lang="it-IT" sz="4000" i="1" u="sng" dirty="0" err="1">
                <a:latin typeface="Garamond" panose="02020404030301010803" pitchFamily="18" charset="0"/>
              </a:rPr>
              <a:t>quinque</a:t>
            </a:r>
            <a:r>
              <a:rPr lang="it-IT" sz="4000" i="1" u="sng" dirty="0">
                <a:latin typeface="Garamond" panose="02020404030301010803" pitchFamily="18" charset="0"/>
              </a:rPr>
              <a:t> per </a:t>
            </a:r>
            <a:r>
              <a:rPr lang="it-IT" sz="4000" i="1" u="sng" dirty="0" err="1">
                <a:latin typeface="Garamond" panose="02020404030301010803" pitchFamily="18" charset="0"/>
              </a:rPr>
              <a:t>autumnos</a:t>
            </a:r>
            <a:r>
              <a:rPr lang="it-IT" sz="4000" i="1" dirty="0">
                <a:latin typeface="Garamond" panose="02020404030301010803" pitchFamily="18" charset="0"/>
              </a:rPr>
              <a:t>, </a:t>
            </a:r>
            <a:r>
              <a:rPr lang="it-IT" sz="4000" i="1" dirty="0" err="1">
                <a:latin typeface="Garamond" panose="02020404030301010803" pitchFamily="18" charset="0"/>
              </a:rPr>
              <a:t>titulo</a:t>
            </a:r>
            <a:r>
              <a:rPr lang="it-IT" sz="4000" i="1" dirty="0">
                <a:latin typeface="Garamond" panose="02020404030301010803" pitchFamily="18" charset="0"/>
              </a:rPr>
              <a:t> res </a:t>
            </a:r>
            <a:r>
              <a:rPr lang="it-IT" sz="4000" i="1" dirty="0" err="1">
                <a:latin typeface="Garamond" panose="02020404030301010803" pitchFamily="18" charset="0"/>
              </a:rPr>
              <a:t>digna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i="1" dirty="0" err="1">
                <a:latin typeface="Garamond" panose="02020404030301010803" pitchFamily="18" charset="0"/>
              </a:rPr>
              <a:t>sepulcri</a:t>
            </a:r>
            <a:r>
              <a:rPr lang="it-IT" sz="4000" i="1" dirty="0">
                <a:latin typeface="Garamond" panose="02020404030301010803" pitchFamily="18" charset="0"/>
              </a:rPr>
              <a:t>.</a:t>
            </a:r>
            <a:br>
              <a:rPr lang="it-IT" sz="4000" i="1" dirty="0">
                <a:latin typeface="Garamond" panose="02020404030301010803" pitchFamily="18" charset="0"/>
              </a:rPr>
            </a:br>
            <a:r>
              <a:rPr lang="it-IT" sz="4000" dirty="0">
                <a:latin typeface="Garamond" panose="02020404030301010803" pitchFamily="18" charset="0"/>
              </a:rPr>
              <a:t>Cosí </a:t>
            </a:r>
            <a:r>
              <a:rPr lang="it-IT" sz="4000" u="sng" dirty="0">
                <a:latin typeface="Garamond" panose="02020404030301010803" pitchFamily="18" charset="0"/>
              </a:rPr>
              <a:t>cresce il numero dei mariti</a:t>
            </a:r>
            <a:r>
              <a:rPr lang="it-IT" sz="4000" dirty="0">
                <a:latin typeface="Garamond" panose="02020404030301010803" pitchFamily="18" charset="0"/>
              </a:rPr>
              <a:t>, </a:t>
            </a:r>
            <a:r>
              <a:rPr lang="it-IT" sz="4000" u="sng" dirty="0">
                <a:latin typeface="Garamond" panose="02020404030301010803" pitchFamily="18" charset="0"/>
              </a:rPr>
              <a:t>ben otto in soli cinque autunni</a:t>
            </a:r>
            <a:r>
              <a:rPr lang="it-IT" sz="4000" dirty="0">
                <a:latin typeface="Garamond" panose="02020404030301010803" pitchFamily="18" charset="0"/>
              </a:rPr>
              <a:t>: impresa degna d’epitaffio.</a:t>
            </a:r>
          </a:p>
        </p:txBody>
      </p:sp>
    </p:spTree>
    <p:extLst>
      <p:ext uri="{BB962C8B-B14F-4D97-AF65-F5344CB8AC3E}">
        <p14:creationId xmlns:p14="http://schemas.microsoft.com/office/powerpoint/2010/main" val="1109482260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A58604-BEB4-D0B4-7857-20426DF12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8496B75-9132-13AC-3C98-A9372CE7B8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69A99F5-6571-1B30-CD7C-0ACB8717C4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B1F91D4-2265-0A69-42D7-5D9C7CFAC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716692"/>
            <a:ext cx="10813774" cy="5392008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sz="2400" b="1" dirty="0">
                <a:latin typeface="Garamond" panose="02020404030301010803" pitchFamily="18" charset="0"/>
              </a:rPr>
              <a:t>Mart., </a:t>
            </a:r>
            <a:r>
              <a:rPr lang="it-IT" sz="2400" b="1" i="1" dirty="0" err="1">
                <a:latin typeface="Garamond" panose="02020404030301010803" pitchFamily="18" charset="0"/>
              </a:rPr>
              <a:t>Epigr</a:t>
            </a:r>
            <a:r>
              <a:rPr lang="it-IT" sz="2400" b="1" i="1" dirty="0">
                <a:latin typeface="Garamond" panose="02020404030301010803" pitchFamily="18" charset="0"/>
              </a:rPr>
              <a:t>.</a:t>
            </a:r>
            <a:r>
              <a:rPr lang="it-IT" sz="2400" b="1" dirty="0">
                <a:latin typeface="Garamond" panose="02020404030301010803" pitchFamily="18" charset="0"/>
              </a:rPr>
              <a:t> 6.7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2400" i="1" dirty="0">
                <a:latin typeface="Garamond" panose="02020404030301010803" pitchFamily="18" charset="0"/>
              </a:rPr>
              <a:t>Iulia lex </a:t>
            </a:r>
            <a:r>
              <a:rPr lang="it-IT" sz="2400" i="1" dirty="0" err="1">
                <a:latin typeface="Garamond" panose="02020404030301010803" pitchFamily="18" charset="0"/>
              </a:rPr>
              <a:t>populis</a:t>
            </a:r>
            <a:r>
              <a:rPr lang="it-IT" sz="2400" i="1" dirty="0">
                <a:latin typeface="Garamond" panose="02020404030301010803" pitchFamily="18" charset="0"/>
              </a:rPr>
              <a:t> ex quo, </a:t>
            </a:r>
            <a:r>
              <a:rPr lang="it-IT" sz="2400" i="1" dirty="0" err="1">
                <a:latin typeface="Garamond" panose="02020404030301010803" pitchFamily="18" charset="0"/>
              </a:rPr>
              <a:t>Faustine</a:t>
            </a:r>
            <a:r>
              <a:rPr lang="it-IT" sz="2400" i="1" dirty="0">
                <a:latin typeface="Garamond" panose="02020404030301010803" pitchFamily="18" charset="0"/>
              </a:rPr>
              <a:t>, renata est</a:t>
            </a:r>
            <a:br>
              <a:rPr lang="it-IT" sz="2400" i="1" dirty="0">
                <a:latin typeface="Garamond" panose="02020404030301010803" pitchFamily="18" charset="0"/>
              </a:rPr>
            </a:br>
            <a:r>
              <a:rPr lang="it-IT" sz="2400" i="1" dirty="0">
                <a:latin typeface="Garamond" panose="02020404030301010803" pitchFamily="18" charset="0"/>
              </a:rPr>
              <a:t>     </a:t>
            </a:r>
            <a:r>
              <a:rPr lang="it-IT" sz="2400" i="1" dirty="0" err="1">
                <a:latin typeface="Garamond" panose="02020404030301010803" pitchFamily="18" charset="0"/>
              </a:rPr>
              <a:t>atque</a:t>
            </a:r>
            <a:r>
              <a:rPr lang="it-IT" sz="2400" i="1" dirty="0">
                <a:latin typeface="Garamond" panose="02020404030301010803" pitchFamily="18" charset="0"/>
              </a:rPr>
              <a:t> </a:t>
            </a:r>
            <a:r>
              <a:rPr lang="it-IT" sz="2400" i="1" dirty="0" err="1">
                <a:latin typeface="Garamond" panose="02020404030301010803" pitchFamily="18" charset="0"/>
              </a:rPr>
              <a:t>intrare</a:t>
            </a:r>
            <a:r>
              <a:rPr lang="it-IT" sz="2400" i="1" dirty="0">
                <a:latin typeface="Garamond" panose="02020404030301010803" pitchFamily="18" charset="0"/>
              </a:rPr>
              <a:t> </a:t>
            </a:r>
            <a:r>
              <a:rPr lang="it-IT" sz="2400" i="1" dirty="0" err="1">
                <a:latin typeface="Garamond" panose="02020404030301010803" pitchFamily="18" charset="0"/>
              </a:rPr>
              <a:t>domos</a:t>
            </a:r>
            <a:r>
              <a:rPr lang="it-IT" sz="2400" i="1" dirty="0">
                <a:latin typeface="Garamond" panose="02020404030301010803" pitchFamily="18" charset="0"/>
              </a:rPr>
              <a:t> </a:t>
            </a:r>
            <a:r>
              <a:rPr lang="it-IT" sz="2400" i="1" dirty="0" err="1">
                <a:latin typeface="Garamond" panose="02020404030301010803" pitchFamily="18" charset="0"/>
              </a:rPr>
              <a:t>iussa</a:t>
            </a:r>
            <a:r>
              <a:rPr lang="it-IT" sz="2400" i="1" dirty="0">
                <a:latin typeface="Garamond" panose="02020404030301010803" pitchFamily="18" charset="0"/>
              </a:rPr>
              <a:t> Pudicitia est,</a:t>
            </a:r>
            <a:br>
              <a:rPr lang="it-IT" sz="2400" i="1" dirty="0">
                <a:latin typeface="Garamond" panose="02020404030301010803" pitchFamily="18" charset="0"/>
              </a:rPr>
            </a:br>
            <a:r>
              <a:rPr lang="it-IT" sz="2400" i="1" dirty="0">
                <a:latin typeface="Garamond" panose="02020404030301010803" pitchFamily="18" charset="0"/>
              </a:rPr>
              <a:t>aut </a:t>
            </a:r>
            <a:r>
              <a:rPr lang="it-IT" sz="2400" i="1" dirty="0" err="1">
                <a:latin typeface="Garamond" panose="02020404030301010803" pitchFamily="18" charset="0"/>
              </a:rPr>
              <a:t>minus</a:t>
            </a:r>
            <a:r>
              <a:rPr lang="it-IT" sz="2400" i="1" dirty="0">
                <a:latin typeface="Garamond" panose="02020404030301010803" pitchFamily="18" charset="0"/>
              </a:rPr>
              <a:t> aut certe non plus </a:t>
            </a:r>
            <a:r>
              <a:rPr lang="it-IT" sz="2400" i="1" dirty="0" err="1">
                <a:latin typeface="Garamond" panose="02020404030301010803" pitchFamily="18" charset="0"/>
              </a:rPr>
              <a:t>tricesima</a:t>
            </a:r>
            <a:r>
              <a:rPr lang="it-IT" sz="2400" i="1" dirty="0">
                <a:latin typeface="Garamond" panose="02020404030301010803" pitchFamily="18" charset="0"/>
              </a:rPr>
              <a:t> lux est,</a:t>
            </a:r>
            <a:br>
              <a:rPr lang="it-IT" sz="2400" i="1" dirty="0">
                <a:latin typeface="Garamond" panose="02020404030301010803" pitchFamily="18" charset="0"/>
              </a:rPr>
            </a:br>
            <a:r>
              <a:rPr lang="it-IT" sz="2400" i="1" dirty="0">
                <a:latin typeface="Garamond" panose="02020404030301010803" pitchFamily="18" charset="0"/>
              </a:rPr>
              <a:t>     et </a:t>
            </a:r>
            <a:r>
              <a:rPr lang="it-IT" sz="2400" i="1" dirty="0" err="1">
                <a:latin typeface="Garamond" panose="02020404030301010803" pitchFamily="18" charset="0"/>
              </a:rPr>
              <a:t>nubit</a:t>
            </a:r>
            <a:r>
              <a:rPr lang="it-IT" sz="2400" i="1" dirty="0">
                <a:latin typeface="Garamond" panose="02020404030301010803" pitchFamily="18" charset="0"/>
              </a:rPr>
              <a:t> decimo iam </a:t>
            </a:r>
            <a:r>
              <a:rPr lang="it-IT" sz="2400" i="1" dirty="0" err="1">
                <a:latin typeface="Garamond" panose="02020404030301010803" pitchFamily="18" charset="0"/>
              </a:rPr>
              <a:t>Telesilla</a:t>
            </a:r>
            <a:r>
              <a:rPr lang="it-IT" sz="2400" i="1" dirty="0">
                <a:latin typeface="Garamond" panose="02020404030301010803" pitchFamily="18" charset="0"/>
              </a:rPr>
              <a:t> viro.</a:t>
            </a:r>
            <a:br>
              <a:rPr lang="it-IT" sz="2400" i="1" dirty="0">
                <a:latin typeface="Garamond" panose="02020404030301010803" pitchFamily="18" charset="0"/>
              </a:rPr>
            </a:br>
            <a:r>
              <a:rPr lang="it-IT" sz="2400" i="1" dirty="0" err="1">
                <a:latin typeface="Garamond" panose="02020404030301010803" pitchFamily="18" charset="0"/>
              </a:rPr>
              <a:t>Quae</a:t>
            </a:r>
            <a:r>
              <a:rPr lang="it-IT" sz="2400" i="1" dirty="0">
                <a:latin typeface="Garamond" panose="02020404030301010803" pitchFamily="18" charset="0"/>
              </a:rPr>
              <a:t> </a:t>
            </a:r>
            <a:r>
              <a:rPr lang="it-IT" sz="2400" i="1" dirty="0" err="1">
                <a:latin typeface="Garamond" panose="02020404030301010803" pitchFamily="18" charset="0"/>
              </a:rPr>
              <a:t>nubit</a:t>
            </a:r>
            <a:r>
              <a:rPr lang="it-IT" sz="2400" i="1" dirty="0">
                <a:latin typeface="Garamond" panose="02020404030301010803" pitchFamily="18" charset="0"/>
              </a:rPr>
              <a:t> </a:t>
            </a:r>
            <a:r>
              <a:rPr lang="it-IT" sz="2400" i="1" dirty="0" err="1">
                <a:latin typeface="Garamond" panose="02020404030301010803" pitchFamily="18" charset="0"/>
              </a:rPr>
              <a:t>totiens</a:t>
            </a:r>
            <a:r>
              <a:rPr lang="it-IT" sz="2400" i="1" dirty="0">
                <a:latin typeface="Garamond" panose="02020404030301010803" pitchFamily="18" charset="0"/>
              </a:rPr>
              <a:t>, non </a:t>
            </a:r>
            <a:r>
              <a:rPr lang="it-IT" sz="2400" i="1" dirty="0" err="1">
                <a:latin typeface="Garamond" panose="02020404030301010803" pitchFamily="18" charset="0"/>
              </a:rPr>
              <a:t>nubit</a:t>
            </a:r>
            <a:r>
              <a:rPr lang="it-IT" sz="2400" i="1" dirty="0">
                <a:latin typeface="Garamond" panose="02020404030301010803" pitchFamily="18" charset="0"/>
              </a:rPr>
              <a:t>: </a:t>
            </a:r>
            <a:r>
              <a:rPr lang="it-IT" sz="2400" i="1" u="sng" dirty="0">
                <a:latin typeface="Garamond" panose="02020404030301010803" pitchFamily="18" charset="0"/>
              </a:rPr>
              <a:t>adultera lege est</a:t>
            </a:r>
            <a:r>
              <a:rPr lang="it-IT" sz="2400" i="1" dirty="0">
                <a:latin typeface="Garamond" panose="02020404030301010803" pitchFamily="18" charset="0"/>
              </a:rPr>
              <a:t>.</a:t>
            </a:r>
            <a:br>
              <a:rPr lang="it-IT" sz="2400" i="1" dirty="0">
                <a:latin typeface="Garamond" panose="02020404030301010803" pitchFamily="18" charset="0"/>
              </a:rPr>
            </a:br>
            <a:r>
              <a:rPr lang="it-IT" sz="2400" i="1" dirty="0">
                <a:latin typeface="Garamond" panose="02020404030301010803" pitchFamily="18" charset="0"/>
              </a:rPr>
              <a:t>     </a:t>
            </a:r>
            <a:r>
              <a:rPr lang="it-IT" sz="2400" i="1" dirty="0" err="1">
                <a:latin typeface="Garamond" panose="02020404030301010803" pitchFamily="18" charset="0"/>
              </a:rPr>
              <a:t>Offendor</a:t>
            </a:r>
            <a:r>
              <a:rPr lang="it-IT" sz="2400" i="1" dirty="0">
                <a:latin typeface="Garamond" panose="02020404030301010803" pitchFamily="18" charset="0"/>
              </a:rPr>
              <a:t> </a:t>
            </a:r>
            <a:r>
              <a:rPr lang="it-IT" sz="2400" i="1" dirty="0" err="1">
                <a:latin typeface="Garamond" panose="02020404030301010803" pitchFamily="18" charset="0"/>
              </a:rPr>
              <a:t>moecha</a:t>
            </a:r>
            <a:r>
              <a:rPr lang="it-IT" sz="2400" i="1" dirty="0">
                <a:latin typeface="Garamond" panose="02020404030301010803" pitchFamily="18" charset="0"/>
              </a:rPr>
              <a:t> </a:t>
            </a:r>
            <a:r>
              <a:rPr lang="it-IT" sz="2400" i="1" dirty="0" err="1">
                <a:latin typeface="Garamond" panose="02020404030301010803" pitchFamily="18" charset="0"/>
              </a:rPr>
              <a:t>simpliciore</a:t>
            </a:r>
            <a:r>
              <a:rPr lang="it-IT" sz="2400" i="1" dirty="0">
                <a:latin typeface="Garamond" panose="02020404030301010803" pitchFamily="18" charset="0"/>
              </a:rPr>
              <a:t> </a:t>
            </a:r>
            <a:r>
              <a:rPr lang="it-IT" sz="2400" i="1" dirty="0" err="1">
                <a:latin typeface="Garamond" panose="02020404030301010803" pitchFamily="18" charset="0"/>
              </a:rPr>
              <a:t>minus</a:t>
            </a:r>
            <a:r>
              <a:rPr lang="it-IT" sz="2400" i="1" dirty="0">
                <a:latin typeface="Garamond" panose="02020404030301010803" pitchFamily="18" charset="0"/>
              </a:rPr>
              <a:t>.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2400" dirty="0">
                <a:latin typeface="Garamond" panose="02020404030301010803" pitchFamily="18" charset="0"/>
              </a:rPr>
              <a:t>Da quando, Faustino, la legge Giulia è tornata in vigore, da quando il pudore ha avuto l’ordine di entrare nelle case, sono passati meno (certo non di più) di trenta giorni, e già </a:t>
            </a:r>
            <a:r>
              <a:rPr lang="it-IT" sz="2400" dirty="0" err="1">
                <a:latin typeface="Garamond" panose="02020404030301010803" pitchFamily="18" charset="0"/>
              </a:rPr>
              <a:t>Telesilla</a:t>
            </a:r>
            <a:r>
              <a:rPr lang="it-IT" sz="2400" dirty="0">
                <a:latin typeface="Garamond" panose="02020404030301010803" pitchFamily="18" charset="0"/>
              </a:rPr>
              <a:t> sposa il suo decimo marito. Non si sposa una che si sposa tutte queste volte:</a:t>
            </a:r>
            <a:br>
              <a:rPr lang="it-IT" sz="2400" dirty="0">
                <a:latin typeface="Garamond" panose="02020404030301010803" pitchFamily="18" charset="0"/>
              </a:rPr>
            </a:br>
            <a:r>
              <a:rPr lang="it-IT" sz="2400" u="sng" dirty="0">
                <a:latin typeface="Garamond" panose="02020404030301010803" pitchFamily="18" charset="0"/>
              </a:rPr>
              <a:t>è un’adultera legale</a:t>
            </a:r>
            <a:r>
              <a:rPr lang="it-IT" sz="2400" dirty="0">
                <a:latin typeface="Garamond" panose="02020404030301010803" pitchFamily="18" charset="0"/>
              </a:rPr>
              <a:t>. Mi offende di meno un’adultera normale.</a:t>
            </a:r>
          </a:p>
        </p:txBody>
      </p:sp>
    </p:spTree>
    <p:extLst>
      <p:ext uri="{BB962C8B-B14F-4D97-AF65-F5344CB8AC3E}">
        <p14:creationId xmlns:p14="http://schemas.microsoft.com/office/powerpoint/2010/main" val="2871043266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EB87D0-2E6B-A12D-D4F6-D70C86DA0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1F78555-B0CE-F0AA-6075-DC0B17C4C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810453-8FA0-3422-6CFA-49B5CEE136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11977B-D527-E8E2-190D-80F228486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716692"/>
            <a:ext cx="10813774" cy="539200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sz="4000" b="1" dirty="0">
                <a:latin typeface="Garamond" panose="02020404030301010803" pitchFamily="18" charset="0"/>
              </a:rPr>
              <a:t>Paul. 2 </a:t>
            </a:r>
            <a:r>
              <a:rPr lang="it-IT" sz="4000" b="1" i="1" dirty="0">
                <a:latin typeface="Garamond" panose="02020404030301010803" pitchFamily="18" charset="0"/>
              </a:rPr>
              <a:t>de </a:t>
            </a:r>
            <a:r>
              <a:rPr lang="it-IT" sz="4000" b="1" i="1" dirty="0" err="1">
                <a:latin typeface="Garamond" panose="02020404030301010803" pitchFamily="18" charset="0"/>
              </a:rPr>
              <a:t>adult</a:t>
            </a:r>
            <a:r>
              <a:rPr lang="it-IT" sz="4000" b="1" i="1" dirty="0">
                <a:latin typeface="Garamond" panose="02020404030301010803" pitchFamily="18" charset="0"/>
              </a:rPr>
              <a:t>. </a:t>
            </a:r>
            <a:r>
              <a:rPr lang="it-IT" sz="4000" b="1" dirty="0">
                <a:latin typeface="Garamond" panose="02020404030301010803" pitchFamily="18" charset="0"/>
              </a:rPr>
              <a:t>D. 24.2.9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4000" i="1" u="sng" dirty="0" err="1">
                <a:latin typeface="Garamond" panose="02020404030301010803" pitchFamily="18" charset="0"/>
              </a:rPr>
              <a:t>Nullum</a:t>
            </a:r>
            <a:r>
              <a:rPr lang="it-IT" sz="4000" i="1" u="sng" dirty="0">
                <a:latin typeface="Garamond" panose="02020404030301010803" pitchFamily="18" charset="0"/>
              </a:rPr>
              <a:t> divortium </a:t>
            </a:r>
            <a:r>
              <a:rPr lang="it-IT" sz="4000" i="1" u="sng" dirty="0" err="1">
                <a:latin typeface="Garamond" panose="02020404030301010803" pitchFamily="18" charset="0"/>
              </a:rPr>
              <a:t>ratum</a:t>
            </a:r>
            <a:r>
              <a:rPr lang="it-IT" sz="4000" i="1" u="sng" dirty="0">
                <a:latin typeface="Garamond" panose="02020404030301010803" pitchFamily="18" charset="0"/>
              </a:rPr>
              <a:t> est nisi </a:t>
            </a:r>
            <a:r>
              <a:rPr lang="it-IT" sz="4000" i="1" u="sng" dirty="0" err="1">
                <a:latin typeface="Garamond" panose="02020404030301010803" pitchFamily="18" charset="0"/>
              </a:rPr>
              <a:t>septem</a:t>
            </a:r>
            <a:r>
              <a:rPr lang="it-IT" sz="4000" i="1" u="sng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civibus</a:t>
            </a:r>
            <a:r>
              <a:rPr lang="it-IT" sz="4000" i="1" u="sng" dirty="0">
                <a:latin typeface="Garamond" panose="02020404030301010803" pitchFamily="18" charset="0"/>
              </a:rPr>
              <a:t> Romanis </a:t>
            </a:r>
            <a:r>
              <a:rPr lang="it-IT" sz="4000" i="1" u="sng" dirty="0" err="1">
                <a:latin typeface="Garamond" panose="02020404030301010803" pitchFamily="18" charset="0"/>
              </a:rPr>
              <a:t>puberibus</a:t>
            </a:r>
            <a:r>
              <a:rPr lang="it-IT" sz="4000" i="1" u="sng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adhibitis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i="1" dirty="0" err="1">
                <a:latin typeface="Garamond" panose="02020404030301010803" pitchFamily="18" charset="0"/>
              </a:rPr>
              <a:t>praeter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i="1" dirty="0" err="1">
                <a:latin typeface="Garamond" panose="02020404030301010803" pitchFamily="18" charset="0"/>
              </a:rPr>
              <a:t>libertum</a:t>
            </a:r>
            <a:r>
              <a:rPr lang="it-IT" sz="4000" i="1" dirty="0">
                <a:latin typeface="Garamond" panose="02020404030301010803" pitchFamily="18" charset="0"/>
              </a:rPr>
              <a:t> eius qui divortium </a:t>
            </a:r>
            <a:r>
              <a:rPr lang="it-IT" sz="4000" i="1" dirty="0" err="1">
                <a:latin typeface="Garamond" panose="02020404030301010803" pitchFamily="18" charset="0"/>
              </a:rPr>
              <a:t>faciet</a:t>
            </a:r>
            <a:r>
              <a:rPr lang="it-IT" sz="4000" i="1" dirty="0">
                <a:latin typeface="Garamond" panose="02020404030301010803" pitchFamily="18" charset="0"/>
              </a:rPr>
              <a:t>.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4000" u="sng" dirty="0">
                <a:latin typeface="Garamond" panose="02020404030301010803" pitchFamily="18" charset="0"/>
              </a:rPr>
              <a:t>Nessun divorzio è valido se non alla presenza di</a:t>
            </a:r>
            <a:br>
              <a:rPr lang="it-IT" sz="4000" u="sng" dirty="0">
                <a:latin typeface="Garamond" panose="02020404030301010803" pitchFamily="18" charset="0"/>
              </a:rPr>
            </a:br>
            <a:r>
              <a:rPr lang="it-IT" sz="4000" u="sng" dirty="0">
                <a:latin typeface="Garamond" panose="02020404030301010803" pitchFamily="18" charset="0"/>
              </a:rPr>
              <a:t>sette cittadini romani puberi</a:t>
            </a:r>
            <a:r>
              <a:rPr lang="it-IT" sz="4000" dirty="0">
                <a:latin typeface="Garamond" panose="02020404030301010803" pitchFamily="18" charset="0"/>
              </a:rPr>
              <a:t>, oltre al liberto</a:t>
            </a:r>
            <a:br>
              <a:rPr lang="it-IT" sz="4000" dirty="0">
                <a:latin typeface="Garamond" panose="02020404030301010803" pitchFamily="18" charset="0"/>
              </a:rPr>
            </a:br>
            <a:r>
              <a:rPr lang="it-IT" sz="4000" dirty="0">
                <a:latin typeface="Garamond" panose="02020404030301010803" pitchFamily="18" charset="0"/>
              </a:rPr>
              <a:t>di colui che intendeva divorziare.</a:t>
            </a:r>
          </a:p>
        </p:txBody>
      </p:sp>
    </p:spTree>
    <p:extLst>
      <p:ext uri="{BB962C8B-B14F-4D97-AF65-F5344CB8AC3E}">
        <p14:creationId xmlns:p14="http://schemas.microsoft.com/office/powerpoint/2010/main" val="1173955468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21920A-6952-DBF2-5B81-B31F32314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DDF8022-C55D-DABF-171F-5357377E7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7951FA-D7EE-914E-213E-239C23487B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D72ECA-A34E-2C2A-2597-FBA89F803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471055"/>
            <a:ext cx="10813774" cy="5860472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sz="2600" b="1" dirty="0">
                <a:latin typeface="Garamond" panose="02020404030301010803" pitchFamily="18" charset="0"/>
              </a:rPr>
              <a:t>C. Th. 3.16.1 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2600" i="1" dirty="0">
                <a:latin typeface="Garamond" panose="02020404030301010803" pitchFamily="18" charset="0"/>
              </a:rPr>
              <a:t>Placet </a:t>
            </a:r>
            <a:r>
              <a:rPr lang="it-IT" sz="2600" i="1" dirty="0" err="1">
                <a:latin typeface="Garamond" panose="02020404030301010803" pitchFamily="18" charset="0"/>
              </a:rPr>
              <a:t>mulieri</a:t>
            </a:r>
            <a:r>
              <a:rPr lang="it-IT" sz="2600" i="1" dirty="0">
                <a:latin typeface="Garamond" panose="02020404030301010803" pitchFamily="18" charset="0"/>
              </a:rPr>
              <a:t> non licere propter </a:t>
            </a:r>
            <a:r>
              <a:rPr lang="it-IT" sz="2600" i="1" dirty="0" err="1">
                <a:latin typeface="Garamond" panose="02020404030301010803" pitchFamily="18" charset="0"/>
              </a:rPr>
              <a:t>suas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pravas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cupiditates</a:t>
            </a:r>
            <a:r>
              <a:rPr lang="it-IT" sz="2600" i="1" dirty="0">
                <a:latin typeface="Garamond" panose="02020404030301010803" pitchFamily="18" charset="0"/>
              </a:rPr>
              <a:t> marito </a:t>
            </a:r>
            <a:r>
              <a:rPr lang="it-IT" sz="2600" i="1" dirty="0" err="1">
                <a:latin typeface="Garamond" panose="02020404030301010803" pitchFamily="18" charset="0"/>
              </a:rPr>
              <a:t>repudium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mittere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exquisita</a:t>
            </a:r>
            <a:r>
              <a:rPr lang="it-IT" sz="2600" i="1" dirty="0">
                <a:latin typeface="Garamond" panose="02020404030301010803" pitchFamily="18" charset="0"/>
              </a:rPr>
              <a:t> causa, </a:t>
            </a:r>
            <a:r>
              <a:rPr lang="it-IT" sz="2600" i="1" dirty="0" err="1">
                <a:latin typeface="Garamond" panose="02020404030301010803" pitchFamily="18" charset="0"/>
              </a:rPr>
              <a:t>velut</a:t>
            </a:r>
            <a:r>
              <a:rPr lang="it-IT" sz="2600" i="1" dirty="0">
                <a:latin typeface="Garamond" panose="02020404030301010803" pitchFamily="18" charset="0"/>
              </a:rPr>
              <a:t> ebrioso aut aleatori aut </a:t>
            </a:r>
            <a:r>
              <a:rPr lang="it-IT" sz="2600" i="1" dirty="0" err="1">
                <a:latin typeface="Garamond" panose="02020404030301010803" pitchFamily="18" charset="0"/>
              </a:rPr>
              <a:t>mulierculario</a:t>
            </a:r>
            <a:r>
              <a:rPr lang="it-IT" sz="2600" i="1" dirty="0">
                <a:latin typeface="Garamond" panose="02020404030301010803" pitchFamily="18" charset="0"/>
              </a:rPr>
              <a:t>, nec vero </a:t>
            </a:r>
            <a:r>
              <a:rPr lang="it-IT" sz="2600" i="1" dirty="0" err="1">
                <a:latin typeface="Garamond" panose="02020404030301010803" pitchFamily="18" charset="0"/>
              </a:rPr>
              <a:t>maritis</a:t>
            </a:r>
            <a:r>
              <a:rPr lang="it-IT" sz="2600" i="1" dirty="0">
                <a:latin typeface="Garamond" panose="02020404030301010803" pitchFamily="18" charset="0"/>
              </a:rPr>
              <a:t> per </a:t>
            </a:r>
            <a:r>
              <a:rPr lang="it-IT" sz="2600" i="1" dirty="0" err="1">
                <a:latin typeface="Garamond" panose="02020404030301010803" pitchFamily="18" charset="0"/>
              </a:rPr>
              <a:t>quascumque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occasiones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uxores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suas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dimittere</a:t>
            </a:r>
            <a:r>
              <a:rPr lang="it-IT" sz="2600" i="1" dirty="0">
                <a:latin typeface="Garamond" panose="02020404030301010803" pitchFamily="18" charset="0"/>
              </a:rPr>
              <a:t>, sed in repudio </a:t>
            </a:r>
            <a:r>
              <a:rPr lang="it-IT" sz="2600" i="1" dirty="0" err="1">
                <a:latin typeface="Garamond" panose="02020404030301010803" pitchFamily="18" charset="0"/>
              </a:rPr>
              <a:t>mittendo</a:t>
            </a:r>
            <a:r>
              <a:rPr lang="it-IT" sz="2600" i="1" dirty="0">
                <a:latin typeface="Garamond" panose="02020404030301010803" pitchFamily="18" charset="0"/>
              </a:rPr>
              <a:t> a femina </a:t>
            </a:r>
            <a:r>
              <a:rPr lang="it-IT" sz="2600" i="1" dirty="0" err="1">
                <a:latin typeface="Garamond" panose="02020404030301010803" pitchFamily="18" charset="0"/>
              </a:rPr>
              <a:t>haec</a:t>
            </a:r>
            <a:r>
              <a:rPr lang="it-IT" sz="2600" i="1" dirty="0">
                <a:latin typeface="Garamond" panose="02020404030301010803" pitchFamily="18" charset="0"/>
              </a:rPr>
              <a:t> sola crimina inquiri, </a:t>
            </a:r>
            <a:r>
              <a:rPr lang="it-IT" sz="2600" i="1" u="sng" dirty="0">
                <a:latin typeface="Garamond" panose="02020404030301010803" pitchFamily="18" charset="0"/>
              </a:rPr>
              <a:t>si </a:t>
            </a:r>
            <a:r>
              <a:rPr lang="it-IT" sz="2600" i="1" u="sng" dirty="0" err="1">
                <a:latin typeface="Garamond" panose="02020404030301010803" pitchFamily="18" charset="0"/>
              </a:rPr>
              <a:t>homicidam</a:t>
            </a:r>
            <a:r>
              <a:rPr lang="it-IT" sz="2600" i="1" u="sng" dirty="0">
                <a:latin typeface="Garamond" panose="02020404030301010803" pitchFamily="18" charset="0"/>
              </a:rPr>
              <a:t> vel </a:t>
            </a:r>
            <a:r>
              <a:rPr lang="it-IT" sz="2600" i="1" u="sng" dirty="0" err="1">
                <a:latin typeface="Garamond" panose="02020404030301010803" pitchFamily="18" charset="0"/>
              </a:rPr>
              <a:t>medicamentarium</a:t>
            </a:r>
            <a:r>
              <a:rPr lang="it-IT" sz="2600" i="1" u="sng" dirty="0">
                <a:latin typeface="Garamond" panose="02020404030301010803" pitchFamily="18" charset="0"/>
              </a:rPr>
              <a:t> vel </a:t>
            </a:r>
            <a:r>
              <a:rPr lang="it-IT" sz="2600" i="1" u="sng" dirty="0" err="1">
                <a:latin typeface="Garamond" panose="02020404030301010803" pitchFamily="18" charset="0"/>
              </a:rPr>
              <a:t>sepulchrorum</a:t>
            </a:r>
            <a:r>
              <a:rPr lang="it-IT" sz="2600" i="1" u="sng" dirty="0">
                <a:latin typeface="Garamond" panose="02020404030301010803" pitchFamily="18" charset="0"/>
              </a:rPr>
              <a:t> </a:t>
            </a:r>
            <a:r>
              <a:rPr lang="it-IT" sz="2600" i="1" u="sng" dirty="0" err="1">
                <a:latin typeface="Garamond" panose="02020404030301010803" pitchFamily="18" charset="0"/>
              </a:rPr>
              <a:t>dissolutorem</a:t>
            </a:r>
            <a:r>
              <a:rPr lang="it-IT" sz="2600" i="1" u="sng" dirty="0">
                <a:latin typeface="Garamond" panose="02020404030301010803" pitchFamily="18" charset="0"/>
              </a:rPr>
              <a:t> </a:t>
            </a:r>
            <a:r>
              <a:rPr lang="it-IT" sz="2600" i="1" u="sng" dirty="0" err="1">
                <a:latin typeface="Garamond" panose="02020404030301010803" pitchFamily="18" charset="0"/>
              </a:rPr>
              <a:t>maritum</a:t>
            </a:r>
            <a:r>
              <a:rPr lang="it-IT" sz="2600" i="1" u="sng" dirty="0">
                <a:latin typeface="Garamond" panose="02020404030301010803" pitchFamily="18" charset="0"/>
              </a:rPr>
              <a:t> </a:t>
            </a:r>
            <a:r>
              <a:rPr lang="it-IT" sz="2600" i="1" u="sng" dirty="0" err="1">
                <a:latin typeface="Garamond" panose="02020404030301010803" pitchFamily="18" charset="0"/>
              </a:rPr>
              <a:t>suum</a:t>
            </a:r>
            <a:r>
              <a:rPr lang="it-IT" sz="2600" i="1" u="sng" dirty="0">
                <a:latin typeface="Garamond" panose="02020404030301010803" pitchFamily="18" charset="0"/>
              </a:rPr>
              <a:t> esse </a:t>
            </a:r>
            <a:r>
              <a:rPr lang="it-IT" sz="2600" i="1" u="sng" dirty="0" err="1">
                <a:latin typeface="Garamond" panose="02020404030301010803" pitchFamily="18" charset="0"/>
              </a:rPr>
              <a:t>probaverit</a:t>
            </a:r>
            <a:r>
              <a:rPr lang="it-IT" sz="2600" i="1" dirty="0">
                <a:latin typeface="Garamond" panose="02020404030301010803" pitchFamily="18" charset="0"/>
              </a:rPr>
              <a:t>, ut ita </a:t>
            </a:r>
            <a:r>
              <a:rPr lang="it-IT" sz="2600" i="1" dirty="0" err="1">
                <a:latin typeface="Garamond" panose="02020404030301010803" pitchFamily="18" charset="0"/>
              </a:rPr>
              <a:t>demum</a:t>
            </a:r>
            <a:r>
              <a:rPr lang="it-IT" sz="2600" i="1" dirty="0">
                <a:latin typeface="Garamond" panose="02020404030301010803" pitchFamily="18" charset="0"/>
              </a:rPr>
              <a:t> laudata </a:t>
            </a:r>
            <a:r>
              <a:rPr lang="it-IT" sz="2600" i="1" dirty="0" err="1">
                <a:latin typeface="Garamond" panose="02020404030301010803" pitchFamily="18" charset="0"/>
              </a:rPr>
              <a:t>omnem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suam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dotem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recipiat</a:t>
            </a:r>
            <a:r>
              <a:rPr lang="it-IT" sz="2600" i="1" dirty="0">
                <a:latin typeface="Garamond" panose="02020404030301010803" pitchFamily="18" charset="0"/>
              </a:rPr>
              <a:t>. </a:t>
            </a:r>
            <a:r>
              <a:rPr lang="it-IT" sz="2600" i="1" dirty="0" err="1">
                <a:latin typeface="Garamond" panose="02020404030301010803" pitchFamily="18" charset="0"/>
              </a:rPr>
              <a:t>Nam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u="sng" dirty="0">
                <a:latin typeface="Garamond" panose="02020404030301010803" pitchFamily="18" charset="0"/>
              </a:rPr>
              <a:t>si </a:t>
            </a:r>
            <a:r>
              <a:rPr lang="it-IT" sz="2600" i="1" u="sng" dirty="0" err="1">
                <a:latin typeface="Garamond" panose="02020404030301010803" pitchFamily="18" charset="0"/>
              </a:rPr>
              <a:t>praeter</a:t>
            </a:r>
            <a:r>
              <a:rPr lang="it-IT" sz="2600" i="1" u="sng" dirty="0">
                <a:latin typeface="Garamond" panose="02020404030301010803" pitchFamily="18" charset="0"/>
              </a:rPr>
              <a:t> </a:t>
            </a:r>
            <a:r>
              <a:rPr lang="it-IT" sz="2600" i="1" u="sng" dirty="0" err="1">
                <a:latin typeface="Garamond" panose="02020404030301010803" pitchFamily="18" charset="0"/>
              </a:rPr>
              <a:t>haec</a:t>
            </a:r>
            <a:r>
              <a:rPr lang="it-IT" sz="2600" i="1" u="sng" dirty="0">
                <a:latin typeface="Garamond" panose="02020404030301010803" pitchFamily="18" charset="0"/>
              </a:rPr>
              <a:t> tria crimina </a:t>
            </a:r>
            <a:r>
              <a:rPr lang="it-IT" sz="2600" i="1" u="sng" dirty="0" err="1">
                <a:latin typeface="Garamond" panose="02020404030301010803" pitchFamily="18" charset="0"/>
              </a:rPr>
              <a:t>repudium</a:t>
            </a:r>
            <a:r>
              <a:rPr lang="it-IT" sz="2600" i="1" u="sng" dirty="0">
                <a:latin typeface="Garamond" panose="02020404030301010803" pitchFamily="18" charset="0"/>
              </a:rPr>
              <a:t> marito </a:t>
            </a:r>
            <a:r>
              <a:rPr lang="it-IT" sz="2600" i="1" u="sng" dirty="0" err="1">
                <a:latin typeface="Garamond" panose="02020404030301010803" pitchFamily="18" charset="0"/>
              </a:rPr>
              <a:t>miserit</a:t>
            </a:r>
            <a:r>
              <a:rPr lang="it-IT" sz="2600" i="1" dirty="0">
                <a:latin typeface="Garamond" panose="02020404030301010803" pitchFamily="18" charset="0"/>
              </a:rPr>
              <a:t>, </a:t>
            </a:r>
            <a:r>
              <a:rPr lang="it-IT" sz="2600" i="1" dirty="0" err="1">
                <a:latin typeface="Garamond" panose="02020404030301010803" pitchFamily="18" charset="0"/>
              </a:rPr>
              <a:t>oportet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eam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usque</a:t>
            </a:r>
            <a:r>
              <a:rPr lang="it-IT" sz="2600" i="1" dirty="0">
                <a:latin typeface="Garamond" panose="02020404030301010803" pitchFamily="18" charset="0"/>
              </a:rPr>
              <a:t> ad </a:t>
            </a:r>
            <a:r>
              <a:rPr lang="it-IT" sz="2600" i="1" dirty="0" err="1">
                <a:latin typeface="Garamond" panose="02020404030301010803" pitchFamily="18" charset="0"/>
              </a:rPr>
              <a:t>acuculam</a:t>
            </a:r>
            <a:r>
              <a:rPr lang="it-IT" sz="2600" i="1" dirty="0">
                <a:latin typeface="Garamond" panose="02020404030301010803" pitchFamily="18" charset="0"/>
              </a:rPr>
              <a:t> capitis in domo mariti </a:t>
            </a:r>
            <a:r>
              <a:rPr lang="it-IT" sz="2600" i="1" dirty="0" err="1">
                <a:latin typeface="Garamond" panose="02020404030301010803" pitchFamily="18" charset="0"/>
              </a:rPr>
              <a:t>deponere</a:t>
            </a:r>
            <a:r>
              <a:rPr lang="it-IT" sz="2600" i="1" dirty="0">
                <a:latin typeface="Garamond" panose="02020404030301010803" pitchFamily="18" charset="0"/>
              </a:rPr>
              <a:t> et pro tam magna sui </a:t>
            </a:r>
            <a:r>
              <a:rPr lang="it-IT" sz="2600" i="1" dirty="0" err="1">
                <a:latin typeface="Garamond" panose="02020404030301010803" pitchFamily="18" charset="0"/>
              </a:rPr>
              <a:t>confidentia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u="sng" dirty="0">
                <a:latin typeface="Garamond" panose="02020404030301010803" pitchFamily="18" charset="0"/>
              </a:rPr>
              <a:t>in </a:t>
            </a:r>
            <a:r>
              <a:rPr lang="it-IT" sz="2600" i="1" u="sng" dirty="0" err="1">
                <a:latin typeface="Garamond" panose="02020404030301010803" pitchFamily="18" charset="0"/>
              </a:rPr>
              <a:t>insulam</a:t>
            </a:r>
            <a:r>
              <a:rPr lang="it-IT" sz="2600" i="1" u="sng" dirty="0">
                <a:latin typeface="Garamond" panose="02020404030301010803" pitchFamily="18" charset="0"/>
              </a:rPr>
              <a:t> </a:t>
            </a:r>
            <a:r>
              <a:rPr lang="it-IT" sz="2600" i="1" u="sng" dirty="0" err="1">
                <a:latin typeface="Garamond" panose="02020404030301010803" pitchFamily="18" charset="0"/>
              </a:rPr>
              <a:t>deportari</a:t>
            </a:r>
            <a:r>
              <a:rPr lang="it-IT" sz="2600" i="1" dirty="0">
                <a:latin typeface="Garamond" panose="02020404030301010803" pitchFamily="18" charset="0"/>
              </a:rPr>
              <a:t>. In </a:t>
            </a:r>
            <a:r>
              <a:rPr lang="it-IT" sz="2600" i="1" dirty="0" err="1">
                <a:latin typeface="Garamond" panose="02020404030301010803" pitchFamily="18" charset="0"/>
              </a:rPr>
              <a:t>masculis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etiam</a:t>
            </a:r>
            <a:r>
              <a:rPr lang="it-IT" sz="2600" i="1" dirty="0">
                <a:latin typeface="Garamond" panose="02020404030301010803" pitchFamily="18" charset="0"/>
              </a:rPr>
              <a:t>, si </a:t>
            </a:r>
            <a:r>
              <a:rPr lang="it-IT" sz="2600" i="1" dirty="0" err="1">
                <a:latin typeface="Garamond" panose="02020404030301010803" pitchFamily="18" charset="0"/>
              </a:rPr>
              <a:t>repudium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mittant</a:t>
            </a:r>
            <a:r>
              <a:rPr lang="it-IT" sz="2600" i="1" dirty="0">
                <a:latin typeface="Garamond" panose="02020404030301010803" pitchFamily="18" charset="0"/>
              </a:rPr>
              <a:t>, </a:t>
            </a:r>
            <a:r>
              <a:rPr lang="it-IT" sz="2600" i="1" dirty="0" err="1">
                <a:latin typeface="Garamond" panose="02020404030301010803" pitchFamily="18" charset="0"/>
              </a:rPr>
              <a:t>haec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u="sng" dirty="0">
                <a:latin typeface="Garamond" panose="02020404030301010803" pitchFamily="18" charset="0"/>
              </a:rPr>
              <a:t>tria crimina</a:t>
            </a:r>
            <a:r>
              <a:rPr lang="it-IT" sz="2600" i="1" dirty="0">
                <a:latin typeface="Garamond" panose="02020404030301010803" pitchFamily="18" charset="0"/>
              </a:rPr>
              <a:t> inquiri </a:t>
            </a:r>
            <a:r>
              <a:rPr lang="it-IT" sz="2600" i="1" dirty="0" err="1">
                <a:latin typeface="Garamond" panose="02020404030301010803" pitchFamily="18" charset="0"/>
              </a:rPr>
              <a:t>conveniet</a:t>
            </a:r>
            <a:r>
              <a:rPr lang="it-IT" sz="2600" i="1" dirty="0">
                <a:latin typeface="Garamond" panose="02020404030301010803" pitchFamily="18" charset="0"/>
              </a:rPr>
              <a:t>, </a:t>
            </a:r>
            <a:r>
              <a:rPr lang="it-IT" sz="2600" i="1" u="sng" dirty="0">
                <a:latin typeface="Garamond" panose="02020404030301010803" pitchFamily="18" charset="0"/>
              </a:rPr>
              <a:t>si </a:t>
            </a:r>
            <a:r>
              <a:rPr lang="it-IT" sz="2600" i="1" u="sng" dirty="0" err="1">
                <a:latin typeface="Garamond" panose="02020404030301010803" pitchFamily="18" charset="0"/>
              </a:rPr>
              <a:t>moecham</a:t>
            </a:r>
            <a:r>
              <a:rPr lang="it-IT" sz="2600" i="1" u="sng" dirty="0">
                <a:latin typeface="Garamond" panose="02020404030301010803" pitchFamily="18" charset="0"/>
              </a:rPr>
              <a:t> vel </a:t>
            </a:r>
            <a:r>
              <a:rPr lang="it-IT" sz="2600" i="1" u="sng" dirty="0" err="1">
                <a:latin typeface="Garamond" panose="02020404030301010803" pitchFamily="18" charset="0"/>
              </a:rPr>
              <a:t>medicamentariam</a:t>
            </a:r>
            <a:r>
              <a:rPr lang="it-IT" sz="2600" i="1" u="sng" dirty="0">
                <a:latin typeface="Garamond" panose="02020404030301010803" pitchFamily="18" charset="0"/>
              </a:rPr>
              <a:t> vel </a:t>
            </a:r>
            <a:r>
              <a:rPr lang="it-IT" sz="2600" i="1" u="sng" dirty="0" err="1">
                <a:latin typeface="Garamond" panose="02020404030301010803" pitchFamily="18" charset="0"/>
              </a:rPr>
              <a:t>conciliatricem</a:t>
            </a:r>
            <a:r>
              <a:rPr lang="it-IT" sz="2600" i="1" u="sng" dirty="0">
                <a:latin typeface="Garamond" panose="02020404030301010803" pitchFamily="18" charset="0"/>
              </a:rPr>
              <a:t> repudiare </a:t>
            </a:r>
            <a:r>
              <a:rPr lang="it-IT" sz="2600" i="1" u="sng" dirty="0" err="1">
                <a:latin typeface="Garamond" panose="02020404030301010803" pitchFamily="18" charset="0"/>
              </a:rPr>
              <a:t>voluerint</a:t>
            </a:r>
            <a:r>
              <a:rPr lang="it-IT" sz="2600" i="1" dirty="0">
                <a:latin typeface="Garamond" panose="02020404030301010803" pitchFamily="18" charset="0"/>
              </a:rPr>
              <a:t>. </a:t>
            </a:r>
            <a:r>
              <a:rPr lang="it-IT" sz="2600" i="1" dirty="0" err="1">
                <a:latin typeface="Garamond" panose="02020404030301010803" pitchFamily="18" charset="0"/>
              </a:rPr>
              <a:t>Nam</a:t>
            </a:r>
            <a:r>
              <a:rPr lang="it-IT" sz="2600" i="1" dirty="0">
                <a:latin typeface="Garamond" panose="02020404030301010803" pitchFamily="18" charset="0"/>
              </a:rPr>
              <a:t> si ab </a:t>
            </a:r>
            <a:r>
              <a:rPr lang="it-IT" sz="2600" i="1" dirty="0" err="1">
                <a:latin typeface="Garamond" panose="02020404030301010803" pitchFamily="18" charset="0"/>
              </a:rPr>
              <a:t>his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criminibus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liberam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eiecerit</a:t>
            </a:r>
            <a:r>
              <a:rPr lang="it-IT" sz="2600" i="1" dirty="0">
                <a:latin typeface="Garamond" panose="02020404030301010803" pitchFamily="18" charset="0"/>
              </a:rPr>
              <a:t>, </a:t>
            </a:r>
            <a:r>
              <a:rPr lang="it-IT" sz="2600" i="1" u="sng" dirty="0" err="1">
                <a:latin typeface="Garamond" panose="02020404030301010803" pitchFamily="18" charset="0"/>
              </a:rPr>
              <a:t>omnem</a:t>
            </a:r>
            <a:r>
              <a:rPr lang="it-IT" sz="2600" i="1" u="sng" dirty="0">
                <a:latin typeface="Garamond" panose="02020404030301010803" pitchFamily="18" charset="0"/>
              </a:rPr>
              <a:t> </a:t>
            </a:r>
            <a:r>
              <a:rPr lang="it-IT" sz="2600" i="1" u="sng" dirty="0" err="1">
                <a:latin typeface="Garamond" panose="02020404030301010803" pitchFamily="18" charset="0"/>
              </a:rPr>
              <a:t>dotem</a:t>
            </a:r>
            <a:r>
              <a:rPr lang="it-IT" sz="2600" i="1" u="sng" dirty="0">
                <a:latin typeface="Garamond" panose="02020404030301010803" pitchFamily="18" charset="0"/>
              </a:rPr>
              <a:t> </a:t>
            </a:r>
            <a:r>
              <a:rPr lang="it-IT" sz="2600" i="1" u="sng" dirty="0" err="1">
                <a:latin typeface="Garamond" panose="02020404030301010803" pitchFamily="18" charset="0"/>
              </a:rPr>
              <a:t>restituere</a:t>
            </a:r>
            <a:r>
              <a:rPr lang="it-IT" sz="2600" i="1" u="sng" dirty="0">
                <a:latin typeface="Garamond" panose="02020404030301010803" pitchFamily="18" charset="0"/>
              </a:rPr>
              <a:t> </a:t>
            </a:r>
            <a:r>
              <a:rPr lang="it-IT" sz="2600" i="1" u="sng" dirty="0" err="1">
                <a:latin typeface="Garamond" panose="02020404030301010803" pitchFamily="18" charset="0"/>
              </a:rPr>
              <a:t>debet</a:t>
            </a:r>
            <a:r>
              <a:rPr lang="it-IT" sz="2600" i="1" u="sng" dirty="0">
                <a:latin typeface="Garamond" panose="02020404030301010803" pitchFamily="18" charset="0"/>
              </a:rPr>
              <a:t> et </a:t>
            </a:r>
            <a:r>
              <a:rPr lang="it-IT" sz="2600" i="1" u="sng" dirty="0" err="1">
                <a:latin typeface="Garamond" panose="02020404030301010803" pitchFamily="18" charset="0"/>
              </a:rPr>
              <a:t>aliam</a:t>
            </a:r>
            <a:r>
              <a:rPr lang="it-IT" sz="2600" i="1" u="sng" dirty="0">
                <a:latin typeface="Garamond" panose="02020404030301010803" pitchFamily="18" charset="0"/>
              </a:rPr>
              <a:t> non ducere</a:t>
            </a:r>
            <a:r>
              <a:rPr lang="it-IT" sz="2600" i="1" dirty="0">
                <a:latin typeface="Garamond" panose="02020404030301010803" pitchFamily="18" charset="0"/>
              </a:rPr>
              <a:t>. Quod si </a:t>
            </a:r>
            <a:r>
              <a:rPr lang="it-IT" sz="2600" i="1" dirty="0" err="1">
                <a:latin typeface="Garamond" panose="02020404030301010803" pitchFamily="18" charset="0"/>
              </a:rPr>
              <a:t>fecerit</a:t>
            </a:r>
            <a:r>
              <a:rPr lang="it-IT" sz="2600" i="1" dirty="0">
                <a:latin typeface="Garamond" panose="02020404030301010803" pitchFamily="18" charset="0"/>
              </a:rPr>
              <a:t>, priori coniugi facultas </a:t>
            </a:r>
            <a:r>
              <a:rPr lang="it-IT" sz="2600" i="1" dirty="0" err="1">
                <a:latin typeface="Garamond" panose="02020404030301010803" pitchFamily="18" charset="0"/>
              </a:rPr>
              <a:t>dabitur</a:t>
            </a:r>
            <a:r>
              <a:rPr lang="it-IT" sz="2600" i="1" dirty="0">
                <a:latin typeface="Garamond" panose="02020404030301010803" pitchFamily="18" charset="0"/>
              </a:rPr>
              <a:t> domum eius invadere et </a:t>
            </a:r>
            <a:r>
              <a:rPr lang="it-IT" sz="2600" i="1" dirty="0" err="1">
                <a:latin typeface="Garamond" panose="02020404030301010803" pitchFamily="18" charset="0"/>
              </a:rPr>
              <a:t>omnem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dotem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posterioris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uxoris</a:t>
            </a:r>
            <a:r>
              <a:rPr lang="it-IT" sz="2600" i="1" dirty="0">
                <a:latin typeface="Garamond" panose="02020404030301010803" pitchFamily="18" charset="0"/>
              </a:rPr>
              <a:t> ad </a:t>
            </a:r>
            <a:r>
              <a:rPr lang="it-IT" sz="2600" i="1" dirty="0" err="1">
                <a:latin typeface="Garamond" panose="02020404030301010803" pitchFamily="18" charset="0"/>
              </a:rPr>
              <a:t>semet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ipsam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transferre</a:t>
            </a:r>
            <a:r>
              <a:rPr lang="it-IT" sz="2600" i="1" dirty="0">
                <a:latin typeface="Garamond" panose="02020404030301010803" pitchFamily="18" charset="0"/>
              </a:rPr>
              <a:t> pro iniuria </a:t>
            </a:r>
            <a:r>
              <a:rPr lang="it-IT" sz="2600" i="1" dirty="0" err="1">
                <a:latin typeface="Garamond" panose="02020404030301010803" pitchFamily="18" charset="0"/>
              </a:rPr>
              <a:t>sibi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inlata</a:t>
            </a:r>
            <a:r>
              <a:rPr lang="it-IT" sz="2600" i="1" dirty="0"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7212387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E3D1A6-E271-4D9A-5EB3-992D9B288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E3867B5-4EA5-6927-1C6E-CB28891026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1AFEEF1-65D0-2B88-CE5E-B9EAD7CA72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2ABDFE-347F-F16E-7338-45D44F594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471055"/>
            <a:ext cx="10813774" cy="5860472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sz="3000" b="1" dirty="0">
                <a:latin typeface="Garamond" panose="02020404030301010803" pitchFamily="18" charset="0"/>
              </a:rPr>
              <a:t>Nov. 117.13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3000" i="1" dirty="0">
                <a:latin typeface="Garamond" panose="02020404030301010803" pitchFamily="18" charset="0"/>
              </a:rPr>
              <a:t>Quia vero et </a:t>
            </a:r>
            <a:r>
              <a:rPr lang="it-IT" sz="3000" i="1" u="sng" dirty="0">
                <a:latin typeface="Garamond" panose="02020404030301010803" pitchFamily="18" charset="0"/>
              </a:rPr>
              <a:t>ex </a:t>
            </a:r>
            <a:r>
              <a:rPr lang="it-IT" sz="3000" i="1" u="sng" dirty="0" err="1">
                <a:latin typeface="Garamond" panose="02020404030301010803" pitchFamily="18" charset="0"/>
              </a:rPr>
              <a:t>consensu</a:t>
            </a:r>
            <a:r>
              <a:rPr lang="it-IT" sz="3000" i="1" dirty="0">
                <a:latin typeface="Garamond" panose="02020404030301010803" pitchFamily="18" charset="0"/>
              </a:rPr>
              <a:t> </a:t>
            </a:r>
            <a:r>
              <a:rPr lang="it-IT" sz="3000" i="1" dirty="0" err="1">
                <a:latin typeface="Garamond" panose="02020404030301010803" pitchFamily="18" charset="0"/>
              </a:rPr>
              <a:t>aliqui</a:t>
            </a:r>
            <a:r>
              <a:rPr lang="it-IT" sz="3000" i="1" dirty="0">
                <a:latin typeface="Garamond" panose="02020404030301010803" pitchFamily="18" charset="0"/>
              </a:rPr>
              <a:t> </a:t>
            </a:r>
            <a:r>
              <a:rPr lang="it-IT" sz="3000" i="1" dirty="0" err="1">
                <a:latin typeface="Garamond" panose="02020404030301010803" pitchFamily="18" charset="0"/>
              </a:rPr>
              <a:t>usque</a:t>
            </a:r>
            <a:r>
              <a:rPr lang="it-IT" sz="3000" i="1" dirty="0">
                <a:latin typeface="Garamond" panose="02020404030301010803" pitchFamily="18" charset="0"/>
              </a:rPr>
              <a:t> ad </a:t>
            </a:r>
            <a:r>
              <a:rPr lang="it-IT" sz="3000" i="1" dirty="0" err="1">
                <a:latin typeface="Garamond" panose="02020404030301010803" pitchFamily="18" charset="0"/>
              </a:rPr>
              <a:t>praesens</a:t>
            </a:r>
            <a:r>
              <a:rPr lang="it-IT" sz="3000" i="1" dirty="0">
                <a:latin typeface="Garamond" panose="02020404030301010803" pitchFamily="18" charset="0"/>
              </a:rPr>
              <a:t> alterna </a:t>
            </a:r>
            <a:r>
              <a:rPr lang="it-IT" sz="3000" i="1" u="sng" dirty="0" err="1">
                <a:latin typeface="Garamond" panose="02020404030301010803" pitchFamily="18" charset="0"/>
              </a:rPr>
              <a:t>matrimonia</a:t>
            </a:r>
            <a:r>
              <a:rPr lang="it-IT" sz="3000" i="1" u="sng" dirty="0">
                <a:latin typeface="Garamond" panose="02020404030301010803" pitchFamily="18" charset="0"/>
              </a:rPr>
              <a:t> </a:t>
            </a:r>
            <a:r>
              <a:rPr lang="it-IT" sz="3000" i="1" u="sng" dirty="0" err="1">
                <a:latin typeface="Garamond" panose="02020404030301010803" pitchFamily="18" charset="0"/>
              </a:rPr>
              <a:t>solvebant</a:t>
            </a:r>
            <a:r>
              <a:rPr lang="it-IT" sz="3000" i="1" dirty="0">
                <a:latin typeface="Garamond" panose="02020404030301010803" pitchFamily="18" charset="0"/>
              </a:rPr>
              <a:t>, </a:t>
            </a:r>
            <a:r>
              <a:rPr lang="it-IT" sz="3000" i="1" u="sng" dirty="0">
                <a:latin typeface="Garamond" panose="02020404030301010803" pitchFamily="18" charset="0"/>
              </a:rPr>
              <a:t>hoc</a:t>
            </a:r>
            <a:r>
              <a:rPr lang="it-IT" sz="3000" i="1" dirty="0">
                <a:latin typeface="Garamond" panose="02020404030301010803" pitchFamily="18" charset="0"/>
              </a:rPr>
              <a:t> de </a:t>
            </a:r>
            <a:r>
              <a:rPr lang="it-IT" sz="3000" i="1" dirty="0" err="1">
                <a:latin typeface="Garamond" panose="02020404030301010803" pitchFamily="18" charset="0"/>
              </a:rPr>
              <a:t>cetero</a:t>
            </a:r>
            <a:r>
              <a:rPr lang="it-IT" sz="3000" i="1" dirty="0">
                <a:latin typeface="Garamond" panose="02020404030301010803" pitchFamily="18" charset="0"/>
              </a:rPr>
              <a:t> fieri </a:t>
            </a:r>
            <a:r>
              <a:rPr lang="it-IT" sz="3000" i="1" u="sng" dirty="0">
                <a:latin typeface="Garamond" panose="02020404030301010803" pitchFamily="18" charset="0"/>
              </a:rPr>
              <a:t>nullo</a:t>
            </a:r>
            <a:r>
              <a:rPr lang="it-IT" sz="3000" i="1" dirty="0">
                <a:latin typeface="Garamond" panose="02020404030301010803" pitchFamily="18" charset="0"/>
              </a:rPr>
              <a:t> </a:t>
            </a:r>
            <a:r>
              <a:rPr lang="it-IT" sz="3000" i="1" dirty="0" err="1">
                <a:latin typeface="Garamond" panose="02020404030301010803" pitchFamily="18" charset="0"/>
              </a:rPr>
              <a:t>sinimus</a:t>
            </a:r>
            <a:r>
              <a:rPr lang="it-IT" sz="3000" i="1" dirty="0">
                <a:latin typeface="Garamond" panose="02020404030301010803" pitchFamily="18" charset="0"/>
              </a:rPr>
              <a:t> </a:t>
            </a:r>
            <a:r>
              <a:rPr lang="it-IT" sz="3000" i="1" u="sng" dirty="0">
                <a:latin typeface="Garamond" panose="02020404030301010803" pitchFamily="18" charset="0"/>
              </a:rPr>
              <a:t>modo</a:t>
            </a:r>
            <a:r>
              <a:rPr lang="it-IT" sz="3000" i="1" dirty="0">
                <a:latin typeface="Garamond" panose="02020404030301010803" pitchFamily="18" charset="0"/>
              </a:rPr>
              <a:t>, </a:t>
            </a:r>
            <a:r>
              <a:rPr lang="it-IT" sz="3000" i="1" u="sng" dirty="0">
                <a:latin typeface="Garamond" panose="02020404030301010803" pitchFamily="18" charset="0"/>
              </a:rPr>
              <a:t>nisi</a:t>
            </a:r>
            <a:r>
              <a:rPr lang="it-IT" sz="3000" i="1" dirty="0">
                <a:latin typeface="Garamond" panose="02020404030301010803" pitchFamily="18" charset="0"/>
              </a:rPr>
              <a:t> forte quidam </a:t>
            </a:r>
            <a:r>
              <a:rPr lang="it-IT" sz="3000" i="1" u="sng" dirty="0" err="1">
                <a:latin typeface="Garamond" panose="02020404030301010803" pitchFamily="18" charset="0"/>
              </a:rPr>
              <a:t>castitatis</a:t>
            </a:r>
            <a:r>
              <a:rPr lang="it-IT" sz="3000" i="1" u="sng" dirty="0">
                <a:latin typeface="Garamond" panose="02020404030301010803" pitchFamily="18" charset="0"/>
              </a:rPr>
              <a:t> </a:t>
            </a:r>
            <a:r>
              <a:rPr lang="it-IT" sz="3000" i="1" u="sng" dirty="0" err="1">
                <a:latin typeface="Garamond" panose="02020404030301010803" pitchFamily="18" charset="0"/>
              </a:rPr>
              <a:t>concupiscentia</a:t>
            </a:r>
            <a:br>
              <a:rPr lang="it-IT" sz="3000" i="1" dirty="0">
                <a:latin typeface="Garamond" panose="02020404030301010803" pitchFamily="18" charset="0"/>
              </a:rPr>
            </a:br>
            <a:r>
              <a:rPr lang="it-IT" sz="3000" i="1" dirty="0">
                <a:latin typeface="Garamond" panose="02020404030301010803" pitchFamily="18" charset="0"/>
              </a:rPr>
              <a:t>hoc </a:t>
            </a:r>
            <a:r>
              <a:rPr lang="it-IT" sz="3000" i="1" dirty="0" err="1">
                <a:latin typeface="Garamond" panose="02020404030301010803" pitchFamily="18" charset="0"/>
              </a:rPr>
              <a:t>fecerint</a:t>
            </a:r>
            <a:r>
              <a:rPr lang="it-IT" sz="3000" i="1" dirty="0">
                <a:latin typeface="Garamond" panose="02020404030301010803" pitchFamily="18" charset="0"/>
              </a:rPr>
              <a:t>.</a:t>
            </a:r>
            <a:r>
              <a:rPr lang="it-IT" sz="3000" dirty="0">
                <a:latin typeface="Garamond" panose="02020404030301010803" pitchFamily="18" charset="0"/>
              </a:rPr>
              <a:t> [...] </a:t>
            </a:r>
            <a:r>
              <a:rPr lang="it-IT" sz="3000" i="1" dirty="0" err="1">
                <a:latin typeface="Garamond" panose="02020404030301010803" pitchFamily="18" charset="0"/>
              </a:rPr>
              <a:t>Aliter</a:t>
            </a:r>
            <a:r>
              <a:rPr lang="it-IT" sz="3000" i="1" dirty="0">
                <a:latin typeface="Garamond" panose="02020404030301010803" pitchFamily="18" charset="0"/>
              </a:rPr>
              <a:t> enim </a:t>
            </a:r>
            <a:r>
              <a:rPr lang="it-IT" sz="3000" i="1" u="sng" dirty="0" err="1">
                <a:latin typeface="Garamond" panose="02020404030301010803" pitchFamily="18" charset="0"/>
              </a:rPr>
              <a:t>separationem</a:t>
            </a:r>
            <a:r>
              <a:rPr lang="it-IT" sz="3000" i="1" u="sng" dirty="0">
                <a:latin typeface="Garamond" panose="02020404030301010803" pitchFamily="18" charset="0"/>
              </a:rPr>
              <a:t> </a:t>
            </a:r>
            <a:r>
              <a:rPr lang="it-IT" sz="3000" i="1" u="sng" dirty="0" err="1">
                <a:latin typeface="Garamond" panose="02020404030301010803" pitchFamily="18" charset="0"/>
              </a:rPr>
              <a:t>matrimoniorum</a:t>
            </a:r>
            <a:r>
              <a:rPr lang="it-IT" sz="3000" i="1" u="sng" dirty="0">
                <a:latin typeface="Garamond" panose="02020404030301010803" pitchFamily="18" charset="0"/>
              </a:rPr>
              <a:t> fieri ex </a:t>
            </a:r>
            <a:r>
              <a:rPr lang="it-IT" sz="3000" i="1" u="sng" dirty="0" err="1">
                <a:latin typeface="Garamond" panose="02020404030301010803" pitchFamily="18" charset="0"/>
              </a:rPr>
              <a:t>consensu</a:t>
            </a:r>
            <a:br>
              <a:rPr lang="it-IT" sz="3000" i="1" u="sng" dirty="0">
                <a:latin typeface="Garamond" panose="02020404030301010803" pitchFamily="18" charset="0"/>
              </a:rPr>
            </a:br>
            <a:r>
              <a:rPr lang="it-IT" sz="3000" i="1" u="sng" dirty="0">
                <a:latin typeface="Garamond" panose="02020404030301010803" pitchFamily="18" charset="0"/>
              </a:rPr>
              <a:t>nulla ratione </a:t>
            </a:r>
            <a:r>
              <a:rPr lang="it-IT" sz="3000" i="1" u="sng" dirty="0" err="1">
                <a:latin typeface="Garamond" panose="02020404030301010803" pitchFamily="18" charset="0"/>
              </a:rPr>
              <a:t>permittimus</a:t>
            </a:r>
            <a:r>
              <a:rPr lang="it-IT" sz="3000" i="1" dirty="0">
                <a:latin typeface="Garamond" panose="02020404030301010803" pitchFamily="18" charset="0"/>
              </a:rPr>
              <a:t>.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3000" dirty="0">
                <a:latin typeface="Garamond" panose="02020404030301010803" pitchFamily="18" charset="0"/>
              </a:rPr>
              <a:t>Poiché in passato alcuni </a:t>
            </a:r>
            <a:r>
              <a:rPr lang="it-IT" sz="3000" u="sng" dirty="0">
                <a:latin typeface="Garamond" panose="02020404030301010803" pitchFamily="18" charset="0"/>
              </a:rPr>
              <a:t>avevano sciolto i matrimoni anche in maniera consensuale</a:t>
            </a:r>
            <a:r>
              <a:rPr lang="it-IT" sz="3000" dirty="0">
                <a:latin typeface="Garamond" panose="02020404030301010803" pitchFamily="18" charset="0"/>
              </a:rPr>
              <a:t>, d’ora in poi non permettiamo che ciò accada </a:t>
            </a:r>
            <a:r>
              <a:rPr lang="it-IT" sz="3000" u="sng" dirty="0">
                <a:latin typeface="Garamond" panose="02020404030301010803" pitchFamily="18" charset="0"/>
              </a:rPr>
              <a:t>in alcun modo</a:t>
            </a:r>
            <a:r>
              <a:rPr lang="it-IT" sz="3000" dirty="0">
                <a:latin typeface="Garamond" panose="02020404030301010803" pitchFamily="18" charset="0"/>
              </a:rPr>
              <a:t>, </a:t>
            </a:r>
            <a:r>
              <a:rPr lang="it-IT" sz="3000" u="sng" dirty="0">
                <a:latin typeface="Garamond" panose="02020404030301010803" pitchFamily="18" charset="0"/>
              </a:rPr>
              <a:t>a meno che</a:t>
            </a:r>
            <a:r>
              <a:rPr lang="it-IT" sz="3000" dirty="0">
                <a:latin typeface="Garamond" panose="02020404030301010803" pitchFamily="18" charset="0"/>
              </a:rPr>
              <a:t> non si faccia per il </a:t>
            </a:r>
            <a:r>
              <a:rPr lang="it-IT" sz="3000" u="sng" dirty="0">
                <a:latin typeface="Garamond" panose="02020404030301010803" pitchFamily="18" charset="0"/>
              </a:rPr>
              <a:t>desiderio di castità</a:t>
            </a:r>
            <a:r>
              <a:rPr lang="it-IT" sz="3000" dirty="0">
                <a:latin typeface="Garamond" panose="02020404030301010803" pitchFamily="18" charset="0"/>
              </a:rPr>
              <a:t>. [...]</a:t>
            </a:r>
            <a:br>
              <a:rPr lang="it-IT" sz="3000" dirty="0">
                <a:latin typeface="Garamond" panose="02020404030301010803" pitchFamily="18" charset="0"/>
              </a:rPr>
            </a:br>
            <a:r>
              <a:rPr lang="it-IT" sz="3000" dirty="0">
                <a:latin typeface="Garamond" panose="02020404030301010803" pitchFamily="18" charset="0"/>
              </a:rPr>
              <a:t>Altrimenti </a:t>
            </a:r>
            <a:r>
              <a:rPr lang="it-IT" sz="3000" u="sng" dirty="0">
                <a:latin typeface="Garamond" panose="02020404030301010803" pitchFamily="18" charset="0"/>
              </a:rPr>
              <a:t>non permettiamo che la separazione dei matrimoni</a:t>
            </a:r>
            <a:br>
              <a:rPr lang="it-IT" sz="3000" u="sng" dirty="0">
                <a:latin typeface="Garamond" panose="02020404030301010803" pitchFamily="18" charset="0"/>
              </a:rPr>
            </a:br>
            <a:r>
              <a:rPr lang="it-IT" sz="3000" u="sng" dirty="0">
                <a:latin typeface="Garamond" panose="02020404030301010803" pitchFamily="18" charset="0"/>
              </a:rPr>
              <a:t>avvenga per mutuo consenso</a:t>
            </a:r>
            <a:r>
              <a:rPr lang="it-IT" sz="3000" dirty="0"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1714051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977977-26CF-1495-CEAB-025536DDB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0DEFEA9-1A33-E1CC-BB96-445FDB499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7D75EAE-A39F-DC1C-A405-500AB5B7D8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8257D7-C593-46C1-BACB-6B9254CC3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471055"/>
            <a:ext cx="10813774" cy="5860472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b="1" dirty="0">
                <a:latin typeface="Garamond" panose="02020404030301010803" pitchFamily="18" charset="0"/>
              </a:rPr>
              <a:t>Nov. </a:t>
            </a:r>
            <a:r>
              <a:rPr lang="it-IT" b="1" dirty="0" err="1">
                <a:latin typeface="Garamond" panose="02020404030301010803" pitchFamily="18" charset="0"/>
              </a:rPr>
              <a:t>Iustini</a:t>
            </a:r>
            <a:r>
              <a:rPr lang="it-IT" b="1" dirty="0">
                <a:latin typeface="Garamond" panose="02020404030301010803" pitchFamily="18" charset="0"/>
              </a:rPr>
              <a:t> 140.1-2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i="1" dirty="0" err="1">
                <a:latin typeface="Garamond" panose="02020404030301010803" pitchFamily="18" charset="0"/>
              </a:rPr>
              <a:t>Haec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igitur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cum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u="sng" dirty="0">
                <a:latin typeface="Garamond" panose="02020404030301010803" pitchFamily="18" charset="0"/>
              </a:rPr>
              <a:t>a </a:t>
            </a:r>
            <a:r>
              <a:rPr lang="it-IT" i="1" u="sng" dirty="0" err="1">
                <a:latin typeface="Garamond" panose="02020404030301010803" pitchFamily="18" charset="0"/>
              </a:rPr>
              <a:t>temporibus</a:t>
            </a:r>
            <a:r>
              <a:rPr lang="it-IT" i="1" u="sng" dirty="0">
                <a:latin typeface="Garamond" panose="02020404030301010803" pitchFamily="18" charset="0"/>
              </a:rPr>
              <a:t> </a:t>
            </a:r>
            <a:r>
              <a:rPr lang="it-IT" i="1" u="sng" dirty="0" err="1">
                <a:latin typeface="Garamond" panose="02020404030301010803" pitchFamily="18" charset="0"/>
              </a:rPr>
              <a:t>nostris</a:t>
            </a:r>
            <a:r>
              <a:rPr lang="it-IT" i="1" u="sng" dirty="0">
                <a:latin typeface="Garamond" panose="02020404030301010803" pitchFamily="18" charset="0"/>
              </a:rPr>
              <a:t> alinea esse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iudicaremus</a:t>
            </a:r>
            <a:r>
              <a:rPr lang="it-IT" i="1" dirty="0">
                <a:latin typeface="Garamond" panose="02020404030301010803" pitchFamily="18" charset="0"/>
              </a:rPr>
              <a:t>, ad </a:t>
            </a:r>
            <a:r>
              <a:rPr lang="it-IT" i="1" dirty="0" err="1">
                <a:latin typeface="Garamond" panose="02020404030301010803" pitchFamily="18" charset="0"/>
              </a:rPr>
              <a:t>praesentem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sacram</a:t>
            </a:r>
            <a:r>
              <a:rPr lang="it-IT" i="1" dirty="0">
                <a:latin typeface="Garamond" panose="02020404030301010803" pitchFamily="18" charset="0"/>
              </a:rPr>
              <a:t> legem </a:t>
            </a:r>
            <a:r>
              <a:rPr lang="it-IT" i="1" dirty="0" err="1">
                <a:latin typeface="Garamond" panose="02020404030301010803" pitchFamily="18" charset="0"/>
              </a:rPr>
              <a:t>animum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attendimus</a:t>
            </a:r>
            <a:r>
              <a:rPr lang="it-IT" i="1" dirty="0">
                <a:latin typeface="Garamond" panose="02020404030301010803" pitchFamily="18" charset="0"/>
              </a:rPr>
              <a:t>, per quam </a:t>
            </a:r>
            <a:r>
              <a:rPr lang="it-IT" i="1" dirty="0" err="1">
                <a:latin typeface="Garamond" panose="02020404030301010803" pitchFamily="18" charset="0"/>
              </a:rPr>
              <a:t>sancimus</a:t>
            </a:r>
            <a:r>
              <a:rPr lang="it-IT" i="1" dirty="0">
                <a:latin typeface="Garamond" panose="02020404030301010803" pitchFamily="18" charset="0"/>
              </a:rPr>
              <a:t>, ut </a:t>
            </a:r>
            <a:r>
              <a:rPr lang="it-IT" i="1" dirty="0" err="1">
                <a:latin typeface="Garamond" panose="02020404030301010803" pitchFamily="18" charset="0"/>
              </a:rPr>
              <a:t>secundum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pristinum</a:t>
            </a:r>
            <a:r>
              <a:rPr lang="it-IT" i="1" dirty="0">
                <a:latin typeface="Garamond" panose="02020404030301010803" pitchFamily="18" charset="0"/>
              </a:rPr>
              <a:t> ius </a:t>
            </a:r>
            <a:r>
              <a:rPr lang="it-IT" i="1" u="sng" dirty="0" err="1">
                <a:latin typeface="Garamond" panose="02020404030301010803" pitchFamily="18" charset="0"/>
              </a:rPr>
              <a:t>matrimoniorum</a:t>
            </a:r>
            <a:r>
              <a:rPr lang="it-IT" i="1" u="sng" dirty="0">
                <a:latin typeface="Garamond" panose="02020404030301010803" pitchFamily="18" charset="0"/>
              </a:rPr>
              <a:t> </a:t>
            </a:r>
            <a:r>
              <a:rPr lang="it-IT" i="1" u="sng" dirty="0" err="1">
                <a:latin typeface="Garamond" panose="02020404030301010803" pitchFamily="18" charset="0"/>
              </a:rPr>
              <a:t>solutiones</a:t>
            </a:r>
            <a:r>
              <a:rPr lang="it-IT" i="1" u="sng" dirty="0">
                <a:latin typeface="Garamond" panose="02020404030301010803" pitchFamily="18" charset="0"/>
              </a:rPr>
              <a:t> ex </a:t>
            </a:r>
            <a:r>
              <a:rPr lang="it-IT" i="1" u="sng" dirty="0" err="1">
                <a:latin typeface="Garamond" panose="02020404030301010803" pitchFamily="18" charset="0"/>
              </a:rPr>
              <a:t>consensu</a:t>
            </a:r>
            <a:r>
              <a:rPr lang="it-IT" i="1" u="sng" dirty="0">
                <a:latin typeface="Garamond" panose="02020404030301010803" pitchFamily="18" charset="0"/>
              </a:rPr>
              <a:t> fieri </a:t>
            </a:r>
            <a:r>
              <a:rPr lang="it-IT" i="1" u="sng" dirty="0" err="1">
                <a:latin typeface="Garamond" panose="02020404030301010803" pitchFamily="18" charset="0"/>
              </a:rPr>
              <a:t>liceat</a:t>
            </a:r>
            <a:r>
              <a:rPr lang="it-IT" i="1" dirty="0">
                <a:latin typeface="Garamond" panose="02020404030301010803" pitchFamily="18" charset="0"/>
              </a:rPr>
              <a:t>, </a:t>
            </a:r>
            <a:r>
              <a:rPr lang="it-IT" i="1" dirty="0" err="1">
                <a:latin typeface="Garamond" panose="02020404030301010803" pitchFamily="18" charset="0"/>
              </a:rPr>
              <a:t>neu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amplius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poenae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valeant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constitutione</a:t>
            </a:r>
            <a:r>
              <a:rPr lang="it-IT" i="1" dirty="0">
                <a:latin typeface="Garamond" panose="02020404030301010803" pitchFamily="18" charset="0"/>
              </a:rPr>
              <a:t> patris nostri</a:t>
            </a:r>
            <a:br>
              <a:rPr lang="it-IT" i="1" dirty="0">
                <a:latin typeface="Garamond" panose="02020404030301010803" pitchFamily="18" charset="0"/>
              </a:rPr>
            </a:br>
            <a:r>
              <a:rPr lang="it-IT" i="1" dirty="0">
                <a:latin typeface="Garamond" panose="02020404030301010803" pitchFamily="18" charset="0"/>
              </a:rPr>
              <a:t>de </a:t>
            </a:r>
            <a:r>
              <a:rPr lang="it-IT" i="1" dirty="0" err="1">
                <a:latin typeface="Garamond" panose="02020404030301010803" pitchFamily="18" charset="0"/>
              </a:rPr>
              <a:t>iis</a:t>
            </a:r>
            <a:r>
              <a:rPr lang="it-IT" i="1" dirty="0">
                <a:latin typeface="Garamond" panose="02020404030301010803" pitchFamily="18" charset="0"/>
              </a:rPr>
              <a:t> qui ex </a:t>
            </a:r>
            <a:r>
              <a:rPr lang="it-IT" i="1" dirty="0" err="1">
                <a:latin typeface="Garamond" panose="02020404030301010803" pitchFamily="18" charset="0"/>
              </a:rPr>
              <a:t>consensu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matrimonia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sovunt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statutae</a:t>
            </a:r>
            <a:r>
              <a:rPr lang="it-IT" i="1" dirty="0">
                <a:latin typeface="Garamond" panose="02020404030301010803" pitchFamily="18" charset="0"/>
              </a:rPr>
              <a:t>. </a:t>
            </a:r>
            <a:r>
              <a:rPr lang="it-IT" i="1" dirty="0" err="1">
                <a:latin typeface="Garamond" panose="02020404030301010803" pitchFamily="18" charset="0"/>
              </a:rPr>
              <a:t>Nam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u="sng" dirty="0">
                <a:latin typeface="Garamond" panose="02020404030301010803" pitchFamily="18" charset="0"/>
              </a:rPr>
              <a:t>si mutua affectio </a:t>
            </a:r>
            <a:r>
              <a:rPr lang="it-IT" i="1" u="sng" dirty="0" err="1">
                <a:latin typeface="Garamond" panose="02020404030301010803" pitchFamily="18" charset="0"/>
              </a:rPr>
              <a:t>matrimonia</a:t>
            </a:r>
            <a:r>
              <a:rPr lang="it-IT" i="1" u="sng" dirty="0">
                <a:latin typeface="Garamond" panose="02020404030301010803" pitchFamily="18" charset="0"/>
              </a:rPr>
              <a:t> </a:t>
            </a:r>
            <a:r>
              <a:rPr lang="it-IT" i="1" u="sng" dirty="0" err="1">
                <a:latin typeface="Garamond" panose="02020404030301010803" pitchFamily="18" charset="0"/>
              </a:rPr>
              <a:t>contrahit</a:t>
            </a:r>
            <a:r>
              <a:rPr lang="it-IT" i="1" u="sng" dirty="0">
                <a:latin typeface="Garamond" panose="02020404030301010803" pitchFamily="18" charset="0"/>
              </a:rPr>
              <a:t>, merito </a:t>
            </a:r>
            <a:r>
              <a:rPr lang="it-IT" i="1" u="sng" dirty="0" err="1">
                <a:latin typeface="Garamond" panose="02020404030301010803" pitchFamily="18" charset="0"/>
              </a:rPr>
              <a:t>eadem</a:t>
            </a:r>
            <a:r>
              <a:rPr lang="it-IT" i="1" u="sng" dirty="0">
                <a:latin typeface="Garamond" panose="02020404030301010803" pitchFamily="18" charset="0"/>
              </a:rPr>
              <a:t> contraria sententia ex </a:t>
            </a:r>
            <a:r>
              <a:rPr lang="it-IT" i="1" u="sng" dirty="0" err="1">
                <a:latin typeface="Garamond" panose="02020404030301010803" pitchFamily="18" charset="0"/>
              </a:rPr>
              <a:t>consensu</a:t>
            </a:r>
            <a:r>
              <a:rPr lang="it-IT" i="1" u="sng" dirty="0">
                <a:latin typeface="Garamond" panose="02020404030301010803" pitchFamily="18" charset="0"/>
              </a:rPr>
              <a:t> </a:t>
            </a:r>
            <a:r>
              <a:rPr lang="it-IT" i="1" u="sng" dirty="0" err="1">
                <a:latin typeface="Garamond" panose="02020404030301010803" pitchFamily="18" charset="0"/>
              </a:rPr>
              <a:t>solvit</a:t>
            </a:r>
            <a:r>
              <a:rPr lang="it-IT" i="1" dirty="0">
                <a:latin typeface="Garamond" panose="02020404030301010803" pitchFamily="18" charset="0"/>
              </a:rPr>
              <a:t>, </a:t>
            </a:r>
            <a:r>
              <a:rPr lang="it-IT" i="1" dirty="0" err="1">
                <a:latin typeface="Garamond" panose="02020404030301010803" pitchFamily="18" charset="0"/>
              </a:rPr>
              <a:t>repudiis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missis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quae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eam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declarent</a:t>
            </a:r>
            <a:r>
              <a:rPr lang="it-IT" i="1" dirty="0">
                <a:latin typeface="Garamond" panose="02020404030301010803" pitchFamily="18" charset="0"/>
              </a:rPr>
              <a:t>. Manifestum </a:t>
            </a:r>
            <a:r>
              <a:rPr lang="it-IT" i="1" dirty="0" err="1">
                <a:latin typeface="Garamond" panose="02020404030301010803" pitchFamily="18" charset="0"/>
              </a:rPr>
              <a:t>autem</a:t>
            </a:r>
            <a:r>
              <a:rPr lang="it-IT" i="1" dirty="0">
                <a:latin typeface="Garamond" panose="02020404030301010803" pitchFamily="18" charset="0"/>
              </a:rPr>
              <a:t> est </a:t>
            </a:r>
            <a:r>
              <a:rPr lang="it-IT" i="1" u="sng" dirty="0" err="1">
                <a:latin typeface="Garamond" panose="02020404030301010803" pitchFamily="18" charset="0"/>
              </a:rPr>
              <a:t>reliqua</a:t>
            </a:r>
            <a:r>
              <a:rPr lang="it-IT" i="1" u="sng" dirty="0">
                <a:latin typeface="Garamond" panose="02020404030301010803" pitchFamily="18" charset="0"/>
              </a:rPr>
              <a:t> omnia</a:t>
            </a:r>
            <a:r>
              <a:rPr lang="it-IT" i="1" dirty="0">
                <a:latin typeface="Garamond" panose="02020404030301010803" pitchFamily="18" charset="0"/>
              </a:rPr>
              <a:t>, </a:t>
            </a:r>
            <a:r>
              <a:rPr lang="it-IT" i="1" dirty="0" err="1">
                <a:latin typeface="Garamond" panose="02020404030301010803" pitchFamily="18" charset="0"/>
              </a:rPr>
              <a:t>quaecumque</a:t>
            </a:r>
            <a:r>
              <a:rPr lang="it-IT" i="1" dirty="0">
                <a:latin typeface="Garamond" panose="02020404030301010803" pitchFamily="18" charset="0"/>
              </a:rPr>
              <a:t> legibus ac </a:t>
            </a:r>
            <a:r>
              <a:rPr lang="it-IT" i="1" dirty="0" err="1">
                <a:latin typeface="Garamond" panose="02020404030301010803" pitchFamily="18" charset="0"/>
              </a:rPr>
              <a:t>potissimum</a:t>
            </a:r>
            <a:r>
              <a:rPr lang="it-IT" i="1" dirty="0">
                <a:latin typeface="Garamond" panose="02020404030301010803" pitchFamily="18" charset="0"/>
              </a:rPr>
              <a:t> divinis patris nostri </a:t>
            </a:r>
            <a:r>
              <a:rPr lang="it-IT" i="1" dirty="0" err="1">
                <a:latin typeface="Garamond" panose="02020404030301010803" pitchFamily="18" charset="0"/>
              </a:rPr>
              <a:t>constitutionibus</a:t>
            </a:r>
            <a:r>
              <a:rPr lang="it-IT" i="1" dirty="0">
                <a:latin typeface="Garamond" panose="02020404030301010803" pitchFamily="18" charset="0"/>
              </a:rPr>
              <a:t> de </a:t>
            </a:r>
            <a:r>
              <a:rPr lang="it-IT" i="1" dirty="0" err="1">
                <a:latin typeface="Garamond" panose="02020404030301010803" pitchFamily="18" charset="0"/>
              </a:rPr>
              <a:t>nuptiis</a:t>
            </a:r>
            <a:r>
              <a:rPr lang="it-IT" i="1" dirty="0">
                <a:latin typeface="Garamond" panose="02020404030301010803" pitchFamily="18" charset="0"/>
              </a:rPr>
              <a:t> et </a:t>
            </a:r>
            <a:r>
              <a:rPr lang="it-IT" i="1" dirty="0" err="1">
                <a:latin typeface="Garamond" panose="02020404030301010803" pitchFamily="18" charset="0"/>
              </a:rPr>
              <a:t>liberis</a:t>
            </a:r>
            <a:r>
              <a:rPr lang="it-IT" i="1" dirty="0">
                <a:latin typeface="Garamond" panose="02020404030301010803" pitchFamily="18" charset="0"/>
              </a:rPr>
              <a:t> et </a:t>
            </a:r>
            <a:r>
              <a:rPr lang="it-IT" i="1" dirty="0" err="1">
                <a:latin typeface="Garamond" panose="02020404030301010803" pitchFamily="18" charset="0"/>
              </a:rPr>
              <a:t>causis</a:t>
            </a:r>
            <a:r>
              <a:rPr lang="it-IT" i="1" dirty="0">
                <a:latin typeface="Garamond" panose="02020404030301010803" pitchFamily="18" charset="0"/>
              </a:rPr>
              <a:t>, ex quibus matrimonium solvere </a:t>
            </a:r>
            <a:r>
              <a:rPr lang="it-IT" i="1" dirty="0" err="1">
                <a:latin typeface="Garamond" panose="02020404030301010803" pitchFamily="18" charset="0"/>
              </a:rPr>
              <a:t>permissum</a:t>
            </a:r>
            <a:r>
              <a:rPr lang="it-IT" i="1" dirty="0">
                <a:latin typeface="Garamond" panose="02020404030301010803" pitchFamily="18" charset="0"/>
              </a:rPr>
              <a:t> est, vel </a:t>
            </a:r>
            <a:r>
              <a:rPr lang="it-IT" i="1" dirty="0" err="1">
                <a:latin typeface="Garamond" panose="02020404030301010803" pitchFamily="18" charset="0"/>
              </a:rPr>
              <a:t>etiam</a:t>
            </a:r>
            <a:r>
              <a:rPr lang="it-IT" i="1" dirty="0">
                <a:latin typeface="Garamond" panose="02020404030301010803" pitchFamily="18" charset="0"/>
              </a:rPr>
              <a:t> ubi sine causa nec tamen ex communi sententia, </a:t>
            </a:r>
            <a:r>
              <a:rPr lang="it-IT" i="1" dirty="0" err="1">
                <a:latin typeface="Garamond" panose="02020404030301010803" pitchFamily="18" charset="0"/>
              </a:rPr>
              <a:t>quemadmodum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praesens</a:t>
            </a:r>
            <a:r>
              <a:rPr lang="it-IT" i="1" dirty="0">
                <a:latin typeface="Garamond" panose="02020404030301010803" pitchFamily="18" charset="0"/>
              </a:rPr>
              <a:t> nostra </a:t>
            </a:r>
            <a:r>
              <a:rPr lang="it-IT" i="1" dirty="0" err="1">
                <a:latin typeface="Garamond" panose="02020404030301010803" pitchFamily="18" charset="0"/>
              </a:rPr>
              <a:t>sanctio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constituit</a:t>
            </a:r>
            <a:r>
              <a:rPr lang="it-IT" i="1" dirty="0">
                <a:latin typeface="Garamond" panose="02020404030301010803" pitchFamily="18" charset="0"/>
              </a:rPr>
              <a:t>, hoc </a:t>
            </a:r>
            <a:r>
              <a:rPr lang="it-IT" i="1" dirty="0" err="1">
                <a:latin typeface="Garamond" panose="02020404030301010803" pitchFamily="18" charset="0"/>
              </a:rPr>
              <a:t>faciunt</a:t>
            </a:r>
            <a:r>
              <a:rPr lang="it-IT" i="1" dirty="0">
                <a:latin typeface="Garamond" panose="02020404030301010803" pitchFamily="18" charset="0"/>
              </a:rPr>
              <a:t>, et de </a:t>
            </a:r>
            <a:r>
              <a:rPr lang="it-IT" i="1" dirty="0" err="1">
                <a:latin typeface="Garamond" panose="02020404030301010803" pitchFamily="18" charset="0"/>
              </a:rPr>
              <a:t>poenis</a:t>
            </a:r>
            <a:r>
              <a:rPr lang="it-IT" i="1" dirty="0">
                <a:latin typeface="Garamond" panose="02020404030301010803" pitchFamily="18" charset="0"/>
              </a:rPr>
              <a:t> in </a:t>
            </a:r>
            <a:r>
              <a:rPr lang="it-IT" i="1" dirty="0" err="1">
                <a:latin typeface="Garamond" panose="02020404030301010803" pitchFamily="18" charset="0"/>
              </a:rPr>
              <a:t>illos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satutis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praecepta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sunt</a:t>
            </a:r>
            <a:r>
              <a:rPr lang="it-IT" i="1" dirty="0">
                <a:latin typeface="Garamond" panose="02020404030301010803" pitchFamily="18" charset="0"/>
              </a:rPr>
              <a:t>, per </a:t>
            </a:r>
            <a:r>
              <a:rPr lang="it-IT" i="1" dirty="0" err="1">
                <a:latin typeface="Garamond" panose="02020404030301010803" pitchFamily="18" charset="0"/>
              </a:rPr>
              <a:t>praesentem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quoque</a:t>
            </a:r>
            <a:r>
              <a:rPr lang="it-IT" i="1" dirty="0">
                <a:latin typeface="Garamond" panose="02020404030301010803" pitchFamily="18" charset="0"/>
              </a:rPr>
              <a:t> legem </a:t>
            </a:r>
            <a:r>
              <a:rPr lang="it-IT" i="1" dirty="0" err="1">
                <a:latin typeface="Garamond" panose="02020404030301010803" pitchFamily="18" charset="0"/>
              </a:rPr>
              <a:t>nostram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u="sng" dirty="0" err="1">
                <a:latin typeface="Garamond" panose="02020404030301010803" pitchFamily="18" charset="0"/>
              </a:rPr>
              <a:t>valitura</a:t>
            </a:r>
            <a:r>
              <a:rPr lang="it-IT" i="1" u="sng" dirty="0">
                <a:latin typeface="Garamond" panose="02020404030301010803" pitchFamily="18" charset="0"/>
              </a:rPr>
              <a:t> esse et per omnia </a:t>
            </a:r>
            <a:r>
              <a:rPr lang="it-IT" i="1" u="sng" dirty="0" err="1">
                <a:latin typeface="Garamond" panose="02020404030301010803" pitchFamily="18" charset="0"/>
              </a:rPr>
              <a:t>propriam</a:t>
            </a:r>
            <a:r>
              <a:rPr lang="it-IT" i="1" u="sng" dirty="0">
                <a:latin typeface="Garamond" panose="02020404030301010803" pitchFamily="18" charset="0"/>
              </a:rPr>
              <a:t> </a:t>
            </a:r>
            <a:r>
              <a:rPr lang="it-IT" i="1" u="sng" dirty="0" err="1">
                <a:latin typeface="Garamond" panose="02020404030301010803" pitchFamily="18" charset="0"/>
              </a:rPr>
              <a:t>vim</a:t>
            </a:r>
            <a:r>
              <a:rPr lang="it-IT" i="1" u="sng" dirty="0">
                <a:latin typeface="Garamond" panose="02020404030301010803" pitchFamily="18" charset="0"/>
              </a:rPr>
              <a:t> </a:t>
            </a:r>
            <a:r>
              <a:rPr lang="it-IT" i="1" u="sng" dirty="0" err="1">
                <a:latin typeface="Garamond" panose="02020404030301010803" pitchFamily="18" charset="0"/>
              </a:rPr>
              <a:t>habitura</a:t>
            </a:r>
            <a:r>
              <a:rPr lang="it-IT" i="1" dirty="0"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2680116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B16214-6626-BBA7-4604-739983D52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A290B0-EA7F-667B-9FEC-D79C19C76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F2CC631-A06B-614E-21F5-5A0C5D184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587013-D621-A46C-2716-628AD0C39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716692"/>
            <a:ext cx="10813774" cy="539200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sz="4000" b="1" dirty="0" err="1">
                <a:latin typeface="Garamond" panose="02020404030301010803" pitchFamily="18" charset="0"/>
              </a:rPr>
              <a:t>Cic</a:t>
            </a:r>
            <a:r>
              <a:rPr lang="it-IT" sz="4000" b="1" dirty="0">
                <a:latin typeface="Garamond" panose="02020404030301010803" pitchFamily="18" charset="0"/>
              </a:rPr>
              <a:t>., </a:t>
            </a:r>
            <a:r>
              <a:rPr lang="it-IT" sz="4000" b="1" i="1" dirty="0">
                <a:latin typeface="Garamond" panose="02020404030301010803" pitchFamily="18" charset="0"/>
              </a:rPr>
              <a:t>de off. </a:t>
            </a:r>
            <a:r>
              <a:rPr lang="it-IT" sz="4000" b="1" dirty="0">
                <a:latin typeface="Garamond" panose="02020404030301010803" pitchFamily="18" charset="0"/>
              </a:rPr>
              <a:t>1.17.54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4000" dirty="0">
                <a:latin typeface="Garamond" panose="02020404030301010803" pitchFamily="18" charset="0"/>
              </a:rPr>
              <a:t>[...] </a:t>
            </a:r>
            <a:r>
              <a:rPr lang="it-IT" sz="4000" i="1" u="sng" dirty="0">
                <a:latin typeface="Garamond" panose="02020404030301010803" pitchFamily="18" charset="0"/>
              </a:rPr>
              <a:t>prima societas in ipso coniugio est</a:t>
            </a:r>
            <a:r>
              <a:rPr lang="it-IT" sz="4000" i="1" dirty="0">
                <a:latin typeface="Garamond" panose="02020404030301010803" pitchFamily="18" charset="0"/>
              </a:rPr>
              <a:t>, </a:t>
            </a:r>
            <a:r>
              <a:rPr lang="it-IT" sz="4000" i="1" dirty="0" err="1">
                <a:latin typeface="Garamond" panose="02020404030301010803" pitchFamily="18" charset="0"/>
              </a:rPr>
              <a:t>proxima</a:t>
            </a:r>
            <a:r>
              <a:rPr lang="it-IT" sz="4000" i="1" dirty="0">
                <a:latin typeface="Garamond" panose="02020404030301010803" pitchFamily="18" charset="0"/>
              </a:rPr>
              <a:t> in </a:t>
            </a:r>
            <a:r>
              <a:rPr lang="it-IT" sz="4000" i="1" dirty="0" err="1">
                <a:latin typeface="Garamond" panose="02020404030301010803" pitchFamily="18" charset="0"/>
              </a:rPr>
              <a:t>liberis</a:t>
            </a:r>
            <a:r>
              <a:rPr lang="it-IT" sz="4000" dirty="0">
                <a:latin typeface="Garamond" panose="02020404030301010803" pitchFamily="18" charset="0"/>
              </a:rPr>
              <a:t> [...] </a:t>
            </a:r>
            <a:r>
              <a:rPr lang="it-IT" sz="4000" i="1" dirty="0">
                <a:latin typeface="Garamond" panose="02020404030301010803" pitchFamily="18" charset="0"/>
              </a:rPr>
              <a:t>id </a:t>
            </a:r>
            <a:r>
              <a:rPr lang="it-IT" sz="4000" i="1" dirty="0" err="1">
                <a:latin typeface="Garamond" panose="02020404030301010803" pitchFamily="18" charset="0"/>
              </a:rPr>
              <a:t>autem</a:t>
            </a:r>
            <a:r>
              <a:rPr lang="it-IT" sz="4000" i="1" dirty="0">
                <a:latin typeface="Garamond" panose="02020404030301010803" pitchFamily="18" charset="0"/>
              </a:rPr>
              <a:t> est principium </a:t>
            </a:r>
            <a:r>
              <a:rPr lang="it-IT" sz="4000" i="1" dirty="0" err="1">
                <a:latin typeface="Garamond" panose="02020404030301010803" pitchFamily="18" charset="0"/>
              </a:rPr>
              <a:t>urbis</a:t>
            </a:r>
            <a:r>
              <a:rPr lang="it-IT" sz="4000" i="1" dirty="0">
                <a:latin typeface="Garamond" panose="02020404030301010803" pitchFamily="18" charset="0"/>
              </a:rPr>
              <a:t> et quasi seminarium rei publicae.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4000" dirty="0">
                <a:latin typeface="Garamond" panose="02020404030301010803" pitchFamily="18" charset="0"/>
              </a:rPr>
              <a:t>[...] </a:t>
            </a:r>
            <a:r>
              <a:rPr lang="it-IT" sz="4000" u="sng" dirty="0">
                <a:latin typeface="Garamond" panose="02020404030301010803" pitchFamily="18" charset="0"/>
              </a:rPr>
              <a:t>la prima forma di società risiede nell’unione coniugale</a:t>
            </a:r>
            <a:r>
              <a:rPr lang="it-IT" sz="4000" dirty="0">
                <a:latin typeface="Garamond" panose="02020404030301010803" pitchFamily="18" charset="0"/>
              </a:rPr>
              <a:t>, la seconda nel legame con i figli … e ciò è il fondamento della città, il vivaio dello Stato.</a:t>
            </a:r>
          </a:p>
        </p:txBody>
      </p:sp>
    </p:spTree>
    <p:extLst>
      <p:ext uri="{BB962C8B-B14F-4D97-AF65-F5344CB8AC3E}">
        <p14:creationId xmlns:p14="http://schemas.microsoft.com/office/powerpoint/2010/main" val="403680034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007021-07ED-CEB8-F917-AAC3C0A83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158619-D9EB-D556-C57F-848A944378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1860A5-A6F5-1C67-00E3-3028F208F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75EDE5-4323-B044-131D-2559F3C72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716692"/>
            <a:ext cx="10813774" cy="539200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sz="4000" b="1" dirty="0">
                <a:latin typeface="Garamond" panose="02020404030301010803" pitchFamily="18" charset="0"/>
              </a:rPr>
              <a:t>Paul. 35 </a:t>
            </a:r>
            <a:r>
              <a:rPr lang="it-IT" sz="4000" b="1" i="1" dirty="0">
                <a:latin typeface="Garamond" panose="02020404030301010803" pitchFamily="18" charset="0"/>
              </a:rPr>
              <a:t>ad ed. </a:t>
            </a:r>
            <a:r>
              <a:rPr lang="it-IT" sz="4000" b="1" dirty="0">
                <a:latin typeface="Garamond" panose="02020404030301010803" pitchFamily="18" charset="0"/>
              </a:rPr>
              <a:t>D. 24.2.1 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4000" i="1" dirty="0" err="1">
                <a:latin typeface="Garamond" panose="02020404030301010803" pitchFamily="18" charset="0"/>
              </a:rPr>
              <a:t>Dirimitur</a:t>
            </a:r>
            <a:r>
              <a:rPr lang="it-IT" sz="4000" i="1" dirty="0">
                <a:latin typeface="Garamond" panose="02020404030301010803" pitchFamily="18" charset="0"/>
              </a:rPr>
              <a:t> matrimonium </a:t>
            </a:r>
            <a:r>
              <a:rPr lang="it-IT" sz="4000" i="1" u="sng" dirty="0" err="1">
                <a:latin typeface="Garamond" panose="02020404030301010803" pitchFamily="18" charset="0"/>
              </a:rPr>
              <a:t>divortio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i="1" u="sng" dirty="0">
                <a:latin typeface="Garamond" panose="02020404030301010803" pitchFamily="18" charset="0"/>
              </a:rPr>
              <a:t>morte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captivitate</a:t>
            </a:r>
            <a:br>
              <a:rPr lang="it-IT" sz="4000" i="1" dirty="0">
                <a:latin typeface="Garamond" panose="02020404030301010803" pitchFamily="18" charset="0"/>
              </a:rPr>
            </a:br>
            <a:r>
              <a:rPr lang="it-IT" sz="4000" i="1" dirty="0">
                <a:latin typeface="Garamond" panose="02020404030301010803" pitchFamily="18" charset="0"/>
              </a:rPr>
              <a:t>vel alia contingente </a:t>
            </a:r>
            <a:r>
              <a:rPr lang="it-IT" sz="4000" i="1" dirty="0" err="1">
                <a:latin typeface="Garamond" panose="02020404030301010803" pitchFamily="18" charset="0"/>
              </a:rPr>
              <a:t>servitute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i="1" dirty="0" err="1">
                <a:latin typeface="Garamond" panose="02020404030301010803" pitchFamily="18" charset="0"/>
              </a:rPr>
              <a:t>utrius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i="1" dirty="0" err="1">
                <a:latin typeface="Garamond" panose="02020404030301010803" pitchFamily="18" charset="0"/>
              </a:rPr>
              <a:t>eorum</a:t>
            </a:r>
            <a:r>
              <a:rPr lang="it-IT" sz="4000" i="1" dirty="0">
                <a:latin typeface="Garamond" panose="02020404030301010803" pitchFamily="18" charset="0"/>
              </a:rPr>
              <a:t>.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4000" dirty="0">
                <a:latin typeface="Garamond" panose="02020404030301010803" pitchFamily="18" charset="0"/>
              </a:rPr>
              <a:t>Il matrimonio si scioglie per effetto del </a:t>
            </a:r>
            <a:r>
              <a:rPr lang="it-IT" sz="4000" u="sng" dirty="0">
                <a:latin typeface="Garamond" panose="02020404030301010803" pitchFamily="18" charset="0"/>
              </a:rPr>
              <a:t>divorzio</a:t>
            </a:r>
            <a:r>
              <a:rPr lang="it-IT" sz="4000" dirty="0">
                <a:latin typeface="Garamond" panose="02020404030301010803" pitchFamily="18" charset="0"/>
              </a:rPr>
              <a:t>,</a:t>
            </a:r>
            <a:br>
              <a:rPr lang="it-IT" sz="4000" dirty="0">
                <a:latin typeface="Garamond" panose="02020404030301010803" pitchFamily="18" charset="0"/>
              </a:rPr>
            </a:br>
            <a:r>
              <a:rPr lang="it-IT" sz="4000" dirty="0">
                <a:latin typeface="Garamond" panose="02020404030301010803" pitchFamily="18" charset="0"/>
              </a:rPr>
              <a:t>della </a:t>
            </a:r>
            <a:r>
              <a:rPr lang="it-IT" sz="4000" u="sng" dirty="0">
                <a:latin typeface="Garamond" panose="02020404030301010803" pitchFamily="18" charset="0"/>
              </a:rPr>
              <a:t>morte</a:t>
            </a:r>
            <a:r>
              <a:rPr lang="it-IT" sz="4000" dirty="0">
                <a:latin typeface="Garamond" panose="02020404030301010803" pitchFamily="18" charset="0"/>
              </a:rPr>
              <a:t>, della </a:t>
            </a:r>
            <a:r>
              <a:rPr lang="it-IT" sz="4000" u="sng" dirty="0">
                <a:latin typeface="Garamond" panose="02020404030301010803" pitchFamily="18" charset="0"/>
              </a:rPr>
              <a:t>prigionia di guerra</a:t>
            </a:r>
            <a:r>
              <a:rPr lang="it-IT" sz="4000" dirty="0">
                <a:latin typeface="Garamond" panose="02020404030301010803" pitchFamily="18" charset="0"/>
              </a:rPr>
              <a:t> o per la schiavitù in cui l’uno o l’altro (coniuge) cada per altro motivo.</a:t>
            </a:r>
          </a:p>
        </p:txBody>
      </p:sp>
    </p:spTree>
    <p:extLst>
      <p:ext uri="{BB962C8B-B14F-4D97-AF65-F5344CB8AC3E}">
        <p14:creationId xmlns:p14="http://schemas.microsoft.com/office/powerpoint/2010/main" val="398428103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11DA08-044B-0193-4F60-FE22B287B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3B24772-506E-C7DB-C09A-F668F847D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5A38A9-E145-4BDA-FA13-43BDE89B49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231163-B1B4-55FA-8BE5-77D9FAADA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443345"/>
            <a:ext cx="10813774" cy="5874327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b="1" dirty="0">
                <a:latin typeface="Garamond" panose="02020404030301010803" pitchFamily="18" charset="0"/>
              </a:rPr>
              <a:t>Gai. 11 </a:t>
            </a:r>
            <a:r>
              <a:rPr lang="it-IT" b="1" i="1" dirty="0">
                <a:latin typeface="Garamond" panose="02020404030301010803" pitchFamily="18" charset="0"/>
              </a:rPr>
              <a:t>ad ed prov.</a:t>
            </a:r>
            <a:r>
              <a:rPr lang="it-IT" b="1" dirty="0">
                <a:latin typeface="Garamond" panose="02020404030301010803" pitchFamily="18" charset="0"/>
              </a:rPr>
              <a:t> D. 24.2.2 pr.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i="1" u="sng" dirty="0">
                <a:latin typeface="Garamond" panose="02020404030301010803" pitchFamily="18" charset="0"/>
              </a:rPr>
              <a:t>Divortium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autem</a:t>
            </a:r>
            <a:r>
              <a:rPr lang="it-IT" i="1" dirty="0">
                <a:latin typeface="Garamond" panose="02020404030301010803" pitchFamily="18" charset="0"/>
              </a:rPr>
              <a:t> vel a </a:t>
            </a:r>
            <a:r>
              <a:rPr lang="it-IT" i="1" dirty="0" err="1">
                <a:latin typeface="Garamond" panose="02020404030301010803" pitchFamily="18" charset="0"/>
              </a:rPr>
              <a:t>diversitate</a:t>
            </a:r>
            <a:r>
              <a:rPr lang="it-IT" i="1" dirty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mentium</a:t>
            </a:r>
            <a:r>
              <a:rPr lang="it-IT" i="1" dirty="0">
                <a:latin typeface="Garamond" panose="02020404030301010803" pitchFamily="18" charset="0"/>
              </a:rPr>
              <a:t> dictum est vel quia </a:t>
            </a:r>
            <a:r>
              <a:rPr lang="it-IT" i="1" u="sng" dirty="0">
                <a:latin typeface="Garamond" panose="02020404030301010803" pitchFamily="18" charset="0"/>
              </a:rPr>
              <a:t>in </a:t>
            </a:r>
            <a:r>
              <a:rPr lang="it-IT" i="1" u="sng" dirty="0" err="1">
                <a:latin typeface="Garamond" panose="02020404030301010803" pitchFamily="18" charset="0"/>
              </a:rPr>
              <a:t>diversas</a:t>
            </a:r>
            <a:r>
              <a:rPr lang="it-IT" i="1" u="sng" dirty="0">
                <a:latin typeface="Garamond" panose="02020404030301010803" pitchFamily="18" charset="0"/>
              </a:rPr>
              <a:t> partes </a:t>
            </a:r>
            <a:r>
              <a:rPr lang="it-IT" i="1" u="sng" dirty="0" err="1">
                <a:latin typeface="Garamond" panose="02020404030301010803" pitchFamily="18" charset="0"/>
              </a:rPr>
              <a:t>eunt</a:t>
            </a:r>
            <a:r>
              <a:rPr lang="it-IT" i="1" dirty="0">
                <a:latin typeface="Garamond" panose="02020404030301010803" pitchFamily="18" charset="0"/>
              </a:rPr>
              <a:t>,</a:t>
            </a:r>
            <a:br>
              <a:rPr lang="it-IT" i="1" dirty="0">
                <a:latin typeface="Garamond" panose="02020404030301010803" pitchFamily="18" charset="0"/>
              </a:rPr>
            </a:br>
            <a:r>
              <a:rPr lang="it-IT" i="1" dirty="0">
                <a:latin typeface="Garamond" panose="02020404030301010803" pitchFamily="18" charset="0"/>
              </a:rPr>
              <a:t>qui </a:t>
            </a:r>
            <a:r>
              <a:rPr lang="it-IT" i="1" dirty="0" err="1">
                <a:latin typeface="Garamond" panose="02020404030301010803" pitchFamily="18" charset="0"/>
              </a:rPr>
              <a:t>distrahunt</a:t>
            </a:r>
            <a:r>
              <a:rPr lang="it-IT" i="1" dirty="0">
                <a:latin typeface="Garamond" panose="02020404030301010803" pitchFamily="18" charset="0"/>
              </a:rPr>
              <a:t> matrimonium.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dirty="0">
                <a:latin typeface="Garamond" panose="02020404030301010803" pitchFamily="18" charset="0"/>
              </a:rPr>
              <a:t>Il </a:t>
            </a:r>
            <a:r>
              <a:rPr lang="it-IT" u="sng" dirty="0">
                <a:latin typeface="Garamond" panose="02020404030301010803" pitchFamily="18" charset="0"/>
              </a:rPr>
              <a:t>divorzio</a:t>
            </a:r>
            <a:r>
              <a:rPr lang="it-IT" dirty="0">
                <a:latin typeface="Garamond" panose="02020404030301010803" pitchFamily="18" charset="0"/>
              </a:rPr>
              <a:t>, poi, è definito così o dalla divergenza dei modi di pensare,</a:t>
            </a:r>
            <a:br>
              <a:rPr lang="it-IT" dirty="0">
                <a:latin typeface="Garamond" panose="02020404030301010803" pitchFamily="18" charset="0"/>
              </a:rPr>
            </a:br>
            <a:r>
              <a:rPr lang="it-IT" dirty="0">
                <a:latin typeface="Garamond" panose="02020404030301010803" pitchFamily="18" charset="0"/>
              </a:rPr>
              <a:t>o perché quanti sciolgono il matrimonio </a:t>
            </a:r>
            <a:r>
              <a:rPr lang="it-IT" u="sng" dirty="0">
                <a:latin typeface="Garamond" panose="02020404030301010803" pitchFamily="18" charset="0"/>
              </a:rPr>
              <a:t>vanno in direzioni diverse</a:t>
            </a:r>
            <a:r>
              <a:rPr lang="it-IT" dirty="0">
                <a:latin typeface="Garamond" panose="02020404030301010803" pitchFamily="18" charset="0"/>
              </a:rPr>
              <a:t>.</a:t>
            </a:r>
          </a:p>
          <a:p>
            <a:pPr marL="0" indent="0" algn="ctr">
              <a:lnSpc>
                <a:spcPct val="120000"/>
              </a:lnSpc>
              <a:buNone/>
            </a:pPr>
            <a:endParaRPr lang="it-IT" sz="1600" b="1" dirty="0">
              <a:latin typeface="Garamond" panose="02020404030301010803" pitchFamily="18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it-IT" b="1" dirty="0">
                <a:latin typeface="Garamond" panose="02020404030301010803" pitchFamily="18" charset="0"/>
              </a:rPr>
              <a:t>Paul. 35 </a:t>
            </a:r>
            <a:r>
              <a:rPr lang="it-IT" b="1" i="1" dirty="0">
                <a:latin typeface="Garamond" panose="02020404030301010803" pitchFamily="18" charset="0"/>
              </a:rPr>
              <a:t>ad ed. </a:t>
            </a:r>
            <a:r>
              <a:rPr lang="it-IT" b="1" dirty="0">
                <a:latin typeface="Garamond" panose="02020404030301010803" pitchFamily="18" charset="0"/>
              </a:rPr>
              <a:t>D. 50.16.191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dirty="0">
                <a:latin typeface="Garamond" panose="02020404030301010803" pitchFamily="18" charset="0"/>
              </a:rPr>
              <a:t>[...] </a:t>
            </a:r>
            <a:r>
              <a:rPr lang="it-IT" i="1" u="sng" dirty="0">
                <a:latin typeface="Garamond" panose="02020404030301010803" pitchFamily="18" charset="0"/>
              </a:rPr>
              <a:t>divortium</a:t>
            </a:r>
            <a:r>
              <a:rPr lang="it-IT" i="1" dirty="0">
                <a:latin typeface="Garamond" panose="02020404030301010803" pitchFamily="18" charset="0"/>
              </a:rPr>
              <a:t> ex </a:t>
            </a:r>
            <a:r>
              <a:rPr lang="it-IT" i="1" dirty="0" err="1">
                <a:latin typeface="Garamond" panose="02020404030301010803" pitchFamily="18" charset="0"/>
              </a:rPr>
              <a:t>eo</a:t>
            </a:r>
            <a:r>
              <a:rPr lang="it-IT" i="1" dirty="0">
                <a:latin typeface="Garamond" panose="02020404030301010803" pitchFamily="18" charset="0"/>
              </a:rPr>
              <a:t> dictum est, quod </a:t>
            </a:r>
            <a:r>
              <a:rPr lang="it-IT" i="1" u="sng" dirty="0">
                <a:latin typeface="Garamond" panose="02020404030301010803" pitchFamily="18" charset="0"/>
              </a:rPr>
              <a:t>in </a:t>
            </a:r>
            <a:r>
              <a:rPr lang="it-IT" i="1" u="sng" dirty="0" err="1">
                <a:latin typeface="Garamond" panose="02020404030301010803" pitchFamily="18" charset="0"/>
              </a:rPr>
              <a:t>diversas</a:t>
            </a:r>
            <a:r>
              <a:rPr lang="it-IT" i="1" u="sng" dirty="0">
                <a:latin typeface="Garamond" panose="02020404030301010803" pitchFamily="18" charset="0"/>
              </a:rPr>
              <a:t> partes </a:t>
            </a:r>
            <a:r>
              <a:rPr lang="it-IT" i="1" u="sng" dirty="0" err="1">
                <a:latin typeface="Garamond" panose="02020404030301010803" pitchFamily="18" charset="0"/>
              </a:rPr>
              <a:t>eunt</a:t>
            </a:r>
            <a:r>
              <a:rPr lang="it-IT" i="1" dirty="0">
                <a:latin typeface="Garamond" panose="02020404030301010803" pitchFamily="18" charset="0"/>
              </a:rPr>
              <a:t> qui </a:t>
            </a:r>
            <a:r>
              <a:rPr lang="it-IT" i="1" dirty="0" err="1">
                <a:latin typeface="Garamond" panose="02020404030301010803" pitchFamily="18" charset="0"/>
              </a:rPr>
              <a:t>discedunt</a:t>
            </a:r>
            <a:r>
              <a:rPr lang="it-IT" i="1" dirty="0">
                <a:latin typeface="Garamond" panose="02020404030301010803" pitchFamily="18" charset="0"/>
              </a:rPr>
              <a:t>.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dirty="0">
                <a:latin typeface="Garamond" panose="02020404030301010803" pitchFamily="18" charset="0"/>
              </a:rPr>
              <a:t>[...] il </a:t>
            </a:r>
            <a:r>
              <a:rPr lang="it-IT" u="sng" dirty="0">
                <a:latin typeface="Garamond" panose="02020404030301010803" pitchFamily="18" charset="0"/>
              </a:rPr>
              <a:t>divorzio</a:t>
            </a:r>
            <a:r>
              <a:rPr lang="it-IT" dirty="0">
                <a:latin typeface="Garamond" panose="02020404030301010803" pitchFamily="18" charset="0"/>
              </a:rPr>
              <a:t> è detto tale dalla circostanza per cui coloro che divorziano </a:t>
            </a:r>
            <a:r>
              <a:rPr lang="it-IT" u="sng" dirty="0">
                <a:latin typeface="Garamond" panose="02020404030301010803" pitchFamily="18" charset="0"/>
              </a:rPr>
              <a:t>vanno in direzioni diverse</a:t>
            </a:r>
            <a:r>
              <a:rPr lang="it-IT" dirty="0"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800747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E966DA-BD6A-7B7A-CA83-1E34F6D9B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4D5B8EC-21DF-00A4-6616-D61F34325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B847B9-DC15-36B8-8836-E5886A0893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CF39CE-80E6-80E5-4CA8-2A5A8E242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716692"/>
            <a:ext cx="10813774" cy="539200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sz="4000" b="1" dirty="0">
                <a:latin typeface="Garamond" panose="02020404030301010803" pitchFamily="18" charset="0"/>
              </a:rPr>
              <a:t>Gai. 11 </a:t>
            </a:r>
            <a:r>
              <a:rPr lang="it-IT" sz="4000" b="1" i="1" dirty="0">
                <a:latin typeface="Garamond" panose="02020404030301010803" pitchFamily="18" charset="0"/>
              </a:rPr>
              <a:t>ad ed prov.</a:t>
            </a:r>
            <a:r>
              <a:rPr lang="it-IT" sz="4000" b="1" dirty="0">
                <a:latin typeface="Garamond" panose="02020404030301010803" pitchFamily="18" charset="0"/>
              </a:rPr>
              <a:t> D. 24.2.2.1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4000" i="1" u="sng" dirty="0">
                <a:latin typeface="Garamond" panose="02020404030301010803" pitchFamily="18" charset="0"/>
              </a:rPr>
              <a:t>In </a:t>
            </a:r>
            <a:r>
              <a:rPr lang="it-IT" sz="4000" i="1" u="sng" dirty="0" err="1">
                <a:latin typeface="Garamond" panose="02020404030301010803" pitchFamily="18" charset="0"/>
              </a:rPr>
              <a:t>repudiis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i="1" dirty="0" err="1">
                <a:latin typeface="Garamond" panose="02020404030301010803" pitchFamily="18" charset="0"/>
              </a:rPr>
              <a:t>autem</a:t>
            </a:r>
            <a:r>
              <a:rPr lang="it-IT" sz="4000" i="1" dirty="0">
                <a:latin typeface="Garamond" panose="02020404030301010803" pitchFamily="18" charset="0"/>
              </a:rPr>
              <a:t>, id est </a:t>
            </a:r>
            <a:r>
              <a:rPr lang="it-IT" sz="4000" i="1" dirty="0" err="1">
                <a:latin typeface="Garamond" panose="02020404030301010803" pitchFamily="18" charset="0"/>
              </a:rPr>
              <a:t>renuntiatione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comprobata</a:t>
            </a:r>
            <a:r>
              <a:rPr lang="it-IT" sz="4000" i="1" u="sng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sunt</a:t>
            </a:r>
            <a:r>
              <a:rPr lang="it-IT" sz="4000" i="1" u="sng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haec</a:t>
            </a:r>
            <a:r>
              <a:rPr lang="it-IT" sz="4000" i="1" u="sng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verba</a:t>
            </a:r>
            <a:r>
              <a:rPr lang="it-IT" sz="4000" i="1" dirty="0">
                <a:latin typeface="Garamond" panose="02020404030301010803" pitchFamily="18" charset="0"/>
              </a:rPr>
              <a:t>: «</a:t>
            </a:r>
            <a:r>
              <a:rPr lang="it-IT" sz="4000" i="1" dirty="0" err="1">
                <a:latin typeface="Garamond" panose="02020404030301010803" pitchFamily="18" charset="0"/>
              </a:rPr>
              <a:t>tuas</a:t>
            </a:r>
            <a:r>
              <a:rPr lang="it-IT" sz="4000" i="1" dirty="0">
                <a:latin typeface="Garamond" panose="02020404030301010803" pitchFamily="18" charset="0"/>
              </a:rPr>
              <a:t> res </a:t>
            </a:r>
            <a:r>
              <a:rPr lang="it-IT" sz="4000" i="1" dirty="0" err="1">
                <a:latin typeface="Garamond" panose="02020404030301010803" pitchFamily="18" charset="0"/>
              </a:rPr>
              <a:t>tibi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i="1" dirty="0" err="1">
                <a:latin typeface="Garamond" panose="02020404030301010803" pitchFamily="18" charset="0"/>
              </a:rPr>
              <a:t>habeto</a:t>
            </a:r>
            <a:r>
              <a:rPr lang="it-IT" sz="4000" i="1" dirty="0">
                <a:latin typeface="Garamond" panose="02020404030301010803" pitchFamily="18" charset="0"/>
              </a:rPr>
              <a:t>», item </a:t>
            </a:r>
            <a:r>
              <a:rPr lang="it-IT" sz="4000" i="1" dirty="0" err="1">
                <a:latin typeface="Garamond" panose="02020404030301010803" pitchFamily="18" charset="0"/>
              </a:rPr>
              <a:t>haec</a:t>
            </a:r>
            <a:r>
              <a:rPr lang="it-IT" sz="4000" i="1" dirty="0">
                <a:latin typeface="Garamond" panose="02020404030301010803" pitchFamily="18" charset="0"/>
              </a:rPr>
              <a:t>: «</a:t>
            </a:r>
            <a:r>
              <a:rPr lang="it-IT" sz="4000" i="1" dirty="0" err="1">
                <a:latin typeface="Garamond" panose="02020404030301010803" pitchFamily="18" charset="0"/>
              </a:rPr>
              <a:t>tuas</a:t>
            </a:r>
            <a:r>
              <a:rPr lang="it-IT" sz="4000" i="1" dirty="0">
                <a:latin typeface="Garamond" panose="02020404030301010803" pitchFamily="18" charset="0"/>
              </a:rPr>
              <a:t> res </a:t>
            </a:r>
            <a:r>
              <a:rPr lang="it-IT" sz="4000" i="1" dirty="0" err="1">
                <a:latin typeface="Garamond" panose="02020404030301010803" pitchFamily="18" charset="0"/>
              </a:rPr>
              <a:t>tibi</a:t>
            </a:r>
            <a:r>
              <a:rPr lang="it-IT" sz="4000" i="1" dirty="0">
                <a:latin typeface="Garamond" panose="02020404030301010803" pitchFamily="18" charset="0"/>
              </a:rPr>
              <a:t> agito».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4000" u="sng" dirty="0">
                <a:latin typeface="Garamond" panose="02020404030301010803" pitchFamily="18" charset="0"/>
              </a:rPr>
              <a:t>Nei ripudi</a:t>
            </a:r>
            <a:r>
              <a:rPr lang="it-IT" sz="4000" dirty="0">
                <a:latin typeface="Garamond" panose="02020404030301010803" pitchFamily="18" charset="0"/>
              </a:rPr>
              <a:t>, poi, cioè nella dichiarazione di essi, </a:t>
            </a:r>
            <a:r>
              <a:rPr lang="it-IT" sz="4000" u="sng" dirty="0">
                <a:latin typeface="Garamond" panose="02020404030301010803" pitchFamily="18" charset="0"/>
              </a:rPr>
              <a:t>è riconosciuto l’uso di queste parole</a:t>
            </a:r>
            <a:r>
              <a:rPr lang="it-IT" sz="4000" dirty="0">
                <a:latin typeface="Garamond" panose="02020404030301010803" pitchFamily="18" charset="0"/>
              </a:rPr>
              <a:t>: «Prenditi le tue cose» e, parimenti, di queste: «Porta via le tue cose».</a:t>
            </a:r>
          </a:p>
        </p:txBody>
      </p:sp>
    </p:spTree>
    <p:extLst>
      <p:ext uri="{BB962C8B-B14F-4D97-AF65-F5344CB8AC3E}">
        <p14:creationId xmlns:p14="http://schemas.microsoft.com/office/powerpoint/2010/main" val="356932079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9DC80E-E632-5FC2-4478-801ABA58A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B0783E-AA3C-BB39-FB20-ABC715C2EC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8A138F5-E3E6-FA6C-E311-197829B8E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D0EE7A-6A58-5DCC-8BF2-DD4670B95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716692"/>
            <a:ext cx="10813774" cy="5392008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sz="3600" b="1" dirty="0">
                <a:latin typeface="Garamond" panose="02020404030301010803" pitchFamily="18" charset="0"/>
              </a:rPr>
              <a:t>Val. Max., </a:t>
            </a:r>
            <a:r>
              <a:rPr lang="it-IT" sz="3600" b="1" i="1" dirty="0" err="1">
                <a:latin typeface="Garamond" panose="02020404030301010803" pitchFamily="18" charset="0"/>
              </a:rPr>
              <a:t>Fact</a:t>
            </a:r>
            <a:r>
              <a:rPr lang="it-IT" sz="3600" b="1" i="1" dirty="0">
                <a:latin typeface="Garamond" panose="02020404030301010803" pitchFamily="18" charset="0"/>
              </a:rPr>
              <a:t>. et </a:t>
            </a:r>
            <a:r>
              <a:rPr lang="it-IT" sz="3600" b="1" i="1" dirty="0" err="1">
                <a:latin typeface="Garamond" panose="02020404030301010803" pitchFamily="18" charset="0"/>
              </a:rPr>
              <a:t>dict</a:t>
            </a:r>
            <a:r>
              <a:rPr lang="it-IT" sz="3600" b="1" i="1" dirty="0">
                <a:latin typeface="Garamond" panose="02020404030301010803" pitchFamily="18" charset="0"/>
              </a:rPr>
              <a:t>. </a:t>
            </a:r>
            <a:r>
              <a:rPr lang="it-IT" sz="3600" b="1" i="1" dirty="0" err="1">
                <a:latin typeface="Garamond" panose="02020404030301010803" pitchFamily="18" charset="0"/>
              </a:rPr>
              <a:t>mem</a:t>
            </a:r>
            <a:r>
              <a:rPr lang="it-IT" sz="3600" b="1" i="1" dirty="0">
                <a:latin typeface="Garamond" panose="02020404030301010803" pitchFamily="18" charset="0"/>
              </a:rPr>
              <a:t>.</a:t>
            </a:r>
            <a:r>
              <a:rPr lang="it-IT" sz="3600" b="1" dirty="0">
                <a:latin typeface="Garamond" panose="02020404030301010803" pitchFamily="18" charset="0"/>
              </a:rPr>
              <a:t> 2.1.4 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3600" i="1" dirty="0" err="1">
                <a:latin typeface="Garamond" panose="02020404030301010803" pitchFamily="18" charset="0"/>
              </a:rPr>
              <a:t>Repudium</a:t>
            </a:r>
            <a:r>
              <a:rPr lang="it-IT" sz="3600" i="1" dirty="0">
                <a:latin typeface="Garamond" panose="02020404030301010803" pitchFamily="18" charset="0"/>
              </a:rPr>
              <a:t> inter </a:t>
            </a:r>
            <a:r>
              <a:rPr lang="it-IT" sz="3600" i="1" dirty="0" err="1">
                <a:latin typeface="Garamond" panose="02020404030301010803" pitchFamily="18" charset="0"/>
              </a:rPr>
              <a:t>uxorem</a:t>
            </a:r>
            <a:r>
              <a:rPr lang="it-IT" sz="3600" i="1" dirty="0">
                <a:latin typeface="Garamond" panose="02020404030301010803" pitchFamily="18" charset="0"/>
              </a:rPr>
              <a:t> et </a:t>
            </a:r>
            <a:r>
              <a:rPr lang="it-IT" sz="3600" i="1" dirty="0" err="1">
                <a:latin typeface="Garamond" panose="02020404030301010803" pitchFamily="18" charset="0"/>
              </a:rPr>
              <a:t>virum</a:t>
            </a:r>
            <a:r>
              <a:rPr lang="it-IT" sz="3600" i="1" dirty="0">
                <a:latin typeface="Garamond" panose="02020404030301010803" pitchFamily="18" charset="0"/>
              </a:rPr>
              <a:t> a condita urbe </a:t>
            </a:r>
            <a:r>
              <a:rPr lang="it-IT" sz="3600" dirty="0">
                <a:latin typeface="Garamond" panose="02020404030301010803" pitchFamily="18" charset="0"/>
              </a:rPr>
              <a:t>[...]</a:t>
            </a:r>
            <a:br>
              <a:rPr lang="it-IT" sz="3600" dirty="0">
                <a:latin typeface="Garamond" panose="02020404030301010803" pitchFamily="18" charset="0"/>
              </a:rPr>
            </a:br>
            <a:r>
              <a:rPr lang="it-IT" sz="3600" i="1" dirty="0" err="1">
                <a:latin typeface="Garamond" panose="02020404030301010803" pitchFamily="18" charset="0"/>
              </a:rPr>
              <a:t>nullum</a:t>
            </a:r>
            <a:r>
              <a:rPr lang="it-IT" sz="3600" i="1" dirty="0">
                <a:latin typeface="Garamond" panose="02020404030301010803" pitchFamily="18" charset="0"/>
              </a:rPr>
              <a:t> </a:t>
            </a:r>
            <a:r>
              <a:rPr lang="it-IT" sz="3600" i="1" dirty="0" err="1">
                <a:latin typeface="Garamond" panose="02020404030301010803" pitchFamily="18" charset="0"/>
              </a:rPr>
              <a:t>intercessit</a:t>
            </a:r>
            <a:r>
              <a:rPr lang="it-IT" sz="3600" i="1" dirty="0">
                <a:latin typeface="Garamond" panose="02020404030301010803" pitchFamily="18" charset="0"/>
              </a:rPr>
              <a:t>. </a:t>
            </a:r>
            <a:r>
              <a:rPr lang="it-IT" sz="3600" i="1" u="sng" dirty="0">
                <a:latin typeface="Garamond" panose="02020404030301010803" pitchFamily="18" charset="0"/>
              </a:rPr>
              <a:t>Primus</a:t>
            </a:r>
            <a:r>
              <a:rPr lang="it-IT" sz="3600" i="1" dirty="0">
                <a:latin typeface="Garamond" panose="02020404030301010803" pitchFamily="18" charset="0"/>
              </a:rPr>
              <a:t> </a:t>
            </a:r>
            <a:r>
              <a:rPr lang="it-IT" sz="3600" i="1" dirty="0" err="1">
                <a:latin typeface="Garamond" panose="02020404030301010803" pitchFamily="18" charset="0"/>
              </a:rPr>
              <a:t>autem</a:t>
            </a:r>
            <a:r>
              <a:rPr lang="it-IT" sz="3600" i="1" dirty="0">
                <a:latin typeface="Garamond" panose="02020404030301010803" pitchFamily="18" charset="0"/>
              </a:rPr>
              <a:t> </a:t>
            </a:r>
            <a:r>
              <a:rPr lang="it-IT" sz="3600" i="1" u="sng" dirty="0" err="1">
                <a:latin typeface="Garamond" panose="02020404030301010803" pitchFamily="18" charset="0"/>
              </a:rPr>
              <a:t>Spurius</a:t>
            </a:r>
            <a:r>
              <a:rPr lang="it-IT" sz="3600" i="1" u="sng" dirty="0">
                <a:latin typeface="Garamond" panose="02020404030301010803" pitchFamily="18" charset="0"/>
              </a:rPr>
              <a:t> </a:t>
            </a:r>
            <a:r>
              <a:rPr lang="it-IT" sz="3600" i="1" u="sng" dirty="0" err="1">
                <a:latin typeface="Garamond" panose="02020404030301010803" pitchFamily="18" charset="0"/>
              </a:rPr>
              <a:t>Carvilius</a:t>
            </a:r>
            <a:br>
              <a:rPr lang="it-IT" sz="3600" i="1" u="sng" dirty="0">
                <a:latin typeface="Garamond" panose="02020404030301010803" pitchFamily="18" charset="0"/>
              </a:rPr>
            </a:br>
            <a:r>
              <a:rPr lang="it-IT" sz="3600" i="1" u="sng" dirty="0" err="1">
                <a:latin typeface="Garamond" panose="02020404030301010803" pitchFamily="18" charset="0"/>
              </a:rPr>
              <a:t>uxorem</a:t>
            </a:r>
            <a:r>
              <a:rPr lang="it-IT" sz="3600" i="1" u="sng" dirty="0">
                <a:latin typeface="Garamond" panose="02020404030301010803" pitchFamily="18" charset="0"/>
              </a:rPr>
              <a:t> </a:t>
            </a:r>
            <a:r>
              <a:rPr lang="it-IT" sz="3600" i="1" u="sng" dirty="0" err="1">
                <a:latin typeface="Garamond" panose="02020404030301010803" pitchFamily="18" charset="0"/>
              </a:rPr>
              <a:t>sterilitatis</a:t>
            </a:r>
            <a:r>
              <a:rPr lang="it-IT" sz="3600" i="1" u="sng" dirty="0">
                <a:latin typeface="Garamond" panose="02020404030301010803" pitchFamily="18" charset="0"/>
              </a:rPr>
              <a:t> causa </a:t>
            </a:r>
            <a:r>
              <a:rPr lang="it-IT" sz="3600" i="1" u="sng" dirty="0" err="1">
                <a:latin typeface="Garamond" panose="02020404030301010803" pitchFamily="18" charset="0"/>
              </a:rPr>
              <a:t>dimisit</a:t>
            </a:r>
            <a:r>
              <a:rPr lang="it-IT" sz="3600" i="1" dirty="0">
                <a:latin typeface="Garamond" panose="02020404030301010803" pitchFamily="18" charset="0"/>
              </a:rPr>
              <a:t>. </a:t>
            </a:r>
            <a:r>
              <a:rPr lang="it-IT" sz="3600" dirty="0">
                <a:latin typeface="Garamond" panose="02020404030301010803" pitchFamily="18" charset="0"/>
              </a:rPr>
              <a:t>[...]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3600" dirty="0">
                <a:latin typeface="Garamond" panose="02020404030301010803" pitchFamily="18" charset="0"/>
              </a:rPr>
              <a:t>Dall’anno della fondazione della città [...] non vi fu nessun ripudio fra marito e moglie. Infatti, </a:t>
            </a:r>
            <a:r>
              <a:rPr lang="it-IT" sz="3600" u="sng" dirty="0">
                <a:latin typeface="Garamond" panose="02020404030301010803" pitchFamily="18" charset="0"/>
              </a:rPr>
              <a:t>per primo Spurio Carvilio divorziò dalla moglie a causa della sterilità</a:t>
            </a:r>
            <a:r>
              <a:rPr lang="it-IT" sz="3600" dirty="0">
                <a:latin typeface="Garamond" panose="02020404030301010803" pitchFamily="18" charset="0"/>
              </a:rPr>
              <a:t>. [...]</a:t>
            </a:r>
          </a:p>
        </p:txBody>
      </p:sp>
    </p:spTree>
    <p:extLst>
      <p:ext uri="{BB962C8B-B14F-4D97-AF65-F5344CB8AC3E}">
        <p14:creationId xmlns:p14="http://schemas.microsoft.com/office/powerpoint/2010/main" val="259923623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0C0370-3EC4-8282-FC62-4267A765F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FCBCC3-BAB8-4562-0F28-FBC1409E3D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954A934-DAC0-917E-A0DA-3EE5E9F84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3A218A-9ADA-7ACA-A264-4F483BF16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498764"/>
            <a:ext cx="10813774" cy="5791200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sz="2600" b="1" dirty="0">
                <a:latin typeface="Garamond" panose="02020404030301010803" pitchFamily="18" charset="0"/>
              </a:rPr>
              <a:t>FIRA 1.8 (</a:t>
            </a:r>
            <a:r>
              <a:rPr lang="it-IT" sz="2600" b="1" dirty="0" err="1">
                <a:latin typeface="Garamond" panose="02020404030301010803" pitchFamily="18" charset="0"/>
              </a:rPr>
              <a:t>Plut</a:t>
            </a:r>
            <a:r>
              <a:rPr lang="it-IT" sz="2600" b="1" dirty="0">
                <a:latin typeface="Garamond" panose="02020404030301010803" pitchFamily="18" charset="0"/>
              </a:rPr>
              <a:t>., </a:t>
            </a:r>
            <a:r>
              <a:rPr lang="it-IT" sz="2600" b="1" i="1" dirty="0">
                <a:latin typeface="Garamond" panose="02020404030301010803" pitchFamily="18" charset="0"/>
              </a:rPr>
              <a:t>Rom. </a:t>
            </a:r>
            <a:r>
              <a:rPr lang="it-IT" sz="2600" b="1" dirty="0">
                <a:latin typeface="Garamond" panose="02020404030301010803" pitchFamily="18" charset="0"/>
              </a:rPr>
              <a:t>22)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2600" i="1" dirty="0" err="1">
                <a:latin typeface="Garamond" panose="02020404030301010803" pitchFamily="18" charset="0"/>
              </a:rPr>
              <a:t>Constituit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quoque</a:t>
            </a:r>
            <a:r>
              <a:rPr lang="it-IT" sz="2600" i="1" dirty="0">
                <a:latin typeface="Garamond" panose="02020404030301010803" pitchFamily="18" charset="0"/>
              </a:rPr>
              <a:t> leges </a:t>
            </a:r>
            <a:r>
              <a:rPr lang="it-IT" sz="2600" i="1" dirty="0" err="1">
                <a:latin typeface="Garamond" panose="02020404030301010803" pitchFamily="18" charset="0"/>
              </a:rPr>
              <a:t>quasdam</a:t>
            </a:r>
            <a:r>
              <a:rPr lang="it-IT" sz="2600" i="1" dirty="0">
                <a:latin typeface="Garamond" panose="02020404030301010803" pitchFamily="18" charset="0"/>
              </a:rPr>
              <a:t>, inter </a:t>
            </a:r>
            <a:r>
              <a:rPr lang="it-IT" sz="2600" i="1" dirty="0" err="1">
                <a:latin typeface="Garamond" panose="02020404030301010803" pitchFamily="18" charset="0"/>
              </a:rPr>
              <a:t>quas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illa</a:t>
            </a:r>
            <a:r>
              <a:rPr lang="it-IT" sz="2600" i="1" dirty="0">
                <a:latin typeface="Garamond" panose="02020404030301010803" pitchFamily="18" charset="0"/>
              </a:rPr>
              <a:t> dura est, </a:t>
            </a:r>
            <a:r>
              <a:rPr lang="it-IT" sz="2600" i="1" dirty="0" err="1">
                <a:latin typeface="Garamond" panose="02020404030301010803" pitchFamily="18" charset="0"/>
              </a:rPr>
              <a:t>quae</a:t>
            </a:r>
            <a:r>
              <a:rPr lang="it-IT" sz="2600" i="1" dirty="0">
                <a:latin typeface="Garamond" panose="02020404030301010803" pitchFamily="18" charset="0"/>
              </a:rPr>
              <a:t> uxori non </a:t>
            </a:r>
            <a:r>
              <a:rPr lang="it-IT" sz="2600" i="1" dirty="0" err="1">
                <a:latin typeface="Garamond" panose="02020404030301010803" pitchFamily="18" charset="0"/>
              </a:rPr>
              <a:t>permittit</a:t>
            </a:r>
            <a:br>
              <a:rPr lang="it-IT" sz="2600" i="1" dirty="0">
                <a:latin typeface="Garamond" panose="02020404030301010803" pitchFamily="18" charset="0"/>
              </a:rPr>
            </a:br>
            <a:r>
              <a:rPr lang="it-IT" sz="2600" i="1" dirty="0" err="1">
                <a:latin typeface="Garamond" panose="02020404030301010803" pitchFamily="18" charset="0"/>
              </a:rPr>
              <a:t>divertere</a:t>
            </a:r>
            <a:r>
              <a:rPr lang="it-IT" sz="2600" i="1" dirty="0">
                <a:latin typeface="Garamond" panose="02020404030301010803" pitchFamily="18" charset="0"/>
              </a:rPr>
              <a:t> a marito, </a:t>
            </a:r>
            <a:r>
              <a:rPr lang="it-IT" sz="2600" i="1" dirty="0" err="1">
                <a:latin typeface="Garamond" panose="02020404030301010803" pitchFamily="18" charset="0"/>
              </a:rPr>
              <a:t>at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u="sng" dirty="0">
                <a:latin typeface="Garamond" panose="02020404030301010803" pitchFamily="18" charset="0"/>
              </a:rPr>
              <a:t>marito </a:t>
            </a:r>
            <a:r>
              <a:rPr lang="it-IT" sz="2600" i="1" u="sng" dirty="0" err="1">
                <a:latin typeface="Garamond" panose="02020404030301010803" pitchFamily="18" charset="0"/>
              </a:rPr>
              <a:t>permittit</a:t>
            </a:r>
            <a:r>
              <a:rPr lang="it-IT" sz="2600" i="1" u="sng" dirty="0">
                <a:latin typeface="Garamond" panose="02020404030301010803" pitchFamily="18" charset="0"/>
              </a:rPr>
              <a:t> </a:t>
            </a:r>
            <a:r>
              <a:rPr lang="it-IT" sz="2600" i="1" u="sng" dirty="0" err="1">
                <a:latin typeface="Garamond" panose="02020404030301010803" pitchFamily="18" charset="0"/>
              </a:rPr>
              <a:t>uxorem</a:t>
            </a:r>
            <a:r>
              <a:rPr lang="it-IT" sz="2600" i="1" u="sng" dirty="0">
                <a:latin typeface="Garamond" panose="02020404030301010803" pitchFamily="18" charset="0"/>
              </a:rPr>
              <a:t> repudiare propter veneficium circa </a:t>
            </a:r>
            <a:r>
              <a:rPr lang="it-IT" sz="2600" i="1" u="sng" dirty="0" err="1">
                <a:latin typeface="Garamond" panose="02020404030301010803" pitchFamily="18" charset="0"/>
              </a:rPr>
              <a:t>prolem</a:t>
            </a:r>
            <a:br>
              <a:rPr lang="it-IT" sz="2600" i="1" u="sng" dirty="0">
                <a:latin typeface="Garamond" panose="02020404030301010803" pitchFamily="18" charset="0"/>
              </a:rPr>
            </a:br>
            <a:r>
              <a:rPr lang="it-IT" sz="2600" i="1" u="sng" dirty="0">
                <a:latin typeface="Garamond" panose="02020404030301010803" pitchFamily="18" charset="0"/>
              </a:rPr>
              <a:t>vel </a:t>
            </a:r>
            <a:r>
              <a:rPr lang="it-IT" sz="2600" i="1" u="sng" dirty="0" err="1">
                <a:latin typeface="Garamond" panose="02020404030301010803" pitchFamily="18" charset="0"/>
              </a:rPr>
              <a:t>subiectionem</a:t>
            </a:r>
            <a:r>
              <a:rPr lang="it-IT" sz="2600" i="1" u="sng" dirty="0">
                <a:latin typeface="Garamond" panose="02020404030301010803" pitchFamily="18" charset="0"/>
              </a:rPr>
              <a:t> </a:t>
            </a:r>
            <a:r>
              <a:rPr lang="it-IT" sz="2600" i="1" u="sng" dirty="0" err="1">
                <a:latin typeface="Garamond" panose="02020404030301010803" pitchFamily="18" charset="0"/>
              </a:rPr>
              <a:t>clavium</a:t>
            </a:r>
            <a:r>
              <a:rPr lang="it-IT" sz="2600" i="1" u="sng" dirty="0">
                <a:latin typeface="Garamond" panose="02020404030301010803" pitchFamily="18" charset="0"/>
              </a:rPr>
              <a:t> vel adulterium </a:t>
            </a:r>
            <a:r>
              <a:rPr lang="it-IT" sz="2600" i="1" u="sng" dirty="0" err="1">
                <a:latin typeface="Garamond" panose="02020404030301010803" pitchFamily="18" charset="0"/>
              </a:rPr>
              <a:t>commissum</a:t>
            </a:r>
            <a:r>
              <a:rPr lang="it-IT" sz="2600" i="1" dirty="0">
                <a:latin typeface="Garamond" panose="02020404030301010803" pitchFamily="18" charset="0"/>
              </a:rPr>
              <a:t>; si vero </a:t>
            </a:r>
            <a:r>
              <a:rPr lang="it-IT" sz="2600" i="1" u="sng" dirty="0" err="1">
                <a:latin typeface="Garamond" panose="02020404030301010803" pitchFamily="18" charset="0"/>
              </a:rPr>
              <a:t>aliter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quis</a:t>
            </a:r>
            <a:r>
              <a:rPr lang="it-IT" sz="2600" i="1" dirty="0">
                <a:latin typeface="Garamond" panose="02020404030301010803" pitchFamily="18" charset="0"/>
              </a:rPr>
              <a:t> a se </a:t>
            </a:r>
            <a:r>
              <a:rPr lang="it-IT" sz="2600" i="1" dirty="0" err="1">
                <a:latin typeface="Garamond" panose="02020404030301010803" pitchFamily="18" charset="0"/>
              </a:rPr>
              <a:t>dimitteret</a:t>
            </a:r>
            <a:br>
              <a:rPr lang="it-IT" sz="2600" i="1" dirty="0">
                <a:latin typeface="Garamond" panose="02020404030301010803" pitchFamily="18" charset="0"/>
              </a:rPr>
            </a:br>
            <a:r>
              <a:rPr lang="it-IT" sz="2600" i="1" dirty="0" err="1">
                <a:latin typeface="Garamond" panose="02020404030301010803" pitchFamily="18" charset="0"/>
              </a:rPr>
              <a:t>uxorem</a:t>
            </a:r>
            <a:r>
              <a:rPr lang="it-IT" sz="2600" i="1" dirty="0">
                <a:latin typeface="Garamond" panose="02020404030301010803" pitchFamily="18" charset="0"/>
              </a:rPr>
              <a:t>, bonorum eius </a:t>
            </a:r>
            <a:r>
              <a:rPr lang="it-IT" sz="2600" i="1" dirty="0" err="1">
                <a:latin typeface="Garamond" panose="02020404030301010803" pitchFamily="18" charset="0"/>
              </a:rPr>
              <a:t>partem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uxoris</a:t>
            </a:r>
            <a:r>
              <a:rPr lang="it-IT" sz="2600" i="1" dirty="0">
                <a:latin typeface="Garamond" panose="02020404030301010803" pitchFamily="18" charset="0"/>
              </a:rPr>
              <a:t> fieri, </a:t>
            </a:r>
            <a:r>
              <a:rPr lang="it-IT" sz="2600" i="1" dirty="0" err="1">
                <a:latin typeface="Garamond" panose="02020404030301010803" pitchFamily="18" charset="0"/>
              </a:rPr>
              <a:t>partem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Cereri</a:t>
            </a:r>
            <a:r>
              <a:rPr lang="it-IT" sz="2600" i="1" dirty="0">
                <a:latin typeface="Garamond" panose="02020404030301010803" pitchFamily="18" charset="0"/>
              </a:rPr>
              <a:t> </a:t>
            </a:r>
            <a:r>
              <a:rPr lang="it-IT" sz="2600" i="1" dirty="0" err="1">
                <a:latin typeface="Garamond" panose="02020404030301010803" pitchFamily="18" charset="0"/>
              </a:rPr>
              <a:t>sacram</a:t>
            </a:r>
            <a:r>
              <a:rPr lang="it-IT" sz="2600" i="1" dirty="0">
                <a:latin typeface="Garamond" panose="02020404030301010803" pitchFamily="18" charset="0"/>
              </a:rPr>
              <a:t> esse </a:t>
            </a:r>
            <a:r>
              <a:rPr lang="it-IT" sz="2600" i="1" dirty="0" err="1">
                <a:latin typeface="Garamond" panose="02020404030301010803" pitchFamily="18" charset="0"/>
              </a:rPr>
              <a:t>iussit</a:t>
            </a:r>
            <a:r>
              <a:rPr lang="it-IT" sz="2600" i="1" dirty="0">
                <a:latin typeface="Garamond" panose="02020404030301010803" pitchFamily="18" charset="0"/>
              </a:rPr>
              <a:t>. </a:t>
            </a:r>
            <a:r>
              <a:rPr lang="it-IT" sz="2600" dirty="0">
                <a:latin typeface="Garamond" panose="02020404030301010803" pitchFamily="18" charset="0"/>
              </a:rPr>
              <a:t>[...]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2600" dirty="0">
                <a:latin typeface="Garamond" panose="02020404030301010803" pitchFamily="18" charset="0"/>
              </a:rPr>
              <a:t>[Romolo] emanò anche alcune leggi, tra le quali ce n’è una [particolarmente] severa, la quale non permette alla moglie di divorziare dal marito, ma </a:t>
            </a:r>
            <a:r>
              <a:rPr lang="it-IT" sz="2600" u="sng" dirty="0">
                <a:latin typeface="Garamond" panose="02020404030301010803" pitchFamily="18" charset="0"/>
              </a:rPr>
              <a:t>permette</a:t>
            </a:r>
            <a:br>
              <a:rPr lang="it-IT" sz="2600" u="sng" dirty="0">
                <a:latin typeface="Garamond" panose="02020404030301010803" pitchFamily="18" charset="0"/>
              </a:rPr>
            </a:br>
            <a:r>
              <a:rPr lang="it-IT" sz="2600" u="sng" dirty="0">
                <a:latin typeface="Garamond" panose="02020404030301010803" pitchFamily="18" charset="0"/>
              </a:rPr>
              <a:t>al marito di ripudiare la moglie a causa di avvelenamento della prole oppure di sottrazione delle chiavi oppure per aver commesso adulterio</a:t>
            </a:r>
            <a:r>
              <a:rPr lang="it-IT" sz="2600" dirty="0">
                <a:latin typeface="Garamond" panose="02020404030301010803" pitchFamily="18" charset="0"/>
              </a:rPr>
              <a:t>; tuttavia, se qualcuno avrà allontanato da sé la moglie </a:t>
            </a:r>
            <a:r>
              <a:rPr lang="it-IT" sz="2600" u="sng" dirty="0">
                <a:latin typeface="Garamond" panose="02020404030301010803" pitchFamily="18" charset="0"/>
              </a:rPr>
              <a:t>per altri motivi</a:t>
            </a:r>
            <a:r>
              <a:rPr lang="it-IT" sz="2600" dirty="0">
                <a:latin typeface="Garamond" panose="02020404030301010803" pitchFamily="18" charset="0"/>
              </a:rPr>
              <a:t>, [Romolo] ordinò che una parte</a:t>
            </a:r>
            <a:br>
              <a:rPr lang="it-IT" sz="2600" dirty="0">
                <a:latin typeface="Garamond" panose="02020404030301010803" pitchFamily="18" charset="0"/>
              </a:rPr>
            </a:br>
            <a:r>
              <a:rPr lang="it-IT" sz="2600" dirty="0">
                <a:latin typeface="Garamond" panose="02020404030301010803" pitchFamily="18" charset="0"/>
              </a:rPr>
              <a:t>dei beni di lui diventasse della moglie e l’altra parte fosse consacrata a Cerere.</a:t>
            </a:r>
          </a:p>
        </p:txBody>
      </p:sp>
    </p:spTree>
    <p:extLst>
      <p:ext uri="{BB962C8B-B14F-4D97-AF65-F5344CB8AC3E}">
        <p14:creationId xmlns:p14="http://schemas.microsoft.com/office/powerpoint/2010/main" val="4184581624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6B9E5E-B16F-4A0D-FD79-412196213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B10BD57-D7A6-CBEF-8053-80F54C915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3481AE-02CD-0468-3567-41AA44F0E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DB0782-89E4-4893-21E1-8F6A38A79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716692"/>
            <a:ext cx="10813774" cy="539200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sz="4000" b="1" dirty="0">
                <a:latin typeface="Garamond" panose="02020404030301010803" pitchFamily="18" charset="0"/>
              </a:rPr>
              <a:t>Gell., </a:t>
            </a:r>
            <a:r>
              <a:rPr lang="it-IT" sz="4000" b="1" i="1" dirty="0" err="1">
                <a:latin typeface="Garamond" panose="02020404030301010803" pitchFamily="18" charset="0"/>
              </a:rPr>
              <a:t>Noct</a:t>
            </a:r>
            <a:r>
              <a:rPr lang="it-IT" sz="4000" b="1" i="1" dirty="0">
                <a:latin typeface="Garamond" panose="02020404030301010803" pitchFamily="18" charset="0"/>
              </a:rPr>
              <a:t>. Att. </a:t>
            </a:r>
            <a:r>
              <a:rPr lang="it-IT" sz="4000" b="1" dirty="0">
                <a:latin typeface="Garamond" panose="02020404030301010803" pitchFamily="18" charset="0"/>
              </a:rPr>
              <a:t>17.21.44 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4000" i="1" dirty="0">
                <a:latin typeface="Garamond" panose="02020404030301010803" pitchFamily="18" charset="0"/>
              </a:rPr>
              <a:t>Anno </a:t>
            </a:r>
            <a:r>
              <a:rPr lang="it-IT" sz="4000" i="1" dirty="0" err="1">
                <a:latin typeface="Garamond" panose="02020404030301010803" pitchFamily="18" charset="0"/>
              </a:rPr>
              <a:t>deinde</a:t>
            </a:r>
            <a:r>
              <a:rPr lang="it-IT" sz="4000" i="1" dirty="0">
                <a:latin typeface="Garamond" panose="02020404030301010803" pitchFamily="18" charset="0"/>
              </a:rPr>
              <a:t> post </a:t>
            </a:r>
            <a:r>
              <a:rPr lang="it-IT" sz="4000" i="1" dirty="0" err="1">
                <a:latin typeface="Garamond" panose="02020404030301010803" pitchFamily="18" charset="0"/>
              </a:rPr>
              <a:t>Romam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i="1" dirty="0" err="1">
                <a:latin typeface="Garamond" panose="02020404030301010803" pitchFamily="18" charset="0"/>
              </a:rPr>
              <a:t>conditam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i="1" dirty="0" err="1">
                <a:latin typeface="Garamond" panose="02020404030301010803" pitchFamily="18" charset="0"/>
              </a:rPr>
              <a:t>quingentesimo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i="1" dirty="0" err="1">
                <a:latin typeface="Garamond" panose="02020404030301010803" pitchFamily="18" charset="0"/>
              </a:rPr>
              <a:t>undevicesimo</a:t>
            </a:r>
            <a:br>
              <a:rPr lang="it-IT" sz="4000" i="1" dirty="0">
                <a:latin typeface="Garamond" panose="02020404030301010803" pitchFamily="18" charset="0"/>
              </a:rPr>
            </a:br>
            <a:r>
              <a:rPr lang="it-IT" sz="4000" i="1" u="sng" dirty="0" err="1">
                <a:latin typeface="Garamond" panose="02020404030301010803" pitchFamily="18" charset="0"/>
              </a:rPr>
              <a:t>Spurius</a:t>
            </a:r>
            <a:r>
              <a:rPr lang="it-IT" sz="4000" i="1" u="sng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Carvilius</a:t>
            </a:r>
            <a:r>
              <a:rPr lang="it-IT" sz="4000" i="1" u="sng" dirty="0">
                <a:latin typeface="Garamond" panose="02020404030301010803" pitchFamily="18" charset="0"/>
              </a:rPr>
              <a:t> Ruga </a:t>
            </a:r>
            <a:r>
              <a:rPr lang="it-IT" sz="4000" i="1" u="sng" dirty="0" err="1">
                <a:latin typeface="Garamond" panose="02020404030301010803" pitchFamily="18" charset="0"/>
              </a:rPr>
              <a:t>primus</a:t>
            </a:r>
            <a:r>
              <a:rPr lang="it-IT" sz="4000" i="1" u="sng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Romae</a:t>
            </a:r>
            <a:r>
              <a:rPr lang="it-IT" sz="4000" i="1" dirty="0">
                <a:latin typeface="Garamond" panose="02020404030301010803" pitchFamily="18" charset="0"/>
              </a:rPr>
              <a:t> de </a:t>
            </a:r>
            <a:r>
              <a:rPr lang="it-IT" sz="4000" i="1" dirty="0" err="1">
                <a:latin typeface="Garamond" panose="02020404030301010803" pitchFamily="18" charset="0"/>
              </a:rPr>
              <a:t>amicorum</a:t>
            </a:r>
            <a:r>
              <a:rPr lang="it-IT" sz="4000" i="1" dirty="0">
                <a:latin typeface="Garamond" panose="02020404030301010803" pitchFamily="18" charset="0"/>
              </a:rPr>
              <a:t> sententia</a:t>
            </a:r>
            <a:br>
              <a:rPr lang="it-IT" sz="4000" i="1" dirty="0">
                <a:latin typeface="Garamond" panose="02020404030301010803" pitchFamily="18" charset="0"/>
              </a:rPr>
            </a:br>
            <a:r>
              <a:rPr lang="it-IT" sz="4000" i="1" u="sng" dirty="0">
                <a:latin typeface="Garamond" panose="02020404030301010803" pitchFamily="18" charset="0"/>
              </a:rPr>
              <a:t>divortium </a:t>
            </a:r>
            <a:r>
              <a:rPr lang="it-IT" sz="4000" i="1" u="sng" dirty="0" err="1">
                <a:latin typeface="Garamond" panose="02020404030301010803" pitchFamily="18" charset="0"/>
              </a:rPr>
              <a:t>cum</a:t>
            </a:r>
            <a:r>
              <a:rPr lang="it-IT" sz="4000" i="1" u="sng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uxore</a:t>
            </a:r>
            <a:r>
              <a:rPr lang="it-IT" sz="4000" i="1" u="sng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fecit</a:t>
            </a:r>
            <a:r>
              <a:rPr lang="it-IT" sz="4000" i="1" dirty="0">
                <a:latin typeface="Garamond" panose="02020404030301010803" pitchFamily="18" charset="0"/>
              </a:rPr>
              <a:t>, </a:t>
            </a:r>
            <a:r>
              <a:rPr lang="it-IT" sz="4000" i="1" u="sng" dirty="0">
                <a:latin typeface="Garamond" panose="02020404030301010803" pitchFamily="18" charset="0"/>
              </a:rPr>
              <a:t>quod </a:t>
            </a:r>
            <a:r>
              <a:rPr lang="it-IT" sz="4000" i="1" u="sng" dirty="0" err="1">
                <a:latin typeface="Garamond" panose="02020404030301010803" pitchFamily="18" charset="0"/>
              </a:rPr>
              <a:t>sterila</a:t>
            </a:r>
            <a:r>
              <a:rPr lang="it-IT" sz="4000" i="1" u="sng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esset</a:t>
            </a:r>
            <a:r>
              <a:rPr lang="it-IT" sz="4000" i="1" u="sng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iurassetque</a:t>
            </a:r>
            <a:r>
              <a:rPr lang="it-IT" sz="4000" i="1" u="sng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apud</a:t>
            </a:r>
            <a:r>
              <a:rPr lang="it-IT" sz="4000" i="1" u="sng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censores</a:t>
            </a:r>
            <a:br>
              <a:rPr lang="it-IT" sz="4000" i="1" u="sng" dirty="0">
                <a:latin typeface="Garamond" panose="02020404030301010803" pitchFamily="18" charset="0"/>
              </a:rPr>
            </a:br>
            <a:r>
              <a:rPr lang="it-IT" sz="4000" i="1" u="sng" dirty="0" err="1">
                <a:latin typeface="Garamond" panose="02020404030301010803" pitchFamily="18" charset="0"/>
              </a:rPr>
              <a:t>uxorem</a:t>
            </a:r>
            <a:r>
              <a:rPr lang="it-IT" sz="4000" i="1" u="sng" dirty="0">
                <a:latin typeface="Garamond" panose="02020404030301010803" pitchFamily="18" charset="0"/>
              </a:rPr>
              <a:t> se </a:t>
            </a:r>
            <a:r>
              <a:rPr lang="it-IT" sz="4000" i="1" u="sng" dirty="0" err="1">
                <a:latin typeface="Garamond" panose="02020404030301010803" pitchFamily="18" charset="0"/>
              </a:rPr>
              <a:t>liberum</a:t>
            </a:r>
            <a:r>
              <a:rPr lang="it-IT" sz="4000" i="1" u="sng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quaerundorum</a:t>
            </a:r>
            <a:r>
              <a:rPr lang="it-IT" sz="4000" i="1" u="sng" dirty="0">
                <a:latin typeface="Garamond" panose="02020404030301010803" pitchFamily="18" charset="0"/>
              </a:rPr>
              <a:t> causa habere</a:t>
            </a:r>
            <a:r>
              <a:rPr lang="it-IT" sz="4000" dirty="0">
                <a:latin typeface="Garamond" panose="02020404030301010803" pitchFamily="18" charset="0"/>
              </a:rPr>
              <a:t> [...]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4000" dirty="0">
                <a:latin typeface="Garamond" panose="02020404030301010803" pitchFamily="18" charset="0"/>
              </a:rPr>
              <a:t>Nell’anno 519 dalla fondazione di Roma </a:t>
            </a:r>
            <a:r>
              <a:rPr lang="it-IT" sz="4000" u="sng" dirty="0">
                <a:latin typeface="Garamond" panose="02020404030301010803" pitchFamily="18" charset="0"/>
              </a:rPr>
              <a:t>Spurio Carvilio Ruga per primo a Roma divorziò dalla moglie</a:t>
            </a:r>
            <a:r>
              <a:rPr lang="it-IT" sz="4000" dirty="0">
                <a:latin typeface="Garamond" panose="02020404030301010803" pitchFamily="18" charset="0"/>
              </a:rPr>
              <a:t>, sentito il parere degli amici, </a:t>
            </a:r>
            <a:r>
              <a:rPr lang="it-IT" sz="4000" u="sng" dirty="0">
                <a:latin typeface="Garamond" panose="02020404030301010803" pitchFamily="18" charset="0"/>
              </a:rPr>
              <a:t>poiché lei era sterile e lui aveva giurato davanti ai censori che si sposava per avere figli</a:t>
            </a:r>
            <a:r>
              <a:rPr lang="it-IT" sz="4000" dirty="0">
                <a:latin typeface="Garamond" panose="02020404030301010803" pitchFamily="18" charset="0"/>
              </a:rPr>
              <a:t> [...]</a:t>
            </a:r>
          </a:p>
        </p:txBody>
      </p:sp>
    </p:spTree>
    <p:extLst>
      <p:ext uri="{BB962C8B-B14F-4D97-AF65-F5344CB8AC3E}">
        <p14:creationId xmlns:p14="http://schemas.microsoft.com/office/powerpoint/2010/main" val="38522367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E2E574-67AB-96E6-F9AE-0A12FA562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58B1263-39CE-DFE6-4E39-6147E7A8F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2BB054D-3A41-2661-8B3B-952C66F92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21AA5F3-538C-46AA-4931-B91856AED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716692"/>
            <a:ext cx="10813774" cy="539200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sz="4000" b="1" dirty="0">
                <a:latin typeface="Garamond" panose="02020404030301010803" pitchFamily="18" charset="0"/>
              </a:rPr>
              <a:t>Tit. </a:t>
            </a:r>
            <a:r>
              <a:rPr lang="it-IT" sz="4000" b="1" dirty="0" err="1">
                <a:latin typeface="Garamond" panose="02020404030301010803" pitchFamily="18" charset="0"/>
              </a:rPr>
              <a:t>Ulp</a:t>
            </a:r>
            <a:r>
              <a:rPr lang="it-IT" sz="4000" b="1" dirty="0">
                <a:latin typeface="Garamond" panose="02020404030301010803" pitchFamily="18" charset="0"/>
              </a:rPr>
              <a:t>. 6.6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4000" i="1" u="sng" dirty="0" err="1">
                <a:latin typeface="Garamond" panose="02020404030301010803" pitchFamily="18" charset="0"/>
              </a:rPr>
              <a:t>Divortio</a:t>
            </a:r>
            <a:r>
              <a:rPr lang="it-IT" sz="4000" i="1" u="sng" dirty="0">
                <a:latin typeface="Garamond" panose="02020404030301010803" pitchFamily="18" charset="0"/>
              </a:rPr>
              <a:t> facto</a:t>
            </a:r>
            <a:r>
              <a:rPr lang="it-IT" sz="4000" i="1" dirty="0">
                <a:latin typeface="Garamond" panose="02020404030301010803" pitchFamily="18" charset="0"/>
              </a:rPr>
              <a:t>, si quidem sui iuris </a:t>
            </a:r>
            <a:r>
              <a:rPr lang="it-IT" sz="4000" i="1" dirty="0" err="1">
                <a:latin typeface="Garamond" panose="02020404030301010803" pitchFamily="18" charset="0"/>
              </a:rPr>
              <a:t>sit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i="1" dirty="0" err="1">
                <a:latin typeface="Garamond" panose="02020404030301010803" pitchFamily="18" charset="0"/>
              </a:rPr>
              <a:t>mulier</a:t>
            </a:r>
            <a:r>
              <a:rPr lang="it-IT" sz="4000" i="1" dirty="0">
                <a:latin typeface="Garamond" panose="02020404030301010803" pitchFamily="18" charset="0"/>
              </a:rPr>
              <a:t>, ipsa </a:t>
            </a:r>
            <a:r>
              <a:rPr lang="it-IT" sz="4000" i="1" dirty="0" err="1">
                <a:latin typeface="Garamond" panose="02020404030301010803" pitchFamily="18" charset="0"/>
              </a:rPr>
              <a:t>habet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actionem</a:t>
            </a:r>
            <a:r>
              <a:rPr lang="it-IT" sz="4000" i="1" dirty="0">
                <a:latin typeface="Garamond" panose="02020404030301010803" pitchFamily="18" charset="0"/>
              </a:rPr>
              <a:t>,</a:t>
            </a:r>
            <a:br>
              <a:rPr lang="it-IT" sz="4000" i="1" dirty="0">
                <a:latin typeface="Garamond" panose="02020404030301010803" pitchFamily="18" charset="0"/>
              </a:rPr>
            </a:br>
            <a:r>
              <a:rPr lang="it-IT" sz="4000" i="1" dirty="0">
                <a:latin typeface="Garamond" panose="02020404030301010803" pitchFamily="18" charset="0"/>
              </a:rPr>
              <a:t>id est </a:t>
            </a:r>
            <a:r>
              <a:rPr lang="it-IT" sz="4000" i="1" u="sng" dirty="0" err="1">
                <a:latin typeface="Garamond" panose="02020404030301010803" pitchFamily="18" charset="0"/>
              </a:rPr>
              <a:t>dotis</a:t>
            </a:r>
            <a:r>
              <a:rPr lang="it-IT" sz="4000" i="1" u="sng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repetitionem</a:t>
            </a:r>
            <a:r>
              <a:rPr lang="it-IT" sz="4000" i="1" dirty="0">
                <a:latin typeface="Garamond" panose="02020404030301010803" pitchFamily="18" charset="0"/>
              </a:rPr>
              <a:t>; </a:t>
            </a:r>
            <a:r>
              <a:rPr lang="it-IT" sz="4000" i="1" dirty="0" err="1">
                <a:latin typeface="Garamond" panose="02020404030301010803" pitchFamily="18" charset="0"/>
              </a:rPr>
              <a:t>quodsi</a:t>
            </a:r>
            <a:r>
              <a:rPr lang="it-IT" sz="4000" i="1" dirty="0">
                <a:latin typeface="Garamond" panose="02020404030301010803" pitchFamily="18" charset="0"/>
              </a:rPr>
              <a:t> in potestate patris </a:t>
            </a:r>
            <a:r>
              <a:rPr lang="it-IT" sz="4000" i="1" dirty="0" err="1">
                <a:latin typeface="Garamond" panose="02020404030301010803" pitchFamily="18" charset="0"/>
              </a:rPr>
              <a:t>sit</a:t>
            </a:r>
            <a:r>
              <a:rPr lang="it-IT" sz="4000" i="1" dirty="0">
                <a:latin typeface="Garamond" panose="02020404030301010803" pitchFamily="18" charset="0"/>
              </a:rPr>
              <a:t>,</a:t>
            </a:r>
            <a:br>
              <a:rPr lang="it-IT" sz="4000" i="1" dirty="0">
                <a:latin typeface="Garamond" panose="02020404030301010803" pitchFamily="18" charset="0"/>
              </a:rPr>
            </a:br>
            <a:r>
              <a:rPr lang="it-IT" sz="4000" i="1" dirty="0">
                <a:latin typeface="Garamond" panose="02020404030301010803" pitchFamily="18" charset="0"/>
              </a:rPr>
              <a:t>pater </a:t>
            </a:r>
            <a:r>
              <a:rPr lang="it-IT" sz="4000" i="1" dirty="0" err="1">
                <a:latin typeface="Garamond" panose="02020404030301010803" pitchFamily="18" charset="0"/>
              </a:rPr>
              <a:t>adiuncta</a:t>
            </a:r>
            <a:r>
              <a:rPr lang="it-IT" sz="4000" i="1" dirty="0">
                <a:latin typeface="Garamond" panose="02020404030301010803" pitchFamily="18" charset="0"/>
              </a:rPr>
              <a:t> filiae persona </a:t>
            </a:r>
            <a:r>
              <a:rPr lang="it-IT" sz="4000" i="1" dirty="0" err="1">
                <a:latin typeface="Garamond" panose="02020404030301010803" pitchFamily="18" charset="0"/>
              </a:rPr>
              <a:t>habet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i="1" u="sng" dirty="0" err="1">
                <a:latin typeface="Garamond" panose="02020404030301010803" pitchFamily="18" charset="0"/>
              </a:rPr>
              <a:t>actionem</a:t>
            </a:r>
            <a:r>
              <a:rPr lang="it-IT" sz="4000" i="1" u="sng" dirty="0">
                <a:latin typeface="Garamond" panose="02020404030301010803" pitchFamily="18" charset="0"/>
              </a:rPr>
              <a:t> rei </a:t>
            </a:r>
            <a:r>
              <a:rPr lang="it-IT" sz="4000" i="1" u="sng" dirty="0" err="1">
                <a:latin typeface="Garamond" panose="02020404030301010803" pitchFamily="18" charset="0"/>
              </a:rPr>
              <a:t>uxoriae</a:t>
            </a:r>
            <a:r>
              <a:rPr lang="it-IT" sz="4000" i="1" dirty="0">
                <a:latin typeface="Garamond" panose="02020404030301010803" pitchFamily="18" charset="0"/>
              </a:rPr>
              <a:t> </a:t>
            </a:r>
            <a:r>
              <a:rPr lang="it-IT" sz="4000" dirty="0">
                <a:latin typeface="Garamond" panose="02020404030301010803" pitchFamily="18" charset="0"/>
              </a:rPr>
              <a:t>[...]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4000" u="sng" dirty="0">
                <a:latin typeface="Garamond" panose="02020404030301010803" pitchFamily="18" charset="0"/>
              </a:rPr>
              <a:t>Intervenuto il divorzio</a:t>
            </a:r>
            <a:r>
              <a:rPr lang="it-IT" sz="4000" dirty="0">
                <a:latin typeface="Garamond" panose="02020404030301010803" pitchFamily="18" charset="0"/>
              </a:rPr>
              <a:t>, se la moglie è </a:t>
            </a:r>
            <a:r>
              <a:rPr lang="it-IT" sz="4000" i="1" dirty="0">
                <a:latin typeface="Garamond" panose="02020404030301010803" pitchFamily="18" charset="0"/>
              </a:rPr>
              <a:t>sui iuris</a:t>
            </a:r>
            <a:r>
              <a:rPr lang="it-IT" sz="4000" dirty="0">
                <a:latin typeface="Garamond" panose="02020404030301010803" pitchFamily="18" charset="0"/>
              </a:rPr>
              <a:t>,</a:t>
            </a:r>
            <a:br>
              <a:rPr lang="it-IT" sz="4000" dirty="0">
                <a:latin typeface="Garamond" panose="02020404030301010803" pitchFamily="18" charset="0"/>
              </a:rPr>
            </a:br>
            <a:r>
              <a:rPr lang="it-IT" sz="4000" dirty="0">
                <a:latin typeface="Garamond" panose="02020404030301010803" pitchFamily="18" charset="0"/>
              </a:rPr>
              <a:t>lei stessa ha </a:t>
            </a:r>
            <a:r>
              <a:rPr lang="it-IT" sz="4000" u="sng" dirty="0">
                <a:latin typeface="Garamond" panose="02020404030301010803" pitchFamily="18" charset="0"/>
              </a:rPr>
              <a:t>l’azione</a:t>
            </a:r>
            <a:r>
              <a:rPr lang="it-IT" sz="4000" dirty="0">
                <a:latin typeface="Garamond" panose="02020404030301010803" pitchFamily="18" charset="0"/>
              </a:rPr>
              <a:t>, cioè </a:t>
            </a:r>
            <a:r>
              <a:rPr lang="it-IT" sz="4000" u="sng" dirty="0">
                <a:latin typeface="Garamond" panose="02020404030301010803" pitchFamily="18" charset="0"/>
              </a:rPr>
              <a:t>la ripetizione della dote</a:t>
            </a:r>
            <a:r>
              <a:rPr lang="it-IT" sz="4000" dirty="0">
                <a:latin typeface="Garamond" panose="02020404030301010803" pitchFamily="18" charset="0"/>
              </a:rPr>
              <a:t>;</a:t>
            </a:r>
            <a:br>
              <a:rPr lang="it-IT" sz="4000" dirty="0">
                <a:latin typeface="Garamond" panose="02020404030301010803" pitchFamily="18" charset="0"/>
              </a:rPr>
            </a:br>
            <a:r>
              <a:rPr lang="it-IT" sz="4000" dirty="0">
                <a:latin typeface="Garamond" panose="02020404030301010803" pitchFamily="18" charset="0"/>
              </a:rPr>
              <a:t>se invece è in potestà del padre, il padre insieme</a:t>
            </a:r>
            <a:br>
              <a:rPr lang="it-IT" sz="4000" dirty="0">
                <a:latin typeface="Garamond" panose="02020404030301010803" pitchFamily="18" charset="0"/>
              </a:rPr>
            </a:br>
            <a:r>
              <a:rPr lang="it-IT" sz="4000" dirty="0">
                <a:latin typeface="Garamond" panose="02020404030301010803" pitchFamily="18" charset="0"/>
              </a:rPr>
              <a:t>alla figlia ha </a:t>
            </a:r>
            <a:r>
              <a:rPr lang="it-IT" sz="4000" u="sng" dirty="0">
                <a:latin typeface="Garamond" panose="02020404030301010803" pitchFamily="18" charset="0"/>
              </a:rPr>
              <a:t>l’azione per la restituzione dotale</a:t>
            </a:r>
            <a:r>
              <a:rPr lang="it-IT" sz="4000" dirty="0"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5584558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ppt/theme/theme2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1711</Words>
  <Application>Microsoft Office PowerPoint</Application>
  <PresentationFormat>Widescreen</PresentationFormat>
  <Paragraphs>59</Paragraphs>
  <Slides>19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19</vt:i4>
      </vt:variant>
    </vt:vector>
  </HeadingPairs>
  <TitlesOfParts>
    <vt:vector size="27" baseType="lpstr">
      <vt:lpstr>Aptos</vt:lpstr>
      <vt:lpstr>Arial</vt:lpstr>
      <vt:lpstr>Bierstadt</vt:lpstr>
      <vt:lpstr>Calibri</vt:lpstr>
      <vt:lpstr>Calibri Light</vt:lpstr>
      <vt:lpstr>Garamond</vt:lpstr>
      <vt:lpstr>GestaltVTI</vt:lpstr>
      <vt:lpstr>2_Tema di Office</vt:lpstr>
      <vt:lpstr>La crisi coniugale nell’antica Roma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Francesca Rossi</dc:creator>
  <cp:lastModifiedBy>Fondazione per la Formazione Forense Fondazione per la Formazione Forense</cp:lastModifiedBy>
  <cp:revision>17</cp:revision>
  <dcterms:created xsi:type="dcterms:W3CDTF">2025-12-01T11:41:25Z</dcterms:created>
  <dcterms:modified xsi:type="dcterms:W3CDTF">2025-12-02T13:38:41Z</dcterms:modified>
</cp:coreProperties>
</file>