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9" r:id="rId1"/>
  </p:sldMasterIdLst>
  <p:notesMasterIdLst>
    <p:notesMasterId r:id="rId54"/>
  </p:notesMasterIdLst>
  <p:sldIdLst>
    <p:sldId id="462" r:id="rId2"/>
    <p:sldId id="619" r:id="rId3"/>
    <p:sldId id="633" r:id="rId4"/>
    <p:sldId id="634" r:id="rId5"/>
    <p:sldId id="637" r:id="rId6"/>
    <p:sldId id="590" r:id="rId7"/>
    <p:sldId id="603" r:id="rId8"/>
    <p:sldId id="638" r:id="rId9"/>
    <p:sldId id="616" r:id="rId10"/>
    <p:sldId id="617" r:id="rId11"/>
    <p:sldId id="692" r:id="rId12"/>
    <p:sldId id="576" r:id="rId13"/>
    <p:sldId id="685" r:id="rId14"/>
    <p:sldId id="686" r:id="rId15"/>
    <p:sldId id="687" r:id="rId16"/>
    <p:sldId id="688" r:id="rId17"/>
    <p:sldId id="691" r:id="rId18"/>
    <p:sldId id="689" r:id="rId19"/>
    <p:sldId id="640" r:id="rId20"/>
    <p:sldId id="653" r:id="rId21"/>
    <p:sldId id="654" r:id="rId22"/>
    <p:sldId id="660" r:id="rId23"/>
    <p:sldId id="635" r:id="rId24"/>
    <p:sldId id="574" r:id="rId25"/>
    <p:sldId id="636" r:id="rId26"/>
    <p:sldId id="639" r:id="rId27"/>
    <p:sldId id="608" r:id="rId28"/>
    <p:sldId id="625" r:id="rId29"/>
    <p:sldId id="622" r:id="rId30"/>
    <p:sldId id="491" r:id="rId31"/>
    <p:sldId id="624" r:id="rId32"/>
    <p:sldId id="493" r:id="rId33"/>
    <p:sldId id="592" r:id="rId34"/>
    <p:sldId id="593" r:id="rId35"/>
    <p:sldId id="594" r:id="rId36"/>
    <p:sldId id="420" r:id="rId37"/>
    <p:sldId id="628" r:id="rId38"/>
    <p:sldId id="601" r:id="rId39"/>
    <p:sldId id="587" r:id="rId40"/>
    <p:sldId id="620" r:id="rId41"/>
    <p:sldId id="596" r:id="rId42"/>
    <p:sldId id="597" r:id="rId43"/>
    <p:sldId id="618" r:id="rId44"/>
    <p:sldId id="604" r:id="rId45"/>
    <p:sldId id="611" r:id="rId46"/>
    <p:sldId id="606" r:id="rId47"/>
    <p:sldId id="607" r:id="rId48"/>
    <p:sldId id="599" r:id="rId49"/>
    <p:sldId id="627" r:id="rId50"/>
    <p:sldId id="508" r:id="rId51"/>
    <p:sldId id="626" r:id="rId52"/>
    <p:sldId id="59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DE9"/>
          </a:solidFill>
        </a:fill>
      </a:tcStyle>
    </a:wholeTbl>
    <a:band2H>
      <a:tcTxStyle/>
      <a:tcStyle>
        <a:tcBdr/>
        <a:fill>
          <a:solidFill>
            <a:srgbClr val="F1E8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4DD"/>
          </a:solidFill>
        </a:fill>
      </a:tcStyle>
    </a:wholeTbl>
    <a:band2H>
      <a:tcTxStyle/>
      <a:tcStyle>
        <a:tcBdr/>
        <a:fill>
          <a:solidFill>
            <a:srgbClr val="E8F2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FCE"/>
          </a:solidFill>
        </a:fill>
      </a:tcStyle>
    </a:wholeTbl>
    <a:band2H>
      <a:tcTxStyle/>
      <a:tcStyle>
        <a:tcBdr/>
        <a:fill>
          <a:solidFill>
            <a:srgbClr val="FAE9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4667" autoAdjust="0"/>
  </p:normalViewPr>
  <p:slideViewPr>
    <p:cSldViewPr snapToGrid="0">
      <p:cViewPr>
        <p:scale>
          <a:sx n="50" d="100"/>
          <a:sy n="50" d="100"/>
        </p:scale>
        <p:origin x="127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143000" y="685800"/>
            <a:ext cx="4572000" cy="3429000"/>
          </a:xfrm>
          <a:prstGeom prst="rect">
            <a:avLst/>
          </a:prstGeom>
        </p:spPr>
        <p:txBody>
          <a:bodyPr/>
          <a:lstStyle/>
          <a:p>
            <a:endParaRPr/>
          </a:p>
        </p:txBody>
      </p:sp>
      <p:sp>
        <p:nvSpPr>
          <p:cNvPr id="183" name="Shape 1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2924512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a:t>
            </a:fld>
            <a:endParaRPr lang="it-IT"/>
          </a:p>
        </p:txBody>
      </p:sp>
    </p:spTree>
    <p:extLst>
      <p:ext uri="{BB962C8B-B14F-4D97-AF65-F5344CB8AC3E}">
        <p14:creationId xmlns:p14="http://schemas.microsoft.com/office/powerpoint/2010/main" val="285143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11</a:t>
            </a:fld>
            <a:endParaRPr lang="it-IT"/>
          </a:p>
        </p:txBody>
      </p:sp>
    </p:spTree>
    <p:extLst>
      <p:ext uri="{BB962C8B-B14F-4D97-AF65-F5344CB8AC3E}">
        <p14:creationId xmlns:p14="http://schemas.microsoft.com/office/powerpoint/2010/main" val="222265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12</a:t>
            </a:fld>
            <a:endParaRPr lang="it-IT"/>
          </a:p>
        </p:txBody>
      </p:sp>
    </p:spTree>
    <p:extLst>
      <p:ext uri="{BB962C8B-B14F-4D97-AF65-F5344CB8AC3E}">
        <p14:creationId xmlns:p14="http://schemas.microsoft.com/office/powerpoint/2010/main" val="412032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13</a:t>
            </a:fld>
            <a:endParaRPr lang="it-IT"/>
          </a:p>
        </p:txBody>
      </p:sp>
    </p:spTree>
    <p:extLst>
      <p:ext uri="{BB962C8B-B14F-4D97-AF65-F5344CB8AC3E}">
        <p14:creationId xmlns:p14="http://schemas.microsoft.com/office/powerpoint/2010/main" val="79962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14</a:t>
            </a:fld>
            <a:endParaRPr lang="it-IT"/>
          </a:p>
        </p:txBody>
      </p:sp>
    </p:spTree>
    <p:extLst>
      <p:ext uri="{BB962C8B-B14F-4D97-AF65-F5344CB8AC3E}">
        <p14:creationId xmlns:p14="http://schemas.microsoft.com/office/powerpoint/2010/main" val="47561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15</a:t>
            </a:fld>
            <a:endParaRPr lang="it-IT"/>
          </a:p>
        </p:txBody>
      </p:sp>
    </p:spTree>
    <p:extLst>
      <p:ext uri="{BB962C8B-B14F-4D97-AF65-F5344CB8AC3E}">
        <p14:creationId xmlns:p14="http://schemas.microsoft.com/office/powerpoint/2010/main" val="52373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16</a:t>
            </a:fld>
            <a:endParaRPr lang="it-IT"/>
          </a:p>
        </p:txBody>
      </p:sp>
    </p:spTree>
    <p:extLst>
      <p:ext uri="{BB962C8B-B14F-4D97-AF65-F5344CB8AC3E}">
        <p14:creationId xmlns:p14="http://schemas.microsoft.com/office/powerpoint/2010/main" val="231993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17</a:t>
            </a:fld>
            <a:endParaRPr lang="it-IT"/>
          </a:p>
        </p:txBody>
      </p:sp>
    </p:spTree>
    <p:extLst>
      <p:ext uri="{BB962C8B-B14F-4D97-AF65-F5344CB8AC3E}">
        <p14:creationId xmlns:p14="http://schemas.microsoft.com/office/powerpoint/2010/main" val="79956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18</a:t>
            </a:fld>
            <a:endParaRPr lang="it-IT"/>
          </a:p>
        </p:txBody>
      </p:sp>
    </p:spTree>
    <p:extLst>
      <p:ext uri="{BB962C8B-B14F-4D97-AF65-F5344CB8AC3E}">
        <p14:creationId xmlns:p14="http://schemas.microsoft.com/office/powerpoint/2010/main" val="37794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19</a:t>
            </a:fld>
            <a:endParaRPr lang="it-IT"/>
          </a:p>
        </p:txBody>
      </p:sp>
    </p:spTree>
    <p:extLst>
      <p:ext uri="{BB962C8B-B14F-4D97-AF65-F5344CB8AC3E}">
        <p14:creationId xmlns:p14="http://schemas.microsoft.com/office/powerpoint/2010/main" val="2747508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20</a:t>
            </a:fld>
            <a:endParaRPr lang="it-IT"/>
          </a:p>
        </p:txBody>
      </p:sp>
    </p:spTree>
    <p:extLst>
      <p:ext uri="{BB962C8B-B14F-4D97-AF65-F5344CB8AC3E}">
        <p14:creationId xmlns:p14="http://schemas.microsoft.com/office/powerpoint/2010/main" val="288478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a:t>
            </a:fld>
            <a:endParaRPr lang="it-IT"/>
          </a:p>
        </p:txBody>
      </p:sp>
    </p:spTree>
    <p:extLst>
      <p:ext uri="{BB962C8B-B14F-4D97-AF65-F5344CB8AC3E}">
        <p14:creationId xmlns:p14="http://schemas.microsoft.com/office/powerpoint/2010/main" val="2851437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21</a:t>
            </a:fld>
            <a:endParaRPr lang="it-IT"/>
          </a:p>
        </p:txBody>
      </p:sp>
    </p:spTree>
    <p:extLst>
      <p:ext uri="{BB962C8B-B14F-4D97-AF65-F5344CB8AC3E}">
        <p14:creationId xmlns:p14="http://schemas.microsoft.com/office/powerpoint/2010/main" val="3800365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22</a:t>
            </a:fld>
            <a:endParaRPr lang="it-IT"/>
          </a:p>
        </p:txBody>
      </p:sp>
    </p:spTree>
    <p:extLst>
      <p:ext uri="{BB962C8B-B14F-4D97-AF65-F5344CB8AC3E}">
        <p14:creationId xmlns:p14="http://schemas.microsoft.com/office/powerpoint/2010/main" val="3246978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23</a:t>
            </a:fld>
            <a:endParaRPr lang="it-IT"/>
          </a:p>
        </p:txBody>
      </p:sp>
    </p:spTree>
    <p:extLst>
      <p:ext uri="{BB962C8B-B14F-4D97-AF65-F5344CB8AC3E}">
        <p14:creationId xmlns:p14="http://schemas.microsoft.com/office/powerpoint/2010/main" val="397676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24</a:t>
            </a:fld>
            <a:endParaRPr lang="it-IT"/>
          </a:p>
        </p:txBody>
      </p:sp>
    </p:spTree>
    <p:extLst>
      <p:ext uri="{BB962C8B-B14F-4D97-AF65-F5344CB8AC3E}">
        <p14:creationId xmlns:p14="http://schemas.microsoft.com/office/powerpoint/2010/main" val="217881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25</a:t>
            </a:fld>
            <a:endParaRPr lang="it-IT"/>
          </a:p>
        </p:txBody>
      </p:sp>
    </p:spTree>
    <p:extLst>
      <p:ext uri="{BB962C8B-B14F-4D97-AF65-F5344CB8AC3E}">
        <p14:creationId xmlns:p14="http://schemas.microsoft.com/office/powerpoint/2010/main" val="132418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27</a:t>
            </a:fld>
            <a:endParaRPr lang="it-IT"/>
          </a:p>
        </p:txBody>
      </p:sp>
    </p:spTree>
    <p:extLst>
      <p:ext uri="{BB962C8B-B14F-4D97-AF65-F5344CB8AC3E}">
        <p14:creationId xmlns:p14="http://schemas.microsoft.com/office/powerpoint/2010/main" val="4277053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28</a:t>
            </a:fld>
            <a:endParaRPr lang="it-IT"/>
          </a:p>
        </p:txBody>
      </p:sp>
    </p:spTree>
    <p:extLst>
      <p:ext uri="{BB962C8B-B14F-4D97-AF65-F5344CB8AC3E}">
        <p14:creationId xmlns:p14="http://schemas.microsoft.com/office/powerpoint/2010/main" val="1568981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29</a:t>
            </a:fld>
            <a:endParaRPr lang="it-IT"/>
          </a:p>
        </p:txBody>
      </p:sp>
    </p:spTree>
    <p:extLst>
      <p:ext uri="{BB962C8B-B14F-4D97-AF65-F5344CB8AC3E}">
        <p14:creationId xmlns:p14="http://schemas.microsoft.com/office/powerpoint/2010/main" val="1570906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30</a:t>
            </a:fld>
            <a:endParaRPr lang="it-IT"/>
          </a:p>
        </p:txBody>
      </p:sp>
    </p:spTree>
    <p:extLst>
      <p:ext uri="{BB962C8B-B14F-4D97-AF65-F5344CB8AC3E}">
        <p14:creationId xmlns:p14="http://schemas.microsoft.com/office/powerpoint/2010/main" val="314191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31</a:t>
            </a:fld>
            <a:endParaRPr lang="it-IT"/>
          </a:p>
        </p:txBody>
      </p:sp>
    </p:spTree>
    <p:extLst>
      <p:ext uri="{BB962C8B-B14F-4D97-AF65-F5344CB8AC3E}">
        <p14:creationId xmlns:p14="http://schemas.microsoft.com/office/powerpoint/2010/main" val="109798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a:t>
            </a:fld>
            <a:endParaRPr lang="it-IT"/>
          </a:p>
        </p:txBody>
      </p:sp>
    </p:spTree>
    <p:extLst>
      <p:ext uri="{BB962C8B-B14F-4D97-AF65-F5344CB8AC3E}">
        <p14:creationId xmlns:p14="http://schemas.microsoft.com/office/powerpoint/2010/main" val="2700019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32</a:t>
            </a:fld>
            <a:endParaRPr lang="it-IT"/>
          </a:p>
        </p:txBody>
      </p:sp>
    </p:spTree>
    <p:extLst>
      <p:ext uri="{BB962C8B-B14F-4D97-AF65-F5344CB8AC3E}">
        <p14:creationId xmlns:p14="http://schemas.microsoft.com/office/powerpoint/2010/main" val="529412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33</a:t>
            </a:fld>
            <a:endParaRPr lang="it-IT"/>
          </a:p>
        </p:txBody>
      </p:sp>
    </p:spTree>
    <p:extLst>
      <p:ext uri="{BB962C8B-B14F-4D97-AF65-F5344CB8AC3E}">
        <p14:creationId xmlns:p14="http://schemas.microsoft.com/office/powerpoint/2010/main" val="3236736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34</a:t>
            </a:fld>
            <a:endParaRPr lang="it-IT"/>
          </a:p>
        </p:txBody>
      </p:sp>
    </p:spTree>
    <p:extLst>
      <p:ext uri="{BB962C8B-B14F-4D97-AF65-F5344CB8AC3E}">
        <p14:creationId xmlns:p14="http://schemas.microsoft.com/office/powerpoint/2010/main" val="2627910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35</a:t>
            </a:fld>
            <a:endParaRPr lang="it-IT"/>
          </a:p>
        </p:txBody>
      </p:sp>
    </p:spTree>
    <p:extLst>
      <p:ext uri="{BB962C8B-B14F-4D97-AF65-F5344CB8AC3E}">
        <p14:creationId xmlns:p14="http://schemas.microsoft.com/office/powerpoint/2010/main" val="4022340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36</a:t>
            </a:fld>
            <a:endParaRPr lang="it-IT"/>
          </a:p>
        </p:txBody>
      </p:sp>
    </p:spTree>
    <p:extLst>
      <p:ext uri="{BB962C8B-B14F-4D97-AF65-F5344CB8AC3E}">
        <p14:creationId xmlns:p14="http://schemas.microsoft.com/office/powerpoint/2010/main" val="2669234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37</a:t>
            </a:fld>
            <a:endParaRPr lang="it-IT"/>
          </a:p>
        </p:txBody>
      </p:sp>
    </p:spTree>
    <p:extLst>
      <p:ext uri="{BB962C8B-B14F-4D97-AF65-F5344CB8AC3E}">
        <p14:creationId xmlns:p14="http://schemas.microsoft.com/office/powerpoint/2010/main" val="1315962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br>
              <a:rPr lang="it-IT" dirty="0"/>
            </a:br>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38</a:t>
            </a:fld>
            <a:endParaRPr lang="it-IT"/>
          </a:p>
        </p:txBody>
      </p:sp>
    </p:spTree>
    <p:extLst>
      <p:ext uri="{BB962C8B-B14F-4D97-AF65-F5344CB8AC3E}">
        <p14:creationId xmlns:p14="http://schemas.microsoft.com/office/powerpoint/2010/main" val="2370267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br>
              <a:rPr lang="it-IT" dirty="0"/>
            </a:br>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39</a:t>
            </a:fld>
            <a:endParaRPr lang="it-IT"/>
          </a:p>
        </p:txBody>
      </p:sp>
    </p:spTree>
    <p:extLst>
      <p:ext uri="{BB962C8B-B14F-4D97-AF65-F5344CB8AC3E}">
        <p14:creationId xmlns:p14="http://schemas.microsoft.com/office/powerpoint/2010/main" val="2890019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br>
              <a:rPr lang="it-IT" dirty="0"/>
            </a:br>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40</a:t>
            </a:fld>
            <a:endParaRPr lang="it-IT"/>
          </a:p>
        </p:txBody>
      </p:sp>
    </p:spTree>
    <p:extLst>
      <p:ext uri="{BB962C8B-B14F-4D97-AF65-F5344CB8AC3E}">
        <p14:creationId xmlns:p14="http://schemas.microsoft.com/office/powerpoint/2010/main" val="207804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41</a:t>
            </a:fld>
            <a:endParaRPr lang="it-IT"/>
          </a:p>
        </p:txBody>
      </p:sp>
    </p:spTree>
    <p:extLst>
      <p:ext uri="{BB962C8B-B14F-4D97-AF65-F5344CB8AC3E}">
        <p14:creationId xmlns:p14="http://schemas.microsoft.com/office/powerpoint/2010/main" val="197516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5</a:t>
            </a:fld>
            <a:endParaRPr lang="it-IT"/>
          </a:p>
        </p:txBody>
      </p:sp>
    </p:spTree>
    <p:extLst>
      <p:ext uri="{BB962C8B-B14F-4D97-AF65-F5344CB8AC3E}">
        <p14:creationId xmlns:p14="http://schemas.microsoft.com/office/powerpoint/2010/main" val="3667829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42</a:t>
            </a:fld>
            <a:endParaRPr lang="it-IT"/>
          </a:p>
        </p:txBody>
      </p:sp>
    </p:spTree>
    <p:extLst>
      <p:ext uri="{BB962C8B-B14F-4D97-AF65-F5344CB8AC3E}">
        <p14:creationId xmlns:p14="http://schemas.microsoft.com/office/powerpoint/2010/main" val="3769146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43</a:t>
            </a:fld>
            <a:endParaRPr lang="it-IT"/>
          </a:p>
        </p:txBody>
      </p:sp>
    </p:spTree>
    <p:extLst>
      <p:ext uri="{BB962C8B-B14F-4D97-AF65-F5344CB8AC3E}">
        <p14:creationId xmlns:p14="http://schemas.microsoft.com/office/powerpoint/2010/main" val="2084473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44</a:t>
            </a:fld>
            <a:endParaRPr lang="it-IT"/>
          </a:p>
        </p:txBody>
      </p:sp>
    </p:spTree>
    <p:extLst>
      <p:ext uri="{BB962C8B-B14F-4D97-AF65-F5344CB8AC3E}">
        <p14:creationId xmlns:p14="http://schemas.microsoft.com/office/powerpoint/2010/main" val="2304971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45</a:t>
            </a:fld>
            <a:endParaRPr lang="it-IT"/>
          </a:p>
        </p:txBody>
      </p:sp>
    </p:spTree>
    <p:extLst>
      <p:ext uri="{BB962C8B-B14F-4D97-AF65-F5344CB8AC3E}">
        <p14:creationId xmlns:p14="http://schemas.microsoft.com/office/powerpoint/2010/main" val="3238582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46</a:t>
            </a:fld>
            <a:endParaRPr lang="it-IT"/>
          </a:p>
        </p:txBody>
      </p:sp>
    </p:spTree>
    <p:extLst>
      <p:ext uri="{BB962C8B-B14F-4D97-AF65-F5344CB8AC3E}">
        <p14:creationId xmlns:p14="http://schemas.microsoft.com/office/powerpoint/2010/main" val="4238243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47</a:t>
            </a:fld>
            <a:endParaRPr lang="it-IT"/>
          </a:p>
        </p:txBody>
      </p:sp>
    </p:spTree>
    <p:extLst>
      <p:ext uri="{BB962C8B-B14F-4D97-AF65-F5344CB8AC3E}">
        <p14:creationId xmlns:p14="http://schemas.microsoft.com/office/powerpoint/2010/main" val="3751980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48</a:t>
            </a:fld>
            <a:endParaRPr lang="it-IT"/>
          </a:p>
        </p:txBody>
      </p:sp>
    </p:spTree>
    <p:extLst>
      <p:ext uri="{BB962C8B-B14F-4D97-AF65-F5344CB8AC3E}">
        <p14:creationId xmlns:p14="http://schemas.microsoft.com/office/powerpoint/2010/main" val="1475704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49</a:t>
            </a:fld>
            <a:endParaRPr lang="it-IT"/>
          </a:p>
        </p:txBody>
      </p:sp>
    </p:spTree>
    <p:extLst>
      <p:ext uri="{BB962C8B-B14F-4D97-AF65-F5344CB8AC3E}">
        <p14:creationId xmlns:p14="http://schemas.microsoft.com/office/powerpoint/2010/main" val="3881180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51</a:t>
            </a:fld>
            <a:endParaRPr lang="it-IT"/>
          </a:p>
        </p:txBody>
      </p:sp>
    </p:spTree>
    <p:extLst>
      <p:ext uri="{BB962C8B-B14F-4D97-AF65-F5344CB8AC3E}">
        <p14:creationId xmlns:p14="http://schemas.microsoft.com/office/powerpoint/2010/main" val="2393058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52</a:t>
            </a:fld>
            <a:endParaRPr lang="it-IT"/>
          </a:p>
        </p:txBody>
      </p:sp>
    </p:spTree>
    <p:extLst>
      <p:ext uri="{BB962C8B-B14F-4D97-AF65-F5344CB8AC3E}">
        <p14:creationId xmlns:p14="http://schemas.microsoft.com/office/powerpoint/2010/main" val="275334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6</a:t>
            </a:fld>
            <a:endParaRPr lang="it-IT"/>
          </a:p>
        </p:txBody>
      </p:sp>
    </p:spTree>
    <p:extLst>
      <p:ext uri="{BB962C8B-B14F-4D97-AF65-F5344CB8AC3E}">
        <p14:creationId xmlns:p14="http://schemas.microsoft.com/office/powerpoint/2010/main" val="369025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7</a:t>
            </a:fld>
            <a:endParaRPr lang="it-IT"/>
          </a:p>
        </p:txBody>
      </p:sp>
    </p:spTree>
    <p:extLst>
      <p:ext uri="{BB962C8B-B14F-4D97-AF65-F5344CB8AC3E}">
        <p14:creationId xmlns:p14="http://schemas.microsoft.com/office/powerpoint/2010/main" val="356772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8</a:t>
            </a:fld>
            <a:endParaRPr lang="it-IT"/>
          </a:p>
        </p:txBody>
      </p:sp>
    </p:spTree>
    <p:extLst>
      <p:ext uri="{BB962C8B-B14F-4D97-AF65-F5344CB8AC3E}">
        <p14:creationId xmlns:p14="http://schemas.microsoft.com/office/powerpoint/2010/main" val="20919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9</a:t>
            </a:fld>
            <a:endParaRPr lang="it-IT"/>
          </a:p>
        </p:txBody>
      </p:sp>
    </p:spTree>
    <p:extLst>
      <p:ext uri="{BB962C8B-B14F-4D97-AF65-F5344CB8AC3E}">
        <p14:creationId xmlns:p14="http://schemas.microsoft.com/office/powerpoint/2010/main" val="179757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a:xfrm>
            <a:off x="3834257" y="9408981"/>
            <a:ext cx="2933277" cy="495300"/>
          </a:xfrm>
          <a:prstGeom prst="rect">
            <a:avLst/>
          </a:prstGeom>
        </p:spPr>
        <p:txBody>
          <a:bodyPr/>
          <a:lstStyle/>
          <a:p>
            <a:pPr>
              <a:defRPr/>
            </a:pPr>
            <a:fld id="{447389FD-3404-4246-A8EC-63D5642199CF}" type="slidenum">
              <a:rPr lang="it-IT" smtClean="0"/>
              <a:pPr>
                <a:defRPr/>
              </a:pPr>
              <a:t>10</a:t>
            </a:fld>
            <a:endParaRPr lang="it-IT"/>
          </a:p>
        </p:txBody>
      </p:sp>
    </p:spTree>
    <p:extLst>
      <p:ext uri="{BB962C8B-B14F-4D97-AF65-F5344CB8AC3E}">
        <p14:creationId xmlns:p14="http://schemas.microsoft.com/office/powerpoint/2010/main" val="379806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16545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83823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95493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80210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smtClean="0"/>
              <a:t>2/15/2026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22459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24160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798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97335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46238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t>2/15/2026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7699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t>2/15/2026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2116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2/15/2026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425820214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Freeform: Shape 200">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85000"/>
                </a:schemeClr>
              </a:solidFill>
            </a:endParaRPr>
          </a:p>
        </p:txBody>
      </p:sp>
      <p:sp>
        <p:nvSpPr>
          <p:cNvPr id="187" name="CasellaDiTesto 9"/>
          <p:cNvSpPr txBox="1"/>
          <p:nvPr/>
        </p:nvSpPr>
        <p:spPr>
          <a:xfrm>
            <a:off x="386499" y="872363"/>
            <a:ext cx="5998012" cy="454579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fontScale="92500" lnSpcReduction="20000"/>
          </a:bodyPr>
          <a:lstStyle/>
          <a:p>
            <a:pPr algn="ctr" defTabSz="914400">
              <a:lnSpc>
                <a:spcPct val="90000"/>
              </a:lnSpc>
              <a:spcBef>
                <a:spcPct val="0"/>
              </a:spcBef>
              <a:spcAft>
                <a:spcPts val="600"/>
              </a:spcAft>
              <a:defRPr sz="2800" b="1" i="1">
                <a:solidFill>
                  <a:srgbClr val="FFFF00"/>
                </a:solidFill>
                <a:latin typeface="+mj-lt"/>
                <a:ea typeface="+mj-ea"/>
                <a:cs typeface="+mj-cs"/>
                <a:sym typeface="Helvetica"/>
              </a:defRPr>
            </a:pPr>
            <a:endParaRPr lang="en-US" sz="5600" dirty="0">
              <a:solidFill>
                <a:schemeClr val="bg1"/>
              </a:solidFill>
              <a:latin typeface="+mj-lt"/>
              <a:ea typeface="+mj-ea"/>
              <a:cs typeface="+mj-cs"/>
            </a:endParaRPr>
          </a:p>
          <a:p>
            <a:pPr algn="ctr" defTabSz="914400">
              <a:lnSpc>
                <a:spcPct val="90000"/>
              </a:lnSpc>
              <a:spcBef>
                <a:spcPct val="0"/>
              </a:spcBef>
              <a:spcAft>
                <a:spcPts val="600"/>
              </a:spcAft>
              <a:defRPr sz="2800" b="1" i="1">
                <a:solidFill>
                  <a:srgbClr val="FFFF00"/>
                </a:solidFill>
                <a:latin typeface="+mj-lt"/>
                <a:ea typeface="+mj-ea"/>
                <a:cs typeface="+mj-cs"/>
                <a:sym typeface="Helvetica"/>
              </a:defRPr>
            </a:pPr>
            <a:endParaRPr lang="en-US" sz="5600" dirty="0">
              <a:solidFill>
                <a:schemeClr val="bg1"/>
              </a:solidFill>
              <a:latin typeface="+mj-lt"/>
              <a:ea typeface="+mj-ea"/>
              <a:cs typeface="+mj-cs"/>
            </a:endParaRPr>
          </a:p>
          <a:p>
            <a:r>
              <a:rPr lang="it-IT" sz="4600" b="1" dirty="0">
                <a:solidFill>
                  <a:schemeClr val="bg1"/>
                </a:solidFill>
              </a:rPr>
              <a:t>GIUSTIZIA RIPARATIVA ALLA PROVA DEI FATTI </a:t>
            </a:r>
            <a:endParaRPr lang="it-IT" sz="4600" dirty="0">
              <a:solidFill>
                <a:schemeClr val="bg1"/>
              </a:solidFill>
            </a:endParaRPr>
          </a:p>
          <a:p>
            <a:r>
              <a:rPr lang="it-IT" sz="2600" b="1" dirty="0">
                <a:solidFill>
                  <a:schemeClr val="bg1"/>
                </a:solidFill>
              </a:rPr>
              <a:t>NUOVI CENTRI SUL TERRITORIO, STRUMENTI E PERCORSI</a:t>
            </a:r>
          </a:p>
          <a:p>
            <a:endParaRPr lang="it-IT" sz="2600" b="1" dirty="0">
              <a:solidFill>
                <a:schemeClr val="bg1"/>
              </a:solidFill>
            </a:endParaRPr>
          </a:p>
          <a:p>
            <a:endParaRPr lang="it-IT" sz="2600" b="1" dirty="0">
              <a:solidFill>
                <a:schemeClr val="bg1"/>
              </a:solidFill>
            </a:endParaRPr>
          </a:p>
          <a:p>
            <a:endParaRPr lang="it-IT" sz="2600" b="1" dirty="0">
              <a:solidFill>
                <a:schemeClr val="bg1"/>
              </a:solidFill>
            </a:endParaRPr>
          </a:p>
          <a:p>
            <a:r>
              <a:rPr lang="it-IT" sz="2600" b="1" dirty="0">
                <a:solidFill>
                  <a:schemeClr val="bg1"/>
                </a:solidFill>
              </a:rPr>
              <a:t> </a:t>
            </a:r>
            <a:endParaRPr lang="it-IT" sz="2600" dirty="0">
              <a:solidFill>
                <a:schemeClr val="bg1"/>
              </a:solidFill>
            </a:endParaRPr>
          </a:p>
          <a:p>
            <a:r>
              <a:rPr lang="it-IT" b="1" dirty="0">
                <a:solidFill>
                  <a:schemeClr val="bg1"/>
                </a:solidFill>
              </a:rPr>
              <a:t>16 febbraio 2026 </a:t>
            </a:r>
          </a:p>
          <a:p>
            <a:endParaRPr lang="it-IT" dirty="0">
              <a:solidFill>
                <a:schemeClr val="bg1"/>
              </a:solidFill>
            </a:endParaRPr>
          </a:p>
          <a:p>
            <a:endParaRPr lang="it-IT" dirty="0"/>
          </a:p>
        </p:txBody>
      </p:sp>
      <p:grpSp>
        <p:nvGrpSpPr>
          <p:cNvPr id="203" name="Group 202">
            <a:extLst>
              <a:ext uri="{FF2B5EF4-FFF2-40B4-BE49-F238E27FC236}">
                <a16:creationId xmlns:a16="http://schemas.microsoft.com/office/drawing/2014/main" id="{26B5F537-3960-4E10-AE03-D496B4CD5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04" name="Freeform 5">
              <a:extLst>
                <a:ext uri="{FF2B5EF4-FFF2-40B4-BE49-F238E27FC236}">
                  <a16:creationId xmlns:a16="http://schemas.microsoft.com/office/drawing/2014/main" id="{4F9A94D1-9FCD-4778-A663-68663B4D3F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5" name="Freeform 5">
              <a:extLst>
                <a:ext uri="{FF2B5EF4-FFF2-40B4-BE49-F238E27FC236}">
                  <a16:creationId xmlns:a16="http://schemas.microsoft.com/office/drawing/2014/main" id="{BB080F40-90BD-4CAA-9447-8DC3FCD0F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Immagine 3"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595" y="2307656"/>
            <a:ext cx="3449589" cy="1121115"/>
          </a:xfrm>
          <a:prstGeom prst="rect">
            <a:avLst/>
          </a:prstGeom>
        </p:spPr>
      </p:pic>
      <p:sp>
        <p:nvSpPr>
          <p:cNvPr id="186" name="CasellaDiTesto 8"/>
          <p:cNvSpPr txBox="1"/>
          <p:nvPr/>
        </p:nvSpPr>
        <p:spPr>
          <a:xfrm>
            <a:off x="2342424" y="3839547"/>
            <a:ext cx="301897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Aft>
                <a:spcPts val="600"/>
              </a:spcAft>
              <a:defRPr sz="2000" b="1">
                <a:solidFill>
                  <a:srgbClr val="FFFFFF"/>
                </a:solidFill>
                <a:latin typeface="+mj-lt"/>
                <a:ea typeface="+mj-ea"/>
                <a:cs typeface="+mj-cs"/>
                <a:sym typeface="Helvetica"/>
              </a:defRPr>
            </a:pPr>
            <a:endParaRPr sz="2000" dirty="0"/>
          </a:p>
        </p:txBody>
      </p:sp>
    </p:spTree>
    <p:extLst>
      <p:ext uri="{BB962C8B-B14F-4D97-AF65-F5344CB8AC3E}">
        <p14:creationId xmlns:p14="http://schemas.microsoft.com/office/powerpoint/2010/main" val="299707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7058710" y="2121595"/>
            <a:ext cx="5133290" cy="2308324"/>
          </a:xfrm>
          <a:prstGeom prst="rect">
            <a:avLst/>
          </a:prstGeom>
        </p:spPr>
        <p:txBody>
          <a:bodyPr wrap="square">
            <a:spAutoFit/>
          </a:bodyPr>
          <a:lstStyle/>
          <a:p>
            <a:pPr algn="just"/>
            <a:r>
              <a:rPr lang="it-IT" sz="2400" dirty="0">
                <a:solidFill>
                  <a:schemeClr val="accent4">
                    <a:lumMod val="50000"/>
                  </a:schemeClr>
                </a:solidFill>
              </a:rPr>
              <a:t>La Giustizia Riparativa/mediazione si pone come uno dei tanti tasselli necessari per la costruzione di una società decente che non umili o che quantomeno ripari l’umiliazione eventualmente subita</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6" name="CasellaDiTesto 5"/>
          <p:cNvSpPr txBox="1"/>
          <p:nvPr/>
        </p:nvSpPr>
        <p:spPr>
          <a:xfrm>
            <a:off x="1975104" y="956763"/>
            <a:ext cx="2063496" cy="711781"/>
          </a:xfrm>
          <a:prstGeom prst="rect">
            <a:avLst/>
          </a:prstGeom>
          <a:noFill/>
        </p:spPr>
        <p:txBody>
          <a:bodyPr wrap="square" rtlCol="0">
            <a:spAutoFit/>
          </a:bodyPr>
          <a:lstStyle/>
          <a:p>
            <a:endParaRPr lang="it-IT" dirty="0"/>
          </a:p>
        </p:txBody>
      </p:sp>
      <p:sp>
        <p:nvSpPr>
          <p:cNvPr id="18" name="CasellaDiTesto 17"/>
          <p:cNvSpPr txBox="1"/>
          <p:nvPr/>
        </p:nvSpPr>
        <p:spPr>
          <a:xfrm>
            <a:off x="-2780587" y="7959414"/>
            <a:ext cx="103771" cy="595900"/>
          </a:xfrm>
          <a:prstGeom prst="rect">
            <a:avLst/>
          </a:prstGeom>
          <a:noFill/>
        </p:spPr>
        <p:txBody>
          <a:bodyPr wrap="square" rtlCol="0">
            <a:spAutoFit/>
          </a:bodyPr>
          <a:lstStyle/>
          <a:p>
            <a:endParaRPr lang="it-IT" dirty="0"/>
          </a:p>
        </p:txBody>
      </p:sp>
      <p:pic>
        <p:nvPicPr>
          <p:cNvPr id="12308" name="Picture 20" descr="https://www.decrescitafelice.it/wp-content/uploads/2020/09/team-386673_19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868637" cy="515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8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15900" y="4578763"/>
            <a:ext cx="11114730" cy="1754326"/>
          </a:xfrm>
          <a:prstGeom prst="rect">
            <a:avLst/>
          </a:prstGeom>
        </p:spPr>
        <p:txBody>
          <a:bodyPr wrap="square">
            <a:spAutoFit/>
          </a:bodyPr>
          <a:lstStyle/>
          <a:p>
            <a:pPr algn="just"/>
            <a:r>
              <a:rPr lang="it-IT" sz="1800" b="0" i="0" u="none" strike="noStrike" baseline="0" dirty="0">
                <a:solidFill>
                  <a:srgbClr val="000000"/>
                </a:solidFill>
              </a:rPr>
              <a:t>A ben vedere, ancora più a fondo, alla base della giustizia riparativa sta addirittura forse un mutamento a carattere antropologico, per cui dal diritto punitivo che muove dall’idea di una relazione tra gli uomini fondata sulla sfiducia, sul male che può essere fatto, sulla necessaria aggressività dalla quale ci si deve difendere, si passa a una </a:t>
            </a:r>
            <a:r>
              <a:rPr lang="it-IT" sz="1800" b="1" i="0" u="none" strike="noStrike" baseline="0" dirty="0">
                <a:solidFill>
                  <a:srgbClr val="000000"/>
                </a:solidFill>
              </a:rPr>
              <a:t>giustizia riparativa che muove invece dall’idea di una relazione tra uomini basata sulla fiducia, sul bene che può essere fatto, sulla aggressività come episodio di crisi </a:t>
            </a:r>
            <a:r>
              <a:rPr lang="it-IT" sz="1800" b="0" i="0" u="none" strike="noStrike" baseline="0" dirty="0">
                <a:solidFill>
                  <a:srgbClr val="000000"/>
                </a:solidFill>
              </a:rPr>
              <a:t>che costituisce occasione per rigenerare e rafforzare il sé e le relazioni, meglio, il sé mediante la relazione (R. Bartoli, 2022)</a:t>
            </a:r>
            <a:endParaRPr lang="it-IT" sz="2400" i="1"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AutoShape 2" descr="Non solo carcere: la giustizia può essere anche riparativa con la mediazione  penale. Conosciamola meglio - Ildenaro.i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098" name="Picture 2" descr="La relazione di aiuto - ISMO - people and organization">
            <a:extLst>
              <a:ext uri="{FF2B5EF4-FFF2-40B4-BE49-F238E27FC236}">
                <a16:creationId xmlns:a16="http://schemas.microsoft.com/office/drawing/2014/main" id="{924D988A-829D-4294-5C19-13E7D65AC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8097"/>
            <a:ext cx="4559300" cy="45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5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9035700" y="6998094"/>
            <a:ext cx="4177838" cy="397382"/>
          </a:xfrm>
        </p:spPr>
        <p:txBody>
          <a:bodyPr>
            <a:normAutofit fontScale="55000" lnSpcReduction="20000"/>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388596" y="2136338"/>
            <a:ext cx="11262934" cy="3416320"/>
          </a:xfrm>
          <a:prstGeom prst="rect">
            <a:avLst/>
          </a:prstGeom>
        </p:spPr>
        <p:txBody>
          <a:bodyPr wrap="square">
            <a:spAutoFit/>
          </a:bodyPr>
          <a:lstStyle/>
          <a:p>
            <a:pPr algn="ctr"/>
            <a:r>
              <a:rPr lang="it-IT" sz="2400" b="1" dirty="0">
                <a:solidFill>
                  <a:schemeClr val="accent4">
                    <a:lumMod val="50000"/>
                  </a:schemeClr>
                </a:solidFill>
              </a:rPr>
              <a:t>    REO                                                                                              VITTIMA</a:t>
            </a:r>
          </a:p>
          <a:p>
            <a:pPr algn="just"/>
            <a:endParaRPr lang="it-IT" sz="2400" b="1" dirty="0">
              <a:solidFill>
                <a:schemeClr val="accent4">
                  <a:lumMod val="50000"/>
                </a:schemeClr>
              </a:solidFill>
            </a:endParaRPr>
          </a:p>
          <a:p>
            <a:pPr algn="just"/>
            <a:endParaRPr lang="it-IT" sz="2400" dirty="0">
              <a:solidFill>
                <a:schemeClr val="accent4">
                  <a:lumMod val="50000"/>
                </a:schemeClr>
              </a:solidFill>
            </a:endParaRPr>
          </a:p>
          <a:p>
            <a:pPr algn="just"/>
            <a:endParaRPr lang="it-IT" sz="2400" dirty="0">
              <a:solidFill>
                <a:schemeClr val="accent4">
                  <a:lumMod val="50000"/>
                </a:schemeClr>
              </a:solidFill>
            </a:endParaRPr>
          </a:p>
          <a:p>
            <a:pPr algn="just"/>
            <a:endParaRPr lang="it-IT" sz="2400" dirty="0">
              <a:solidFill>
                <a:schemeClr val="accent4">
                  <a:lumMod val="50000"/>
                </a:schemeClr>
              </a:solidFill>
            </a:endParaRPr>
          </a:p>
          <a:p>
            <a:pPr algn="just"/>
            <a:endParaRPr lang="it-IT" sz="2400" dirty="0">
              <a:solidFill>
                <a:schemeClr val="accent4">
                  <a:lumMod val="50000"/>
                </a:schemeClr>
              </a:solidFill>
            </a:endParaRPr>
          </a:p>
          <a:p>
            <a:pPr algn="just"/>
            <a:endParaRPr lang="it-IT" sz="2400" dirty="0">
              <a:solidFill>
                <a:schemeClr val="accent4">
                  <a:lumMod val="50000"/>
                </a:schemeClr>
              </a:solidFill>
            </a:endParaRPr>
          </a:p>
          <a:p>
            <a:pPr algn="ctr"/>
            <a:r>
              <a:rPr lang="it-IT" sz="2400" dirty="0">
                <a:solidFill>
                  <a:schemeClr val="accent4">
                    <a:lumMod val="50000"/>
                  </a:schemeClr>
                </a:solidFill>
              </a:rPr>
              <a:t>complesso equilibrio nel rapporto fra due esseri umani</a:t>
            </a:r>
          </a:p>
          <a:p>
            <a:pPr algn="ctr"/>
            <a:r>
              <a:rPr lang="it-IT" sz="2400" dirty="0">
                <a:solidFill>
                  <a:schemeClr val="accent4">
                    <a:lumMod val="50000"/>
                  </a:schemeClr>
                </a:solidFill>
              </a:rPr>
              <a:t> quali sono la vittima e l’autore</a:t>
            </a:r>
            <a:endParaRPr lang="it-IT" sz="2400" i="1"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388596" y="7033260"/>
            <a:ext cx="1523935" cy="253353"/>
          </a:xfrm>
          <a:prstGeom prst="rect">
            <a:avLst/>
          </a:prstGeom>
          <a:noFill/>
        </p:spPr>
        <p:txBody>
          <a:bodyPr wrap="square" rtlCol="0">
            <a:spAutoFit/>
          </a:bodyPr>
          <a:lstStyle/>
          <a:p>
            <a:endParaRPr lang="it-IT" dirty="0"/>
          </a:p>
        </p:txBody>
      </p:sp>
      <p:sp>
        <p:nvSpPr>
          <p:cNvPr id="7" name="CasellaDiTesto 6"/>
          <p:cNvSpPr txBox="1"/>
          <p:nvPr/>
        </p:nvSpPr>
        <p:spPr>
          <a:xfrm>
            <a:off x="6722599" y="2889504"/>
            <a:ext cx="1828800" cy="768096"/>
          </a:xfrm>
          <a:prstGeom prst="rect">
            <a:avLst/>
          </a:prstGeom>
          <a:noFill/>
        </p:spPr>
        <p:txBody>
          <a:bodyPr wrap="square" rtlCol="0">
            <a:spAutoFit/>
          </a:bodyPr>
          <a:lstStyle/>
          <a:p>
            <a:endParaRPr lang="it-IT" dirty="0"/>
          </a:p>
        </p:txBody>
      </p:sp>
      <p:pic>
        <p:nvPicPr>
          <p:cNvPr id="3078" name="Picture 6" descr="GIUSTIZIA RIPARATIVA: PUNTO D'INCONTRO TRA VITTIMA E COLPEV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3998" y="0"/>
            <a:ext cx="5524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9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567608" y="2136338"/>
            <a:ext cx="7201396" cy="1938992"/>
          </a:xfrm>
          <a:prstGeom prst="rect">
            <a:avLst/>
          </a:prstGeom>
        </p:spPr>
        <p:txBody>
          <a:bodyPr wrap="square">
            <a:spAutoFit/>
          </a:bodyPr>
          <a:lstStyle/>
          <a:p>
            <a:pPr algn="just"/>
            <a:endParaRPr lang="it-IT" altLang="it-IT" sz="2400" dirty="0">
              <a:solidFill>
                <a:srgbClr val="36393E"/>
              </a:solidFill>
              <a:ea typeface="Times"/>
              <a:cs typeface="Times"/>
            </a:endParaRPr>
          </a:p>
          <a:p>
            <a:pPr algn="just"/>
            <a:endParaRPr lang="it-IT" altLang="it-IT" sz="2400" dirty="0">
              <a:solidFill>
                <a:srgbClr val="36393E"/>
              </a:solidFill>
              <a:ea typeface="Times"/>
              <a:cs typeface="Times"/>
            </a:endParaRPr>
          </a:p>
          <a:p>
            <a:pPr algn="just"/>
            <a:r>
              <a:rPr lang="it-IT" altLang="it-IT" sz="2400" dirty="0">
                <a:solidFill>
                  <a:srgbClr val="36393E"/>
                </a:solidFill>
                <a:ea typeface="Times"/>
                <a:cs typeface="Times"/>
              </a:rPr>
              <a:t>Cos’è che permette alla giustizia riparativa di collocarsi anche come strumento che supporta e contribuisce al  ‘sistema di cura/trattamento/responsabilizzazione’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Tree>
    <p:extLst>
      <p:ext uri="{BB962C8B-B14F-4D97-AF65-F5344CB8AC3E}">
        <p14:creationId xmlns:p14="http://schemas.microsoft.com/office/powerpoint/2010/main" val="9340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495302" y="3361822"/>
            <a:ext cx="7201396" cy="2862322"/>
          </a:xfrm>
          <a:prstGeom prst="rect">
            <a:avLst/>
          </a:prstGeom>
        </p:spPr>
        <p:txBody>
          <a:bodyPr wrap="square">
            <a:spAutoFit/>
          </a:bodyPr>
          <a:lstStyle/>
          <a:p>
            <a:pPr algn="just">
              <a:buNone/>
              <a:defRPr/>
            </a:pPr>
            <a:r>
              <a:rPr lang="it-IT" dirty="0"/>
              <a:t>A questo proposito è fondamentale comprendere come l’azione a cui consegue il </a:t>
            </a:r>
            <a:r>
              <a:rPr lang="it-IT" i="1" dirty="0"/>
              <a:t>reato</a:t>
            </a:r>
            <a:r>
              <a:rPr lang="it-IT" dirty="0"/>
              <a:t>, indipendentemente dalla sua gravità, possa determinare nella mente di chi lo subisce l’interruzione di un percorso di vita, con conseguente </a:t>
            </a:r>
            <a:r>
              <a:rPr lang="it-IT" i="1" dirty="0"/>
              <a:t>spavento, impotenza e perdita di senso</a:t>
            </a:r>
            <a:r>
              <a:rPr lang="it-IT" dirty="0"/>
              <a:t>. </a:t>
            </a:r>
          </a:p>
          <a:p>
            <a:pPr algn="just">
              <a:buNone/>
              <a:defRPr/>
            </a:pPr>
            <a:r>
              <a:rPr lang="it-IT" dirty="0"/>
              <a:t>Ne deriva l’immagine della vittima come quella di un </a:t>
            </a:r>
            <a:r>
              <a:rPr lang="it-IT" i="1" dirty="0"/>
              <a:t>naufrago</a:t>
            </a:r>
            <a:r>
              <a:rPr lang="it-IT" dirty="0"/>
              <a:t> (</a:t>
            </a:r>
            <a:r>
              <a:rPr lang="it-IT" dirty="0" err="1"/>
              <a:t>Bombard</a:t>
            </a:r>
            <a:r>
              <a:rPr lang="it-IT" dirty="0"/>
              <a:t>, Naufragio Volontario, 2005) oppure secondo una definizione di </a:t>
            </a:r>
            <a:r>
              <a:rPr lang="it-IT" dirty="0" err="1"/>
              <a:t>N.Trevisan</a:t>
            </a:r>
            <a:r>
              <a:rPr lang="it-IT" dirty="0"/>
              <a:t>, psichiatra e psicoterapeuta, come di un “migrante della psiche” che è costretto a fronteggiare forze ed eventi non previsti ma spesso sconvolgenti. </a:t>
            </a:r>
            <a:endParaRPr lang="it-IT" sz="1200" dirty="0">
              <a:solidFill>
                <a:schemeClr val="accent1">
                  <a:lumMod val="50000"/>
                </a:schemeClr>
              </a:solidFill>
              <a:latin typeface="Arial" charset="0"/>
              <a:cs typeface="Arial" charset="0"/>
            </a:endParaRPr>
          </a:p>
          <a:p>
            <a:pPr>
              <a:defRPr/>
            </a:pPr>
            <a:endParaRPr lang="it-IT" dirty="0"/>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186" y="756800"/>
            <a:ext cx="55435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65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567608" y="2136338"/>
            <a:ext cx="7201396" cy="3693319"/>
          </a:xfrm>
          <a:prstGeom prst="rect">
            <a:avLst/>
          </a:prstGeom>
        </p:spPr>
        <p:txBody>
          <a:bodyPr wrap="square">
            <a:spAutoFit/>
          </a:bodyPr>
          <a:lstStyle/>
          <a:p>
            <a:pPr algn="just">
              <a:defRPr/>
            </a:pPr>
            <a:endParaRPr lang="it-IT" altLang="it-IT" dirty="0">
              <a:solidFill>
                <a:srgbClr val="36393E"/>
              </a:solidFill>
              <a:ea typeface="Times"/>
              <a:cs typeface="Times"/>
            </a:endParaRPr>
          </a:p>
          <a:p>
            <a:pPr algn="just">
              <a:defRPr/>
            </a:pPr>
            <a:endParaRPr lang="it-IT" altLang="it-IT" dirty="0">
              <a:solidFill>
                <a:srgbClr val="36393E"/>
              </a:solidFill>
              <a:ea typeface="Times"/>
              <a:cs typeface="Times"/>
            </a:endParaRPr>
          </a:p>
          <a:p>
            <a:pPr algn="just">
              <a:defRPr/>
            </a:pPr>
            <a:endParaRPr lang="it-IT" altLang="it-IT" dirty="0">
              <a:solidFill>
                <a:srgbClr val="36393E"/>
              </a:solidFill>
              <a:ea typeface="Times"/>
              <a:cs typeface="Times"/>
            </a:endParaRPr>
          </a:p>
          <a:p>
            <a:pPr algn="just">
              <a:defRPr/>
            </a:pPr>
            <a:endParaRPr lang="it-IT" altLang="it-IT" dirty="0">
              <a:solidFill>
                <a:srgbClr val="36393E"/>
              </a:solidFill>
              <a:ea typeface="Times"/>
              <a:cs typeface="Times"/>
            </a:endParaRPr>
          </a:p>
          <a:p>
            <a:pPr algn="just">
              <a:defRPr/>
            </a:pPr>
            <a:endParaRPr lang="it-IT" altLang="it-IT" dirty="0">
              <a:solidFill>
                <a:srgbClr val="36393E"/>
              </a:solidFill>
              <a:ea typeface="Times"/>
              <a:cs typeface="Times"/>
            </a:endParaRPr>
          </a:p>
          <a:p>
            <a:pPr algn="just">
              <a:defRPr/>
            </a:pPr>
            <a:endParaRPr lang="it-IT" altLang="it-IT" dirty="0">
              <a:solidFill>
                <a:srgbClr val="36393E"/>
              </a:solidFill>
              <a:ea typeface="Times"/>
              <a:cs typeface="Times"/>
            </a:endParaRPr>
          </a:p>
          <a:p>
            <a:pPr algn="just">
              <a:defRPr/>
            </a:pPr>
            <a:endParaRPr lang="it-IT" altLang="it-IT" dirty="0">
              <a:solidFill>
                <a:srgbClr val="36393E"/>
              </a:solidFill>
              <a:ea typeface="Times"/>
              <a:cs typeface="Times"/>
            </a:endParaRPr>
          </a:p>
          <a:p>
            <a:pPr algn="just">
              <a:defRPr/>
            </a:pPr>
            <a:r>
              <a:rPr lang="it-IT" dirty="0"/>
              <a:t>Il </a:t>
            </a:r>
            <a:r>
              <a:rPr lang="it-IT" i="1" dirty="0"/>
              <a:t>trauma</a:t>
            </a:r>
            <a:r>
              <a:rPr lang="it-IT" dirty="0"/>
              <a:t> può minare, come i rapporti interumani deludenti nel primo anno di vita, la certezza di sé qualora l’individuo che li abbia patiti reagisca attivando specifici meccanismi di difesa, in particolare quella pulsione di annullamento (M. Fagioli, Istinto di morte e Conoscenza, 2010) che frammenta l’identità ed impoverisce le risorse personali in termini di resilienza.</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9" name="Picture 9" descr="Bozzet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967" y="190877"/>
            <a:ext cx="4666098" cy="362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6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495302" y="3914832"/>
            <a:ext cx="7201396" cy="1754326"/>
          </a:xfrm>
          <a:prstGeom prst="rect">
            <a:avLst/>
          </a:prstGeom>
        </p:spPr>
        <p:txBody>
          <a:bodyPr wrap="square">
            <a:spAutoFit/>
          </a:bodyPr>
          <a:lstStyle/>
          <a:p>
            <a:pPr algn="just">
              <a:defRPr/>
            </a:pPr>
            <a:r>
              <a:rPr lang="it-IT" dirty="0"/>
              <a:t>In questo contesto, gli strumenti di </a:t>
            </a:r>
            <a:r>
              <a:rPr lang="it-IT" b="1" dirty="0"/>
              <a:t>giustizia riparativa, </a:t>
            </a:r>
            <a:r>
              <a:rPr lang="it-IT" dirty="0"/>
              <a:t>nel proporre il </a:t>
            </a:r>
            <a:r>
              <a:rPr lang="it-IT" i="1" dirty="0"/>
              <a:t>confronto</a:t>
            </a:r>
            <a:r>
              <a:rPr lang="it-IT" dirty="0"/>
              <a:t> con la parte che ha prodotto l’evento traumatico, contribuiscono ad opporsi a quella pulsione di annullamento a cui abbiamo accennato  proponendo un sentire dei reciproci vissuti che facilita l’uscita da un’idea astratta e magari fasulla dell’altro, con conseguente ‘riduzione’ dell’ ‘auto annullamento’ della propria immagine interna e identità.</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9" name="Picture 8" descr="Bozzet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179487"/>
            <a:ext cx="47625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38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1524000" y="3602038"/>
            <a:ext cx="9144000" cy="1934582"/>
          </a:xfrm>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149726" y="4459929"/>
            <a:ext cx="7201396" cy="1200329"/>
          </a:xfrm>
          <a:prstGeom prst="rect">
            <a:avLst/>
          </a:prstGeom>
        </p:spPr>
        <p:txBody>
          <a:bodyPr wrap="square">
            <a:spAutoFit/>
          </a:bodyPr>
          <a:lstStyle/>
          <a:p>
            <a:pPr algn="just">
              <a:defRPr/>
            </a:pPr>
            <a:r>
              <a:rPr lang="it-IT" sz="1800" i="0" u="none" strike="noStrike" baseline="0" dirty="0">
                <a:solidFill>
                  <a:srgbClr val="000000"/>
                </a:solidFill>
              </a:rPr>
              <a:t>Lo stesso tempo si ferma a quel fatto e da quel momento non ci si può più distaccare o allontanare nonostante che trascorrano gli anni</a:t>
            </a:r>
            <a:r>
              <a:rPr lang="it-IT" dirty="0">
                <a:solidFill>
                  <a:srgbClr val="000000"/>
                </a:solidFill>
              </a:rPr>
              <a:t> (…) </a:t>
            </a:r>
            <a:r>
              <a:rPr lang="it-IT" sz="1800" i="0" u="none" strike="noStrike" baseline="0" dirty="0">
                <a:solidFill>
                  <a:srgbClr val="000000"/>
                </a:solidFill>
              </a:rPr>
              <a:t>Dinamiche psicologiche complessissime, nutrite da automatici sensi di colpa, spingono a restare impigliati nella vicenda (</a:t>
            </a:r>
            <a:r>
              <a:rPr lang="it-IT" sz="1800" i="0" u="none" strike="noStrike" baseline="0" dirty="0" err="1">
                <a:solidFill>
                  <a:srgbClr val="000000"/>
                </a:solidFill>
              </a:rPr>
              <a:t>R.Bartoli</a:t>
            </a:r>
            <a:r>
              <a:rPr lang="it-IT" sz="1800" i="0" u="none" strike="noStrike" baseline="0" dirty="0">
                <a:solidFill>
                  <a:srgbClr val="000000"/>
                </a:solidFill>
              </a:rPr>
              <a:t>, 2022)</a:t>
            </a:r>
            <a:endParaRPr lang="it-IT" dirty="0"/>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3074" name="Picture 2" descr="IL TEMPO NON HA TEMPO | METEOORSOBIANCO">
            <a:extLst>
              <a:ext uri="{FF2B5EF4-FFF2-40B4-BE49-F238E27FC236}">
                <a16:creationId xmlns:a16="http://schemas.microsoft.com/office/drawing/2014/main" id="{9FE3E7D8-CEFF-9A1F-C783-D0006CE6A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877" y="401960"/>
            <a:ext cx="5459095" cy="355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9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323020" y="3378361"/>
            <a:ext cx="7201396" cy="1754326"/>
          </a:xfrm>
          <a:prstGeom prst="rect">
            <a:avLst/>
          </a:prstGeom>
        </p:spPr>
        <p:txBody>
          <a:bodyPr wrap="square">
            <a:spAutoFit/>
          </a:bodyPr>
          <a:lstStyle/>
          <a:p>
            <a:pPr algn="just">
              <a:defRPr/>
            </a:pPr>
            <a:endParaRPr lang="it-IT" dirty="0"/>
          </a:p>
          <a:p>
            <a:pPr algn="just">
              <a:defRPr/>
            </a:pPr>
            <a:r>
              <a:rPr lang="it-IT" dirty="0"/>
              <a:t>Allo stesso tempo, per un percorso di profonda </a:t>
            </a:r>
            <a:r>
              <a:rPr lang="it-IT" i="1" dirty="0"/>
              <a:t>revisione critica del fatto reato</a:t>
            </a:r>
            <a:r>
              <a:rPr lang="it-IT" dirty="0"/>
              <a:t> ad opera dell’autore, può essere utile un </a:t>
            </a:r>
            <a:r>
              <a:rPr lang="it-IT" b="1" dirty="0"/>
              <a:t>contatto</a:t>
            </a:r>
            <a:r>
              <a:rPr lang="it-IT" dirty="0"/>
              <a:t> con il vissuto della vittima che possa contribuire ad annullare proprie realtà di negazione e annullamento.</a:t>
            </a:r>
          </a:p>
          <a:p>
            <a:pPr>
              <a:defRPr/>
            </a:pPr>
            <a:endParaRPr lang="it-IT" dirty="0"/>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1026" name="Picture 2" descr="Ergastolo ostati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245" y="468096"/>
            <a:ext cx="4158155" cy="277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5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9035700" y="6998094"/>
            <a:ext cx="4177838" cy="397382"/>
          </a:xfrm>
        </p:spPr>
        <p:txBody>
          <a:bodyPr>
            <a:normAutofit fontScale="55000" lnSpcReduction="20000"/>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5682343" y="1422625"/>
            <a:ext cx="8610600" cy="4708981"/>
          </a:xfrm>
          <a:prstGeom prst="rect">
            <a:avLst/>
          </a:prstGeom>
        </p:spPr>
        <p:txBody>
          <a:bodyPr wrap="square">
            <a:spAutoFit/>
          </a:bodyPr>
          <a:lstStyle/>
          <a:p>
            <a:pPr algn="just"/>
            <a:r>
              <a:rPr lang="it-IT" sz="2000" b="1" dirty="0"/>
              <a:t>Art. 59.</a:t>
            </a:r>
          </a:p>
          <a:p>
            <a:pPr algn="just"/>
            <a:r>
              <a:rPr lang="it-IT" sz="2000" b="1" dirty="0"/>
              <a:t>Formazione dei mediatori esperti in programmi</a:t>
            </a:r>
          </a:p>
          <a:p>
            <a:pPr algn="just"/>
            <a:r>
              <a:rPr lang="it-IT" sz="2000" b="1" dirty="0"/>
              <a:t>di giustizia riparativa</a:t>
            </a:r>
          </a:p>
          <a:p>
            <a:pPr algn="just"/>
            <a:r>
              <a:rPr lang="it-IT" sz="2000" dirty="0"/>
              <a:t>1. La formazione dei mediatori esperti assicura </a:t>
            </a:r>
            <a:r>
              <a:rPr lang="it-IT" sz="2000" b="1" dirty="0"/>
              <a:t>l’acquisizione</a:t>
            </a:r>
          </a:p>
          <a:p>
            <a:pPr algn="just"/>
            <a:r>
              <a:rPr lang="it-IT" sz="2000" b="1" dirty="0"/>
              <a:t>delle conoscenze, competenze, abilità e dei principi</a:t>
            </a:r>
          </a:p>
          <a:p>
            <a:pPr algn="just"/>
            <a:r>
              <a:rPr lang="it-IT" sz="2000" b="1" dirty="0"/>
              <a:t>deontologici necessari a svolgere, con imparzialità,</a:t>
            </a:r>
          </a:p>
          <a:p>
            <a:pPr algn="just"/>
            <a:r>
              <a:rPr lang="it-IT" sz="2000" b="1" dirty="0"/>
              <a:t>indipendenza, sensibilità ed </a:t>
            </a:r>
            <a:r>
              <a:rPr lang="it-IT" sz="2000" b="1" dirty="0" err="1"/>
              <a:t>equiprossimità</a:t>
            </a:r>
            <a:r>
              <a:rPr lang="it-IT" sz="2000" b="1" dirty="0"/>
              <a:t>, i programmi</a:t>
            </a:r>
          </a:p>
          <a:p>
            <a:pPr algn="just"/>
            <a:r>
              <a:rPr lang="it-IT" sz="2000" b="1" dirty="0"/>
              <a:t>di giustizia riparativa.</a:t>
            </a:r>
          </a:p>
          <a:p>
            <a:pPr algn="just"/>
            <a:r>
              <a:rPr lang="it-IT" sz="2000" dirty="0"/>
              <a:t>2. I mediatori esperti ricevono una formazione iniziale</a:t>
            </a:r>
          </a:p>
          <a:p>
            <a:pPr algn="just"/>
            <a:r>
              <a:rPr lang="it-IT" sz="2000" dirty="0"/>
              <a:t>e continua.</a:t>
            </a:r>
          </a:p>
          <a:p>
            <a:pPr algn="just"/>
            <a:r>
              <a:rPr lang="it-IT" sz="2000" dirty="0"/>
              <a:t>3. La formazione iniziale consiste in </a:t>
            </a:r>
            <a:r>
              <a:rPr lang="it-IT" sz="2000" b="1" dirty="0"/>
              <a:t>almeno duecentoquaranta</a:t>
            </a:r>
          </a:p>
          <a:p>
            <a:pPr algn="just"/>
            <a:r>
              <a:rPr lang="it-IT" sz="2000" b="1" dirty="0"/>
              <a:t>ore, di cui un terzo dedicato alla formazione</a:t>
            </a:r>
          </a:p>
          <a:p>
            <a:pPr algn="just"/>
            <a:r>
              <a:rPr lang="it-IT" sz="2000" b="1" dirty="0"/>
              <a:t>teorica e due terzi a quella pratica, seguite da almeno cento</a:t>
            </a:r>
          </a:p>
          <a:p>
            <a:pPr algn="just"/>
            <a:r>
              <a:rPr lang="it-IT" sz="2000" b="1" dirty="0"/>
              <a:t>ore di tirocinio </a:t>
            </a:r>
            <a:r>
              <a:rPr lang="it-IT" sz="2000" dirty="0"/>
              <a:t>presso uno dei Centri per la giustizia</a:t>
            </a:r>
          </a:p>
          <a:p>
            <a:pPr algn="just"/>
            <a:r>
              <a:rPr lang="it-IT" sz="2000" dirty="0"/>
              <a:t>riparativa di cui all’articolo 63.</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388596" y="7033260"/>
            <a:ext cx="1523935" cy="253353"/>
          </a:xfrm>
          <a:prstGeom prst="rect">
            <a:avLst/>
          </a:prstGeom>
          <a:noFill/>
        </p:spPr>
        <p:txBody>
          <a:bodyPr wrap="square" rtlCol="0">
            <a:spAutoFit/>
          </a:bodyPr>
          <a:lstStyle/>
          <a:p>
            <a:endParaRPr lang="it-IT" dirty="0"/>
          </a:p>
        </p:txBody>
      </p:sp>
      <p:pic>
        <p:nvPicPr>
          <p:cNvPr id="2054" name="Picture 6" descr="Formazione incentivata docenti, OK alla riforma: come funzionerà e le cifre  - ScuolaInforma">
            <a:extLst>
              <a:ext uri="{FF2B5EF4-FFF2-40B4-BE49-F238E27FC236}">
                <a16:creationId xmlns:a16="http://schemas.microsoft.com/office/drawing/2014/main" id="{3518D4EE-6433-2B52-2850-D2AB20281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
            <a:ext cx="5540829" cy="310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3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descr="Immagine che contiene testo, Carattere, poster, design&#10;&#10;Il contenuto generato dall'IA potrebbe non essere corretto.">
            <a:extLst>
              <a:ext uri="{FF2B5EF4-FFF2-40B4-BE49-F238E27FC236}">
                <a16:creationId xmlns:a16="http://schemas.microsoft.com/office/drawing/2014/main" id="{F7E3057F-52B4-FA7D-FA84-49390C247718}"/>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6359" r="4753"/>
          <a:stretch>
            <a:fillRect/>
          </a:stretch>
        </p:blipFill>
        <p:spPr>
          <a:xfrm>
            <a:off x="20" y="1"/>
            <a:ext cx="12191980" cy="6857999"/>
          </a:xfrm>
          <a:prstGeom prst="rect">
            <a:avLst/>
          </a:prstGeom>
        </p:spPr>
      </p:pic>
      <p:sp>
        <p:nvSpPr>
          <p:cNvPr id="14" name="CasellaDiTesto 13">
            <a:extLst>
              <a:ext uri="{FF2B5EF4-FFF2-40B4-BE49-F238E27FC236}">
                <a16:creationId xmlns:a16="http://schemas.microsoft.com/office/drawing/2014/main" id="{50F29B2D-9FB0-1E19-A69B-65FEFFA99FEA}"/>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solidFill>
                  <a:srgbClr val="FFFFFF"/>
                </a:solidFill>
                <a:latin typeface="+mj-lt"/>
                <a:ea typeface="+mj-ea"/>
                <a:cs typeface="+mj-cs"/>
              </a:rPr>
              <a:t>Centro </a:t>
            </a:r>
            <a:r>
              <a:rPr lang="en-US" sz="6000" b="1" dirty="0" err="1">
                <a:solidFill>
                  <a:srgbClr val="FFFFFF"/>
                </a:solidFill>
                <a:latin typeface="+mj-lt"/>
                <a:ea typeface="+mj-ea"/>
                <a:cs typeface="+mj-cs"/>
              </a:rPr>
              <a:t>Giustizia</a:t>
            </a:r>
            <a:r>
              <a:rPr lang="en-US" sz="6000" b="1" dirty="0">
                <a:solidFill>
                  <a:srgbClr val="FFFFFF"/>
                </a:solidFill>
                <a:latin typeface="+mj-lt"/>
                <a:ea typeface="+mj-ea"/>
                <a:cs typeface="+mj-cs"/>
              </a:rPr>
              <a:t> </a:t>
            </a:r>
            <a:r>
              <a:rPr lang="en-US" sz="6000" b="1" dirty="0" err="1">
                <a:solidFill>
                  <a:srgbClr val="FFFFFF"/>
                </a:solidFill>
                <a:latin typeface="+mj-lt"/>
                <a:ea typeface="+mj-ea"/>
                <a:cs typeface="+mj-cs"/>
              </a:rPr>
              <a:t>Riparativa</a:t>
            </a:r>
            <a:endParaRPr lang="en-US" sz="6000" b="1" dirty="0">
              <a:solidFill>
                <a:srgbClr val="FFFFFF"/>
              </a:solidFill>
              <a:latin typeface="+mj-lt"/>
              <a:ea typeface="+mj-ea"/>
              <a:cs typeface="+mj-cs"/>
            </a:endParaRPr>
          </a:p>
        </p:txBody>
      </p:sp>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1524000" y="4159404"/>
            <a:ext cx="9144000" cy="1098395"/>
          </a:xfrm>
        </p:spPr>
        <p:txBody>
          <a:bodyPr vert="horz" lIns="91440" tIns="45720" rIns="91440" bIns="45720" rtlCol="0">
            <a:normAutofit/>
          </a:bodyPr>
          <a:lstStyle/>
          <a:p>
            <a:br>
              <a:rPr lang="en-US" b="1">
                <a:solidFill>
                  <a:srgbClr val="FFFFFF"/>
                </a:solidFill>
              </a:rPr>
            </a:br>
            <a:endParaRPr lang="en-US">
              <a:solidFill>
                <a:srgbClr val="FFFFFF"/>
              </a:solidFill>
            </a:endParaRPr>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914400">
              <a:spcAft>
                <a:spcPts val="600"/>
              </a:spcAft>
              <a:defRPr/>
            </a:pPr>
            <a:fld id="{4753F3C6-1073-49D4-BEE3-B5C1A90D55D7}" type="datetime1">
              <a:rPr lang="en-US">
                <a:solidFill>
                  <a:srgbClr val="FFFFFF"/>
                </a:solidFill>
                <a:latin typeface="Calibri" panose="020F0502020204030204"/>
              </a:rPr>
              <a:pPr defTabSz="914400">
                <a:spcAft>
                  <a:spcPts val="600"/>
                </a:spcAft>
                <a:defRPr/>
              </a:pPr>
              <a:t>2/16/2026</a:t>
            </a:fld>
            <a:endParaRPr lang="en-US">
              <a:solidFill>
                <a:srgbClr val="FFFFFF"/>
              </a:solidFill>
              <a:latin typeface="Calibri" panose="020F0502020204030204"/>
            </a:endParaRPr>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a:solidFill>
                  <a:srgbClr val="FFFFFF"/>
                </a:solidFill>
                <a:latin typeface="Calibri" panose="020F0502020204030204"/>
                <a:ea typeface="+mn-ea"/>
                <a:cs typeface="+mn-cs"/>
              </a:rPr>
              <a:t>Dott. Simone Stefani </a:t>
            </a:r>
          </a:p>
        </p:txBody>
      </p:sp>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7" name="CasellaDiTesto 6"/>
          <p:cNvSpPr txBox="1"/>
          <p:nvPr/>
        </p:nvSpPr>
        <p:spPr>
          <a:xfrm>
            <a:off x="3773491" y="3042233"/>
            <a:ext cx="421206" cy="355977"/>
          </a:xfrm>
          <a:prstGeom prst="rect">
            <a:avLst/>
          </a:prstGeom>
          <a:noFill/>
        </p:spPr>
        <p:txBody>
          <a:bodyPr wrap="square" rtlCol="0">
            <a:spAutoFit/>
          </a:bodyPr>
          <a:lstStyle/>
          <a:p>
            <a:endParaRPr lang="it-IT" dirty="0"/>
          </a:p>
        </p:txBody>
      </p:sp>
      <p:sp>
        <p:nvSpPr>
          <p:cNvPr id="15" name="CasellaDiTesto 14">
            <a:extLst>
              <a:ext uri="{FF2B5EF4-FFF2-40B4-BE49-F238E27FC236}">
                <a16:creationId xmlns:a16="http://schemas.microsoft.com/office/drawing/2014/main" id="{A3C4E79D-6827-16F9-D502-94715460D226}"/>
              </a:ext>
            </a:extLst>
          </p:cNvPr>
          <p:cNvSpPr txBox="1"/>
          <p:nvPr/>
        </p:nvSpPr>
        <p:spPr>
          <a:xfrm>
            <a:off x="1630575" y="1818937"/>
            <a:ext cx="3706504" cy="369332"/>
          </a:xfrm>
          <a:prstGeom prst="rect">
            <a:avLst/>
          </a:prstGeom>
          <a:noFill/>
        </p:spPr>
        <p:txBody>
          <a:bodyPr wrap="square" rtlCol="0">
            <a:spAutoFit/>
          </a:bodyPr>
          <a:lstStyle/>
          <a:p>
            <a:r>
              <a:rPr lang="en-US" b="1" dirty="0">
                <a:solidFill>
                  <a:srgbClr val="FFFFFF"/>
                </a:solidFill>
              </a:rPr>
              <a:t>CONFERENZE LOCALI CONFERENZA</a:t>
            </a:r>
            <a:endParaRPr lang="it-IT" dirty="0"/>
          </a:p>
        </p:txBody>
      </p:sp>
      <p:sp>
        <p:nvSpPr>
          <p:cNvPr id="16" name="CasellaDiTesto 15">
            <a:extLst>
              <a:ext uri="{FF2B5EF4-FFF2-40B4-BE49-F238E27FC236}">
                <a16:creationId xmlns:a16="http://schemas.microsoft.com/office/drawing/2014/main" id="{97899419-2B59-5400-1D78-9B7C26DAE044}"/>
              </a:ext>
            </a:extLst>
          </p:cNvPr>
          <p:cNvSpPr txBox="1"/>
          <p:nvPr/>
        </p:nvSpPr>
        <p:spPr>
          <a:xfrm>
            <a:off x="7599406" y="1164149"/>
            <a:ext cx="3706504" cy="369332"/>
          </a:xfrm>
          <a:prstGeom prst="rect">
            <a:avLst/>
          </a:prstGeom>
          <a:noFill/>
        </p:spPr>
        <p:txBody>
          <a:bodyPr wrap="square" rtlCol="0">
            <a:spAutoFit/>
          </a:bodyPr>
          <a:lstStyle/>
          <a:p>
            <a:r>
              <a:rPr lang="en-US" b="1" dirty="0">
                <a:solidFill>
                  <a:srgbClr val="FFFFFF"/>
                </a:solidFill>
              </a:rPr>
              <a:t>CONFERENZA NAZIONALE</a:t>
            </a:r>
            <a:endParaRPr lang="it-IT" dirty="0"/>
          </a:p>
        </p:txBody>
      </p:sp>
    </p:spTree>
    <p:extLst>
      <p:ext uri="{BB962C8B-B14F-4D97-AF65-F5344CB8AC3E}">
        <p14:creationId xmlns:p14="http://schemas.microsoft.com/office/powerpoint/2010/main" val="5566409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4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217715"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9035700" y="6998094"/>
            <a:ext cx="4177838" cy="397382"/>
          </a:xfrm>
        </p:spPr>
        <p:txBody>
          <a:bodyPr>
            <a:normAutofit fontScale="55000" lnSpcReduction="20000"/>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4709381" y="1913527"/>
            <a:ext cx="11262934" cy="4401205"/>
          </a:xfrm>
          <a:prstGeom prst="rect">
            <a:avLst/>
          </a:prstGeom>
        </p:spPr>
        <p:txBody>
          <a:bodyPr wrap="square">
            <a:spAutoFit/>
          </a:bodyPr>
          <a:lstStyle/>
          <a:p>
            <a:pPr algn="just"/>
            <a:r>
              <a:rPr lang="it-IT" sz="2000" dirty="0"/>
              <a:t>4. La formazione continua consiste in non meno di</a:t>
            </a:r>
          </a:p>
          <a:p>
            <a:pPr algn="just"/>
            <a:r>
              <a:rPr lang="it-IT" sz="2000" dirty="0"/>
              <a:t>trenta ore annuali, dedicate all’aggiornamento teorico e</a:t>
            </a:r>
          </a:p>
          <a:p>
            <a:pPr algn="just"/>
            <a:r>
              <a:rPr lang="it-IT" sz="2000" dirty="0"/>
              <a:t>pratico, nonché allo scambio di prassi nazionali, europee</a:t>
            </a:r>
          </a:p>
          <a:p>
            <a:pPr algn="just"/>
            <a:r>
              <a:rPr lang="it-IT" sz="2000" dirty="0"/>
              <a:t>e internazionali.</a:t>
            </a:r>
          </a:p>
          <a:p>
            <a:pPr algn="just"/>
            <a:r>
              <a:rPr lang="it-IT" sz="2000" dirty="0"/>
              <a:t>5. La formazione teorica fornisce conoscenze su principi,</a:t>
            </a:r>
          </a:p>
          <a:p>
            <a:pPr algn="just"/>
            <a:r>
              <a:rPr lang="it-IT" sz="2000" dirty="0"/>
              <a:t>teorie e metodi della giustizia riparativa, nonché nozioni</a:t>
            </a:r>
          </a:p>
          <a:p>
            <a:pPr algn="just"/>
            <a:r>
              <a:rPr lang="it-IT" sz="2000" dirty="0"/>
              <a:t>basilari di diritto penale, diritto processuale penale,</a:t>
            </a:r>
          </a:p>
          <a:p>
            <a:pPr algn="just"/>
            <a:r>
              <a:rPr lang="it-IT" sz="2000" dirty="0"/>
              <a:t>diritto penitenziario, diritto minorile, criminologia, vittimologia</a:t>
            </a:r>
          </a:p>
          <a:p>
            <a:pPr algn="just"/>
            <a:r>
              <a:rPr lang="it-IT" sz="2000" dirty="0"/>
              <a:t>e ulteriori materie correlate.</a:t>
            </a:r>
          </a:p>
          <a:p>
            <a:pPr algn="just"/>
            <a:r>
              <a:rPr lang="it-IT" sz="2000" dirty="0"/>
              <a:t>6. La formazione pratica mira a sviluppare capacità di</a:t>
            </a:r>
          </a:p>
          <a:p>
            <a:pPr algn="just"/>
            <a:r>
              <a:rPr lang="it-IT" sz="2000" dirty="0"/>
              <a:t>ascolto e di relazione e a fornire competenze e abilità necessarie</a:t>
            </a:r>
          </a:p>
          <a:p>
            <a:pPr algn="just"/>
            <a:r>
              <a:rPr lang="it-IT" sz="2000" dirty="0"/>
              <a:t>alla gestione degli effetti negativi dei conflitti,</a:t>
            </a:r>
          </a:p>
          <a:p>
            <a:pPr algn="just"/>
            <a:r>
              <a:rPr lang="it-IT" sz="2000" dirty="0"/>
              <a:t>con specifica attenzione alle vittime, ai minorenni e alle</a:t>
            </a:r>
          </a:p>
          <a:p>
            <a:pPr algn="just"/>
            <a:r>
              <a:rPr lang="it-IT" sz="2000" dirty="0"/>
              <a:t>altre persone vulnerabili.</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388596" y="7033260"/>
            <a:ext cx="1523935" cy="253353"/>
          </a:xfrm>
          <a:prstGeom prst="rect">
            <a:avLst/>
          </a:prstGeom>
          <a:noFill/>
        </p:spPr>
        <p:txBody>
          <a:bodyPr wrap="square" rtlCol="0">
            <a:spAutoFit/>
          </a:bodyPr>
          <a:lstStyle/>
          <a:p>
            <a:endParaRPr lang="it-IT" dirty="0"/>
          </a:p>
        </p:txBody>
      </p:sp>
      <p:pic>
        <p:nvPicPr>
          <p:cNvPr id="6" name="Picture 4" descr="La formazione del personale alla base del successo - App MyNet">
            <a:extLst>
              <a:ext uri="{FF2B5EF4-FFF2-40B4-BE49-F238E27FC236}">
                <a16:creationId xmlns:a16="http://schemas.microsoft.com/office/drawing/2014/main" id="{182C9D6F-6962-2709-D702-2D3086F8F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15" y="0"/>
            <a:ext cx="4826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5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217714"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9035700" y="6998094"/>
            <a:ext cx="4177838" cy="397382"/>
          </a:xfrm>
        </p:spPr>
        <p:txBody>
          <a:bodyPr>
            <a:normAutofit fontScale="55000" lnSpcReduction="20000"/>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4800600" y="1637996"/>
            <a:ext cx="11262934" cy="5016758"/>
          </a:xfrm>
          <a:prstGeom prst="rect">
            <a:avLst/>
          </a:prstGeom>
        </p:spPr>
        <p:txBody>
          <a:bodyPr wrap="square">
            <a:spAutoFit/>
          </a:bodyPr>
          <a:lstStyle/>
          <a:p>
            <a:pPr algn="just"/>
            <a:r>
              <a:rPr lang="it-IT" sz="2000" b="1" i="0" u="none" strike="noStrike" baseline="0" dirty="0"/>
              <a:t>7. La formazione pratica e quella teorica sono assicurate</a:t>
            </a:r>
          </a:p>
          <a:p>
            <a:pPr algn="just"/>
            <a:r>
              <a:rPr lang="it-IT" sz="2000" b="1" i="0" u="none" strike="noStrike" baseline="0" dirty="0"/>
              <a:t>dai Centri per la giustizia riparativa e dalle Università</a:t>
            </a:r>
          </a:p>
          <a:p>
            <a:pPr algn="just"/>
            <a:r>
              <a:rPr lang="it-IT" sz="2000" b="1" i="0" u="none" strike="noStrike" baseline="0" dirty="0"/>
              <a:t>che operano in collaborazione, secondo le rispettive</a:t>
            </a:r>
          </a:p>
          <a:p>
            <a:pPr algn="just"/>
            <a:r>
              <a:rPr lang="it-IT" sz="2000" b="1" i="0" u="none" strike="noStrike" baseline="0" dirty="0"/>
              <a:t>competenze. </a:t>
            </a:r>
            <a:r>
              <a:rPr lang="it-IT" sz="2000" b="0" i="0" u="none" strike="noStrike" baseline="0" dirty="0"/>
              <a:t>Ai Centri per la giustizia riparativa è affidata</a:t>
            </a:r>
          </a:p>
          <a:p>
            <a:pPr algn="just"/>
            <a:r>
              <a:rPr lang="it-IT" sz="2000" b="0" i="0" u="none" strike="noStrike" baseline="0" dirty="0"/>
              <a:t>in particolare la formazione pratica, che viene impartita</a:t>
            </a:r>
          </a:p>
          <a:p>
            <a:pPr algn="just"/>
            <a:r>
              <a:rPr lang="it-IT" sz="2000" b="0" i="0" u="none" strike="noStrike" baseline="0" dirty="0"/>
              <a:t>attraverso mediatori esperti iscritti nell’elenco di cui</a:t>
            </a:r>
          </a:p>
          <a:p>
            <a:pPr algn="just"/>
            <a:r>
              <a:rPr lang="it-IT" sz="2000" b="0" i="0" u="none" strike="noStrike" baseline="0" dirty="0"/>
              <a:t>all’articolo 60 i quali abbiano un’esperienza almeno quinquennale</a:t>
            </a:r>
          </a:p>
          <a:p>
            <a:pPr algn="just"/>
            <a:r>
              <a:rPr lang="it-IT" sz="2000" b="0" i="0" u="none" strike="noStrike" baseline="0" dirty="0"/>
              <a:t>nei servizi per la giustizia riparativa e siano in</a:t>
            </a:r>
          </a:p>
          <a:p>
            <a:pPr algn="just"/>
            <a:r>
              <a:rPr lang="it-IT" sz="2000" b="0" i="0" u="none" strike="noStrike" baseline="0" dirty="0"/>
              <a:t>possesso di comprovate competenze come formatori.</a:t>
            </a:r>
          </a:p>
          <a:p>
            <a:pPr algn="just"/>
            <a:r>
              <a:rPr lang="it-IT" sz="2000" b="0" i="0" u="none" strike="noStrike" baseline="0" dirty="0"/>
              <a:t>8. </a:t>
            </a:r>
            <a:r>
              <a:rPr lang="it-IT" sz="2000" b="1" i="0" u="none" strike="noStrike" baseline="0" dirty="0"/>
              <a:t>L’accesso ai corsi è subordinato al possesso di un</a:t>
            </a:r>
          </a:p>
          <a:p>
            <a:pPr algn="just"/>
            <a:r>
              <a:rPr lang="it-IT" sz="2000" b="1" i="0" u="none" strike="noStrike" baseline="0" dirty="0"/>
              <a:t>titolo di studio non inferiore alla laurea e al superamento</a:t>
            </a:r>
          </a:p>
          <a:p>
            <a:pPr algn="just"/>
            <a:r>
              <a:rPr lang="it-IT" sz="2000" b="1" i="0" u="none" strike="noStrike" baseline="0" dirty="0"/>
              <a:t>di una prova di ammissione culturale e attitudinale.</a:t>
            </a:r>
          </a:p>
          <a:p>
            <a:pPr algn="just"/>
            <a:r>
              <a:rPr lang="it-IT" sz="2000" b="0" i="0" u="none" strike="noStrike" baseline="0" dirty="0"/>
              <a:t>9. I partecipanti al corso di formazione acquisiscono</a:t>
            </a:r>
          </a:p>
          <a:p>
            <a:pPr algn="just"/>
            <a:r>
              <a:rPr lang="it-IT" sz="2000" b="0" i="0" u="none" strike="noStrike" baseline="0" dirty="0"/>
              <a:t>la qualifica di </a:t>
            </a:r>
            <a:r>
              <a:rPr lang="it-IT" sz="2000" b="1" i="0" u="none" strike="noStrike" baseline="0" dirty="0"/>
              <a:t>mediatore esperto in programmi di giustizia</a:t>
            </a:r>
          </a:p>
          <a:p>
            <a:pPr algn="just"/>
            <a:r>
              <a:rPr lang="it-IT" sz="2000" b="1" i="0" u="none" strike="noStrike" baseline="0" dirty="0"/>
              <a:t>riparativa in seguito al superamento della prova finale</a:t>
            </a:r>
          </a:p>
          <a:p>
            <a:pPr algn="just"/>
            <a:r>
              <a:rPr lang="it-IT" sz="2000" b="1" i="0" u="none" strike="noStrike" baseline="0" dirty="0"/>
              <a:t>teorico-pratica.</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388596" y="7033260"/>
            <a:ext cx="1523935" cy="253353"/>
          </a:xfrm>
          <a:prstGeom prst="rect">
            <a:avLst/>
          </a:prstGeom>
          <a:noFill/>
        </p:spPr>
        <p:txBody>
          <a:bodyPr wrap="square" rtlCol="0">
            <a:spAutoFit/>
          </a:bodyPr>
          <a:lstStyle/>
          <a:p>
            <a:endParaRPr lang="it-IT" dirty="0"/>
          </a:p>
        </p:txBody>
      </p:sp>
      <p:pic>
        <p:nvPicPr>
          <p:cNvPr id="4098" name="Picture 2" descr="Formazione ISTAT">
            <a:extLst>
              <a:ext uri="{FF2B5EF4-FFF2-40B4-BE49-F238E27FC236}">
                <a16:creationId xmlns:a16="http://schemas.microsoft.com/office/drawing/2014/main" id="{3EB586B5-AB4A-F212-1307-0C56AC5EA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57" y="-1"/>
            <a:ext cx="4760269" cy="316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8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9035700" y="6998094"/>
            <a:ext cx="4177838" cy="397382"/>
          </a:xfrm>
        </p:spPr>
        <p:txBody>
          <a:bodyPr>
            <a:normAutofit fontScale="55000" lnSpcReduction="20000"/>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25971" y="2931121"/>
            <a:ext cx="10279469" cy="3477875"/>
          </a:xfrm>
          <a:prstGeom prst="rect">
            <a:avLst/>
          </a:prstGeom>
        </p:spPr>
        <p:txBody>
          <a:bodyPr wrap="square">
            <a:spAutoFit/>
          </a:bodyPr>
          <a:lstStyle/>
          <a:p>
            <a:pPr algn="just"/>
            <a:r>
              <a:rPr lang="it-IT" sz="2000" b="0" i="0" u="none" strike="noStrike" baseline="0" dirty="0">
                <a:solidFill>
                  <a:srgbClr val="000000"/>
                </a:solidFill>
                <a:latin typeface="Times New Roman" panose="02020603050405020304" pitchFamily="18" charset="0"/>
              </a:rPr>
              <a:t>L’art 59 assegna quindi al mediatore </a:t>
            </a:r>
            <a:r>
              <a:rPr lang="it-IT" sz="2000" b="1" i="0" u="none" strike="noStrike" baseline="0" dirty="0">
                <a:solidFill>
                  <a:srgbClr val="000000"/>
                </a:solidFill>
                <a:latin typeface="Times New Roman" panose="02020603050405020304" pitchFamily="18" charset="0"/>
              </a:rPr>
              <a:t>competenze multidisciplinari </a:t>
            </a:r>
            <a:r>
              <a:rPr lang="it-IT" sz="2000" b="0" i="0" u="none" strike="noStrike" baseline="0" dirty="0">
                <a:solidFill>
                  <a:srgbClr val="000000"/>
                </a:solidFill>
                <a:latin typeface="Times New Roman" panose="02020603050405020304" pitchFamily="18" charset="0"/>
              </a:rPr>
              <a:t>e trasversali. Il mediatore è una figura caratterizzata da indipendenza e si pone tra le parti con una posizione di </a:t>
            </a:r>
            <a:r>
              <a:rPr lang="it-IT" sz="2000" b="0" i="0" u="none" strike="noStrike" baseline="0" dirty="0" err="1">
                <a:solidFill>
                  <a:srgbClr val="000000"/>
                </a:solidFill>
                <a:latin typeface="Times New Roman" panose="02020603050405020304" pitchFamily="18" charset="0"/>
              </a:rPr>
              <a:t>equiprossimità</a:t>
            </a:r>
            <a:r>
              <a:rPr lang="it-IT" sz="2000" b="0" i="0" u="none" strike="noStrike" baseline="0" dirty="0">
                <a:solidFill>
                  <a:srgbClr val="000000"/>
                </a:solidFill>
                <a:latin typeface="Times New Roman" panose="02020603050405020304" pitchFamily="18" charset="0"/>
              </a:rPr>
              <a:t>, termine che sta ad indicare la capacità di avvicinarsi in egual modo all’esperienza dell’uno e all’esperienza dell’altro. Proprio perché chiamato ad avvicinarsi alle parti, il mediatore si spoglia di un potere di giudizio, di consiglio, facilitando il riconoscimento reciproco fra le parti e la riparazione. </a:t>
            </a:r>
          </a:p>
          <a:p>
            <a:pPr algn="just"/>
            <a:r>
              <a:rPr lang="it-IT" sz="2000" b="0" i="0" u="none" strike="noStrike" baseline="0" dirty="0">
                <a:solidFill>
                  <a:srgbClr val="000000"/>
                </a:solidFill>
                <a:latin typeface="Times New Roman" panose="02020603050405020304" pitchFamily="18" charset="0"/>
              </a:rPr>
              <a:t>La norma si sofferma in modo approfondito sulla formazione del mediatore che permetta di acquisire un alto livello di competenza non solo relativo alle conoscenze teoriche ma anche rispetto a un saper fare. </a:t>
            </a:r>
            <a:r>
              <a:rPr lang="it-IT" sz="2000" b="1" dirty="0">
                <a:solidFill>
                  <a:srgbClr val="000000"/>
                </a:solidFill>
                <a:latin typeface="Times New Roman" panose="02020603050405020304" pitchFamily="18" charset="0"/>
              </a:rPr>
              <a:t>I</a:t>
            </a:r>
            <a:r>
              <a:rPr lang="it-IT" sz="2000" b="1" i="0" u="none" strike="noStrike" baseline="0" dirty="0">
                <a:solidFill>
                  <a:srgbClr val="000000"/>
                </a:solidFill>
                <a:latin typeface="Times New Roman" panose="02020603050405020304" pitchFamily="18" charset="0"/>
              </a:rPr>
              <a:t>mparare, attraverso una crescita anche personale, cosa significa mediare un conflitto che nasce da un reato, sviluppando le necessarie capacità e attitudini relazionali. </a:t>
            </a:r>
            <a:endParaRPr lang="it-IT" sz="2400" b="1" dirty="0"/>
          </a:p>
          <a:p>
            <a:pPr algn="just"/>
            <a:endParaRPr lang="it-IT" sz="2000" dirty="0"/>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388596" y="7033260"/>
            <a:ext cx="1523935" cy="253353"/>
          </a:xfrm>
          <a:prstGeom prst="rect">
            <a:avLst/>
          </a:prstGeom>
          <a:noFill/>
        </p:spPr>
        <p:txBody>
          <a:bodyPr wrap="square" rtlCol="0">
            <a:spAutoFit/>
          </a:bodyPr>
          <a:lstStyle/>
          <a:p>
            <a:endParaRPr lang="it-IT" dirty="0"/>
          </a:p>
        </p:txBody>
      </p:sp>
      <p:pic>
        <p:nvPicPr>
          <p:cNvPr id="2054" name="Picture 6" descr="Formazione incentivata docenti, OK alla riforma: come funzionerà e le cifre  - ScuolaInforma">
            <a:extLst>
              <a:ext uri="{FF2B5EF4-FFF2-40B4-BE49-F238E27FC236}">
                <a16:creationId xmlns:a16="http://schemas.microsoft.com/office/drawing/2014/main" id="{3518D4EE-6433-2B52-2850-D2AB20281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
            <a:ext cx="5540829" cy="310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7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18854"/>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1650032" y="2197160"/>
            <a:ext cx="7201396" cy="4524315"/>
          </a:xfrm>
          <a:prstGeom prst="rect">
            <a:avLst/>
          </a:prstGeom>
        </p:spPr>
        <p:txBody>
          <a:bodyPr wrap="square">
            <a:spAutoFit/>
          </a:bodyPr>
          <a:lstStyle/>
          <a:p>
            <a:pPr algn="ctr" fontAlgn="auto">
              <a:spcAft>
                <a:spcPts val="0"/>
              </a:spcAft>
              <a:defRPr/>
            </a:pPr>
            <a:endParaRPr lang="it-IT" sz="2400" dirty="0">
              <a:solidFill>
                <a:schemeClr val="accent4">
                  <a:lumMod val="50000"/>
                </a:schemeClr>
              </a:solidFill>
            </a:endParaRPr>
          </a:p>
          <a:p>
            <a:pPr algn="ctr" fontAlgn="auto">
              <a:spcAft>
                <a:spcPts val="0"/>
              </a:spcAft>
              <a:defRPr/>
            </a:pPr>
            <a:endParaRPr lang="it-IT" sz="2400" dirty="0">
              <a:solidFill>
                <a:schemeClr val="accent4">
                  <a:lumMod val="50000"/>
                </a:schemeClr>
              </a:solidFill>
            </a:endParaRPr>
          </a:p>
          <a:p>
            <a:pPr algn="just" fontAlgn="auto">
              <a:spcAft>
                <a:spcPts val="0"/>
              </a:spcAft>
              <a:defRPr/>
            </a:pPr>
            <a:r>
              <a:rPr lang="it-IT" sz="2400" dirty="0">
                <a:solidFill>
                  <a:schemeClr val="accent4">
                    <a:lumMod val="50000"/>
                  </a:schemeClr>
                </a:solidFill>
              </a:rPr>
              <a:t>"La massima espressione della parola è quella che da ad essa il massimo della sua realtà e identità e il massimo della sua realtà e identità non è il significato utile ad intendersi tra gli esseri umani, ma </a:t>
            </a:r>
            <a:r>
              <a:rPr lang="it-IT" sz="2400" b="1" dirty="0">
                <a:solidFill>
                  <a:schemeClr val="accent4">
                    <a:lumMod val="50000"/>
                  </a:schemeClr>
                </a:solidFill>
              </a:rPr>
              <a:t>raggiunge il massimo del suo senso proprio nella misura in cui, perdendo il significato, diventa suono, come quando nella realtà preverbale della vita umana ci si intende con il bambino per il suono e la modulazione della voce che esce dalla sua gola</a:t>
            </a:r>
            <a:r>
              <a:rPr lang="it-IT" sz="2400" dirty="0">
                <a:solidFill>
                  <a:schemeClr val="accent4">
                    <a:lumMod val="50000"/>
                  </a:schemeClr>
                </a:solidFill>
              </a:rPr>
              <a:t>". (M. Fagioli)</a:t>
            </a:r>
          </a:p>
          <a:p>
            <a:pPr algn="just"/>
            <a:r>
              <a:rPr lang="it-IT" sz="2400" b="1" dirty="0">
                <a:solidFill>
                  <a:schemeClr val="accent4">
                    <a:lumMod val="50000"/>
                  </a:schemeClr>
                </a:solidFill>
              </a:rPr>
              <a:t> </a:t>
            </a:r>
            <a:endParaRPr lang="it-IT" sz="2400"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3074" name="Picture 2" descr="http://www.lanotiziaoggi.it/test/wp-content/uploads/2013/11/foto-mamma-bambin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130" y="18853"/>
            <a:ext cx="42672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8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4098" name="Picture 2" descr="Musica: perché è importante per i bambini secondo la scienza -  Nostrofiglio.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080" y="1875934"/>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049780" y="999490"/>
            <a:ext cx="5181600" cy="461665"/>
          </a:xfrm>
          <a:prstGeom prst="rect">
            <a:avLst/>
          </a:prstGeom>
          <a:noFill/>
        </p:spPr>
        <p:txBody>
          <a:bodyPr wrap="square" rtlCol="0">
            <a:spAutoFit/>
          </a:bodyPr>
          <a:lstStyle/>
          <a:p>
            <a:r>
              <a:rPr lang="it-IT" sz="2400" b="1" dirty="0">
                <a:solidFill>
                  <a:schemeClr val="accent4">
                    <a:lumMod val="50000"/>
                  </a:schemeClr>
                </a:solidFill>
              </a:rPr>
              <a:t>COME IL ‘LINGUAGGIO’ DELLA MUSICA</a:t>
            </a:r>
          </a:p>
        </p:txBody>
      </p:sp>
    </p:spTree>
    <p:extLst>
      <p:ext uri="{BB962C8B-B14F-4D97-AF65-F5344CB8AC3E}">
        <p14:creationId xmlns:p14="http://schemas.microsoft.com/office/powerpoint/2010/main" val="52717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3436617" y="8920760"/>
            <a:ext cx="1672583" cy="1200329"/>
          </a:xfrm>
          <a:prstGeom prst="rect">
            <a:avLst/>
          </a:prstGeom>
        </p:spPr>
        <p:txBody>
          <a:bodyPr wrap="square">
            <a:spAutoFit/>
          </a:bodyPr>
          <a:lstStyle/>
          <a:p>
            <a:pPr algn="ctr"/>
            <a:endParaRPr lang="it-IT" sz="2400" dirty="0">
              <a:solidFill>
                <a:schemeClr val="accent4">
                  <a:lumMod val="50000"/>
                </a:schemeClr>
              </a:solidFill>
            </a:endParaRPr>
          </a:p>
          <a:p>
            <a:pPr algn="ctr"/>
            <a:endParaRPr lang="it-IT" sz="2400" dirty="0">
              <a:solidFill>
                <a:schemeClr val="accent4">
                  <a:lumMod val="50000"/>
                </a:schemeClr>
              </a:solidFill>
            </a:endParaRPr>
          </a:p>
          <a:p>
            <a:pPr algn="just"/>
            <a:endParaRPr lang="it-IT" sz="2400" dirty="0">
              <a:solidFill>
                <a:schemeClr val="accent4">
                  <a:lumMod val="50000"/>
                </a:schemeClr>
              </a:solidFill>
            </a:endParaRPr>
          </a:p>
        </p:txBody>
      </p:sp>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5124" name="Picture 4" descr="https://help-sviluppoideeaffari.com/wp-content/uploads/2019/08/lo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298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0559484" y="122327"/>
            <a:ext cx="1551746" cy="707886"/>
          </a:xfrm>
          <a:prstGeom prst="rect">
            <a:avLst/>
          </a:prstGeom>
        </p:spPr>
        <p:txBody>
          <a:bodyPr wrap="square">
            <a:spAutoFit/>
          </a:bodyPr>
          <a:lstStyle/>
          <a:p>
            <a:r>
              <a:rPr lang="it-IT" sz="2000" dirty="0">
                <a:solidFill>
                  <a:schemeClr val="accent4">
                    <a:lumMod val="50000"/>
                  </a:schemeClr>
                </a:solidFill>
                <a:latin typeface="Libre Franklin"/>
              </a:rPr>
              <a:t>Aleksandr </a:t>
            </a:r>
            <a:r>
              <a:rPr lang="it-IT" sz="2000" dirty="0" err="1">
                <a:solidFill>
                  <a:schemeClr val="accent4">
                    <a:lumMod val="50000"/>
                  </a:schemeClr>
                </a:solidFill>
                <a:latin typeface="Libre Franklin"/>
              </a:rPr>
              <a:t>Milov</a:t>
            </a:r>
            <a:r>
              <a:rPr lang="it-IT" sz="2000" dirty="0">
                <a:solidFill>
                  <a:schemeClr val="accent4">
                    <a:lumMod val="50000"/>
                  </a:schemeClr>
                </a:solidFill>
                <a:latin typeface="Libre Franklin"/>
              </a:rPr>
              <a:t> - </a:t>
            </a:r>
            <a:r>
              <a:rPr lang="it-IT" sz="2000" i="1" dirty="0">
                <a:solidFill>
                  <a:schemeClr val="accent4">
                    <a:lumMod val="50000"/>
                  </a:schemeClr>
                </a:solidFill>
                <a:latin typeface="Libre Franklin"/>
              </a:rPr>
              <a:t>Love</a:t>
            </a:r>
            <a:endParaRPr lang="it-IT" sz="2000" dirty="0">
              <a:solidFill>
                <a:schemeClr val="accent4">
                  <a:lumMod val="50000"/>
                </a:schemeClr>
              </a:solidFill>
            </a:endParaRPr>
          </a:p>
        </p:txBody>
      </p:sp>
      <p:sp>
        <p:nvSpPr>
          <p:cNvPr id="7" name="Rettangolo 6"/>
          <p:cNvSpPr/>
          <p:nvPr/>
        </p:nvSpPr>
        <p:spPr>
          <a:xfrm>
            <a:off x="10463691" y="1089164"/>
            <a:ext cx="1815854" cy="5632311"/>
          </a:xfrm>
          <a:prstGeom prst="rect">
            <a:avLst/>
          </a:prstGeom>
        </p:spPr>
        <p:txBody>
          <a:bodyPr wrap="square">
            <a:spAutoFit/>
          </a:bodyPr>
          <a:lstStyle/>
          <a:p>
            <a:r>
              <a:rPr lang="it-IT" dirty="0">
                <a:solidFill>
                  <a:schemeClr val="accent4">
                    <a:lumMod val="50000"/>
                  </a:schemeClr>
                </a:solidFill>
                <a:latin typeface="Libre Franklin"/>
              </a:rPr>
              <a:t>Le emozioni sono energie in movimento: spesso abbiamo blocchi derivati dagli infiniti vissuti di ognuno…</a:t>
            </a:r>
          </a:p>
          <a:p>
            <a:endParaRPr lang="it-IT" dirty="0">
              <a:solidFill>
                <a:schemeClr val="accent4">
                  <a:lumMod val="50000"/>
                </a:schemeClr>
              </a:solidFill>
              <a:latin typeface="Libre Franklin"/>
            </a:endParaRPr>
          </a:p>
          <a:p>
            <a:r>
              <a:rPr lang="it-IT" dirty="0">
                <a:solidFill>
                  <a:schemeClr val="accent4">
                    <a:lumMod val="50000"/>
                  </a:schemeClr>
                </a:solidFill>
                <a:latin typeface="Libre Franklin"/>
              </a:rPr>
              <a:t>I bambini nascono senza pregiudizi.</a:t>
            </a:r>
          </a:p>
          <a:p>
            <a:r>
              <a:rPr lang="it-IT" dirty="0">
                <a:solidFill>
                  <a:schemeClr val="accent4">
                    <a:lumMod val="50000"/>
                  </a:schemeClr>
                </a:solidFill>
                <a:latin typeface="Libre Franklin"/>
              </a:rPr>
              <a:t>Nascono senza preconcetti. Sentono senza sovrastrutture. I bambini sentono come ‘specchi puliti’</a:t>
            </a:r>
            <a:endParaRPr lang="it-IT" b="0" i="0" dirty="0">
              <a:solidFill>
                <a:schemeClr val="accent4">
                  <a:lumMod val="50000"/>
                </a:schemeClr>
              </a:solidFill>
              <a:effectLst/>
              <a:latin typeface="Libre Franklin"/>
            </a:endParaRPr>
          </a:p>
        </p:txBody>
      </p:sp>
      <p:sp>
        <p:nvSpPr>
          <p:cNvPr id="9" name="CasellaDiTesto 8"/>
          <p:cNvSpPr txBox="1"/>
          <p:nvPr/>
        </p:nvSpPr>
        <p:spPr>
          <a:xfrm>
            <a:off x="1524000" y="609600"/>
            <a:ext cx="7217664" cy="954107"/>
          </a:xfrm>
          <a:prstGeom prst="rect">
            <a:avLst/>
          </a:prstGeom>
          <a:noFill/>
        </p:spPr>
        <p:txBody>
          <a:bodyPr wrap="square" rtlCol="0">
            <a:spAutoFit/>
          </a:bodyPr>
          <a:lstStyle/>
          <a:p>
            <a:pPr algn="ctr"/>
            <a:r>
              <a:rPr lang="it-IT" sz="2800" dirty="0">
                <a:solidFill>
                  <a:schemeClr val="accent4">
                    <a:lumMod val="50000"/>
                  </a:schemeClr>
                </a:solidFill>
              </a:rPr>
              <a:t>L’ESSENZA PROFONDA: IL ‘BAMBINO’ CHE E’ IN CIASCUNO DI NOI</a:t>
            </a:r>
          </a:p>
        </p:txBody>
      </p:sp>
    </p:spTree>
    <p:extLst>
      <p:ext uri="{BB962C8B-B14F-4D97-AF65-F5344CB8AC3E}">
        <p14:creationId xmlns:p14="http://schemas.microsoft.com/office/powerpoint/2010/main" val="2168166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srcRect/>
          <a:stretch>
            <a:fillRect/>
          </a:stretch>
        </p:blipFill>
        <p:spPr bwMode="auto">
          <a:xfrm>
            <a:off x="-73960" y="-1238385"/>
            <a:ext cx="12265960" cy="8096385"/>
          </a:xfrm>
          <a:prstGeom prst="rect">
            <a:avLst/>
          </a:prstGeom>
          <a:noFill/>
          <a:ln w="9525">
            <a:noFill/>
            <a:miter lim="800000"/>
            <a:headEnd/>
            <a:tailEnd/>
          </a:ln>
        </p:spPr>
      </p:pic>
      <p:sp>
        <p:nvSpPr>
          <p:cNvPr id="37890" name="Text Box 3"/>
          <p:cNvSpPr txBox="1">
            <a:spLocks noChangeArrowheads="1"/>
          </p:cNvSpPr>
          <p:nvPr/>
        </p:nvSpPr>
        <p:spPr bwMode="auto">
          <a:xfrm>
            <a:off x="8178336" y="723655"/>
            <a:ext cx="3974846" cy="4693593"/>
          </a:xfrm>
          <a:prstGeom prst="rect">
            <a:avLst/>
          </a:prstGeom>
          <a:noFill/>
          <a:ln w="9525">
            <a:noFill/>
            <a:miter lim="800000"/>
            <a:headEnd/>
            <a:tailEnd/>
          </a:ln>
        </p:spPr>
        <p:txBody>
          <a:bodyPr wrap="square">
            <a:spAutoFit/>
          </a:bodyPr>
          <a:lstStyle/>
          <a:p>
            <a:pPr algn="ctr">
              <a:spcBef>
                <a:spcPct val="50000"/>
              </a:spcBef>
            </a:pPr>
            <a:r>
              <a:rPr lang="it-IT" sz="2700" dirty="0">
                <a:solidFill>
                  <a:schemeClr val="accent4">
                    <a:lumMod val="50000"/>
                  </a:schemeClr>
                </a:solidFill>
                <a:latin typeface="Calibri" pitchFamily="34" charset="0"/>
              </a:rPr>
              <a:t>IL SENTIRE</a:t>
            </a:r>
            <a:endParaRPr lang="it-IT" sz="2400" dirty="0">
              <a:solidFill>
                <a:schemeClr val="accent4">
                  <a:lumMod val="50000"/>
                </a:schemeClr>
              </a:solidFill>
            </a:endParaRPr>
          </a:p>
          <a:p>
            <a:pPr algn="ctr">
              <a:spcBef>
                <a:spcPct val="50000"/>
              </a:spcBef>
            </a:pPr>
            <a:r>
              <a:rPr lang="it-IT" sz="2400" dirty="0">
                <a:solidFill>
                  <a:schemeClr val="accent4">
                    <a:lumMod val="50000"/>
                  </a:schemeClr>
                </a:solidFill>
              </a:rPr>
              <a:t>Nella Formazione il Mediatore impara a dire </a:t>
            </a:r>
            <a:r>
              <a:rPr lang="it-IT" sz="2400" i="1" dirty="0">
                <a:solidFill>
                  <a:schemeClr val="accent4">
                    <a:lumMod val="50000"/>
                  </a:schemeClr>
                </a:solidFill>
              </a:rPr>
              <a:t>sento</a:t>
            </a:r>
            <a:r>
              <a:rPr lang="it-IT" sz="2400" dirty="0">
                <a:solidFill>
                  <a:schemeClr val="accent4">
                    <a:lumMod val="50000"/>
                  </a:schemeClr>
                </a:solidFill>
              </a:rPr>
              <a:t> e ad interrogare gli altri sul loro sentire. </a:t>
            </a:r>
          </a:p>
          <a:p>
            <a:pPr algn="ctr">
              <a:spcBef>
                <a:spcPct val="50000"/>
              </a:spcBef>
              <a:defRPr/>
            </a:pPr>
            <a:endParaRPr lang="it-IT" sz="2000" i="1" dirty="0">
              <a:solidFill>
                <a:schemeClr val="accent4">
                  <a:lumMod val="50000"/>
                </a:schemeClr>
              </a:solidFill>
            </a:endParaRPr>
          </a:p>
          <a:p>
            <a:pPr algn="ctr">
              <a:spcBef>
                <a:spcPct val="50000"/>
              </a:spcBef>
              <a:defRPr/>
            </a:pPr>
            <a:r>
              <a:rPr lang="it-IT" sz="2000" i="1" dirty="0">
                <a:solidFill>
                  <a:schemeClr val="accent4">
                    <a:lumMod val="50000"/>
                  </a:schemeClr>
                </a:solidFill>
              </a:rPr>
              <a:t>(Jacqueline </a:t>
            </a:r>
            <a:r>
              <a:rPr lang="it-IT" sz="2000" i="1" dirty="0" err="1">
                <a:solidFill>
                  <a:schemeClr val="accent4">
                    <a:lumMod val="50000"/>
                  </a:schemeClr>
                </a:solidFill>
              </a:rPr>
              <a:t>Morineau</a:t>
            </a:r>
            <a:r>
              <a:rPr lang="it-IT" sz="2000" i="1" dirty="0">
                <a:solidFill>
                  <a:schemeClr val="accent4">
                    <a:lumMod val="50000"/>
                  </a:schemeClr>
                </a:solidFill>
              </a:rPr>
              <a:t>, LO SPIRITO DELLA MEDIAZIONE)</a:t>
            </a:r>
            <a:endParaRPr lang="it-IT" sz="2000" i="1" dirty="0">
              <a:solidFill>
                <a:schemeClr val="accent4">
                  <a:lumMod val="50000"/>
                </a:schemeClr>
              </a:solidFill>
              <a:latin typeface="Calibri" pitchFamily="34" charset="0"/>
            </a:endParaRPr>
          </a:p>
          <a:p>
            <a:pPr>
              <a:spcBef>
                <a:spcPct val="50000"/>
              </a:spcBef>
            </a:pPr>
            <a:endParaRPr lang="it-IT" sz="2800" i="1" dirty="0">
              <a:latin typeface="Bookman Old Style" pitchFamily="18" charset="0"/>
            </a:endParaRPr>
          </a:p>
          <a:p>
            <a:pPr>
              <a:spcBef>
                <a:spcPct val="50000"/>
              </a:spcBef>
            </a:pPr>
            <a:endParaRPr lang="it-IT" sz="2800" i="1" dirty="0">
              <a:latin typeface="Bookman Old Style" pitchFamily="18" charset="0"/>
            </a:endParaRPr>
          </a:p>
        </p:txBody>
      </p:sp>
      <p:sp>
        <p:nvSpPr>
          <p:cNvPr id="7" name="Segnaposto data 6"/>
          <p:cNvSpPr>
            <a:spLocks noGrp="1"/>
          </p:cNvSpPr>
          <p:nvPr>
            <p:ph type="dt" sz="quarter" idx="10"/>
          </p:nvPr>
        </p:nvSpPr>
        <p:spPr/>
        <p:txBody>
          <a:bodyPr/>
          <a:lstStyle/>
          <a:p>
            <a:pPr>
              <a:defRPr/>
            </a:pPr>
            <a:fld id="{CD4019CB-844B-4E91-96FF-EB773E34889C}" type="datetime1">
              <a:rPr lang="it-IT" smtClean="0"/>
              <a:t>16/02/2026</a:t>
            </a:fld>
            <a:endParaRPr lang="en-US"/>
          </a:p>
        </p:txBody>
      </p:sp>
      <p:sp>
        <p:nvSpPr>
          <p:cNvPr id="8" name="Segnaposto piè di pagina 7"/>
          <p:cNvSpPr>
            <a:spLocks noGrp="1"/>
          </p:cNvSpPr>
          <p:nvPr>
            <p:ph type="ftr" sz="quarter" idx="11"/>
          </p:nvPr>
        </p:nvSpPr>
        <p:spPr/>
        <p:txBody>
          <a:bodyPr/>
          <a:lstStyle/>
          <a:p>
            <a:pPr>
              <a:defRPr/>
            </a:pPr>
            <a:r>
              <a:rPr lang="it-IT"/>
              <a:t>Dott. Simone Stefani</a:t>
            </a:r>
            <a:endParaRPr lang="en-US"/>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600" y="-806365"/>
            <a:ext cx="2488354" cy="806365"/>
          </a:xfrm>
          <a:prstGeom prst="rect">
            <a:avLst/>
          </a:prstGeom>
        </p:spPr>
      </p:pic>
      <p:pic>
        <p:nvPicPr>
          <p:cNvPr id="3074" name="Picture 2" descr="Il pensare divide, il sentire unisce (Ezra Pound) | Gioianelcuore&amp;#39;s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0" y="-1238385"/>
            <a:ext cx="8227360" cy="584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739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5582473" y="1621314"/>
            <a:ext cx="5475900" cy="2653034"/>
          </a:xfrm>
          <a:prstGeom prst="rect">
            <a:avLst/>
          </a:prstGeom>
        </p:spPr>
        <p:txBody>
          <a:bodyPr wrap="square">
            <a:spAutoFit/>
          </a:bodyPr>
          <a:lstStyle/>
          <a:p>
            <a:pPr algn="just"/>
            <a:r>
              <a:rPr lang="it-IT" sz="2000" dirty="0">
                <a:solidFill>
                  <a:schemeClr val="accent4">
                    <a:lumMod val="50000"/>
                  </a:schemeClr>
                </a:solidFill>
              </a:rPr>
              <a:t>La mediazione è un momento, un luogo in cui è possibile esprimere le nostre diversità e riconoscere quelle degli altri...Il conflitto può quindi trasformarsi, trovare una soluzione soddisfacente per le parti (Jacqueline </a:t>
            </a:r>
            <a:r>
              <a:rPr lang="it-IT" sz="2000" dirty="0" err="1">
                <a:solidFill>
                  <a:schemeClr val="accent4">
                    <a:lumMod val="50000"/>
                  </a:schemeClr>
                </a:solidFill>
              </a:rPr>
              <a:t>Morineau</a:t>
            </a:r>
            <a:r>
              <a:rPr lang="it-IT" sz="2000" dirty="0">
                <a:solidFill>
                  <a:schemeClr val="accent4">
                    <a:lumMod val="50000"/>
                  </a:schemeClr>
                </a:solidFill>
              </a:rPr>
              <a:t>)</a:t>
            </a:r>
          </a:p>
          <a:p>
            <a:pPr algn="just">
              <a:buNone/>
            </a:pPr>
            <a:endParaRPr lang="it-IT" sz="2000" dirty="0">
              <a:solidFill>
                <a:schemeClr val="accent4">
                  <a:lumMod val="50000"/>
                </a:schemeClr>
              </a:solidFill>
            </a:endParaRPr>
          </a:p>
          <a:p>
            <a:pPr algn="just">
              <a:lnSpc>
                <a:spcPct val="150000"/>
              </a:lnSpc>
            </a:pPr>
            <a:endParaRPr lang="it-IT" sz="2000" dirty="0">
              <a:solidFill>
                <a:schemeClr val="accent4">
                  <a:lumMod val="50000"/>
                </a:schemeClr>
              </a:solidFill>
            </a:endParaRPr>
          </a:p>
          <a:p>
            <a:pPr algn="just">
              <a:lnSpc>
                <a:spcPct val="80000"/>
              </a:lnSpc>
            </a:pPr>
            <a:r>
              <a:rPr lang="it-IT" sz="2000" b="1" u="sng" dirty="0">
                <a:solidFill>
                  <a:schemeClr val="accent4">
                    <a:lumMod val="50000"/>
                  </a:schemeClr>
                </a:solidFill>
              </a:rPr>
              <a:t>Il focus è la relazione fra le parti</a:t>
            </a:r>
            <a:endParaRPr lang="it-IT" sz="2000" b="1"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15362" name="Picture 2" descr="8 Maggio 2021 Incontro con Jacqueline Morinea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8" y="0"/>
            <a:ext cx="5198038" cy="597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78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2" name="Rettangolo 1"/>
          <p:cNvSpPr/>
          <p:nvPr/>
        </p:nvSpPr>
        <p:spPr>
          <a:xfrm>
            <a:off x="1159914" y="4219688"/>
            <a:ext cx="10055510" cy="2677656"/>
          </a:xfrm>
          <a:prstGeom prst="rect">
            <a:avLst/>
          </a:prstGeom>
        </p:spPr>
        <p:txBody>
          <a:bodyPr wrap="square">
            <a:spAutoFit/>
          </a:bodyPr>
          <a:lstStyle/>
          <a:p>
            <a:pPr algn="just"/>
            <a:r>
              <a:rPr lang="it-IT" altLang="it-IT" sz="2800" b="1" dirty="0">
                <a:solidFill>
                  <a:schemeClr val="accent4">
                    <a:lumMod val="50000"/>
                  </a:schemeClr>
                </a:solidFill>
              </a:rPr>
              <a:t>Quando si parla di sentire si ha a che fare con l’EMPATIA </a:t>
            </a:r>
            <a:r>
              <a:rPr lang="it-IT" altLang="it-IT" sz="2800" dirty="0">
                <a:solidFill>
                  <a:schemeClr val="accent4">
                    <a:lumMod val="50000"/>
                  </a:schemeClr>
                </a:solidFill>
              </a:rPr>
              <a:t>dal greco antico </a:t>
            </a:r>
            <a:r>
              <a:rPr lang="it-IT" altLang="it-IT" sz="2800" dirty="0" err="1">
                <a:solidFill>
                  <a:schemeClr val="accent4">
                    <a:lumMod val="50000"/>
                  </a:schemeClr>
                </a:solidFill>
              </a:rPr>
              <a:t>empateia</a:t>
            </a:r>
            <a:r>
              <a:rPr lang="it-IT" altLang="it-IT" sz="2800" i="1" dirty="0">
                <a:solidFill>
                  <a:schemeClr val="accent4">
                    <a:lumMod val="50000"/>
                  </a:schemeClr>
                </a:solidFill>
              </a:rPr>
              <a:t> – dentro la sofferenza. </a:t>
            </a:r>
            <a:r>
              <a:rPr lang="it-IT" altLang="it-IT" sz="2800" dirty="0">
                <a:solidFill>
                  <a:schemeClr val="accent4">
                    <a:lumMod val="50000"/>
                  </a:schemeClr>
                </a:solidFill>
              </a:rPr>
              <a:t>Il termine si diffuse agli inizi del ‘900 in particolare grazie al filosofo e psicologo T. </a:t>
            </a:r>
            <a:r>
              <a:rPr lang="it-IT" altLang="it-IT" sz="2800" dirty="0" err="1">
                <a:solidFill>
                  <a:schemeClr val="accent4">
                    <a:lumMod val="50000"/>
                  </a:schemeClr>
                </a:solidFill>
              </a:rPr>
              <a:t>Lipps</a:t>
            </a:r>
            <a:r>
              <a:rPr lang="it-IT" altLang="it-IT" sz="2800" dirty="0">
                <a:solidFill>
                  <a:schemeClr val="accent4">
                    <a:lumMod val="50000"/>
                  </a:schemeClr>
                </a:solidFill>
              </a:rPr>
              <a:t> a cui si ispira poi </a:t>
            </a:r>
            <a:r>
              <a:rPr lang="it-IT" altLang="it-IT" sz="2800" dirty="0" err="1">
                <a:solidFill>
                  <a:schemeClr val="accent4">
                    <a:lumMod val="50000"/>
                  </a:schemeClr>
                </a:solidFill>
              </a:rPr>
              <a:t>Husserl</a:t>
            </a:r>
            <a:r>
              <a:rPr lang="it-IT" altLang="it-IT" sz="2800" dirty="0">
                <a:solidFill>
                  <a:schemeClr val="accent4">
                    <a:lumMod val="50000"/>
                  </a:schemeClr>
                </a:solidFill>
              </a:rPr>
              <a:t> che definisce empatia ‘</a:t>
            </a:r>
            <a:r>
              <a:rPr lang="it-IT" altLang="it-IT" sz="2800" i="1" dirty="0">
                <a:solidFill>
                  <a:schemeClr val="accent4">
                    <a:lumMod val="50000"/>
                  </a:schemeClr>
                </a:solidFill>
              </a:rPr>
              <a:t>l’intuizione che ha come oggetto gli altri individui’. </a:t>
            </a:r>
          </a:p>
          <a:p>
            <a:pPr algn="just"/>
            <a:r>
              <a:rPr lang="it-IT" altLang="it-IT" sz="2800" dirty="0">
                <a:solidFill>
                  <a:schemeClr val="accent4">
                    <a:lumMod val="50000"/>
                  </a:schemeClr>
                </a:solidFill>
              </a:rPr>
              <a:t>L’empatia è l’opposto dell’indifferenza</a:t>
            </a:r>
          </a:p>
        </p:txBody>
      </p:sp>
      <p:sp>
        <p:nvSpPr>
          <p:cNvPr id="12" name="CasellaDiTesto 11"/>
          <p:cNvSpPr txBox="1"/>
          <p:nvPr/>
        </p:nvSpPr>
        <p:spPr>
          <a:xfrm>
            <a:off x="5250731" y="658368"/>
            <a:ext cx="109014" cy="169292"/>
          </a:xfrm>
          <a:prstGeom prst="rect">
            <a:avLst/>
          </a:prstGeom>
          <a:noFill/>
        </p:spPr>
        <p:txBody>
          <a:bodyPr wrap="square" rtlCol="0">
            <a:spAutoFit/>
          </a:bodyPr>
          <a:lstStyle/>
          <a:p>
            <a:endParaRPr lang="it-IT" dirty="0"/>
          </a:p>
        </p:txBody>
      </p:sp>
      <p:pic>
        <p:nvPicPr>
          <p:cNvPr id="1028" name="Picture 4" descr="L&amp;#39;empatia si impara e le relazioni cambiano: ecco come - Terra Nuo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461504" cy="419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4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8153400" y="2001838"/>
            <a:ext cx="3885734" cy="3539430"/>
          </a:xfrm>
          <a:prstGeom prst="rect">
            <a:avLst/>
          </a:prstGeom>
        </p:spPr>
        <p:txBody>
          <a:bodyPr wrap="square">
            <a:spAutoFit/>
          </a:bodyPr>
          <a:lstStyle/>
          <a:p>
            <a:pPr algn="ctr"/>
            <a:r>
              <a:rPr lang="it-IT" altLang="it-IT" sz="2800" b="1" dirty="0">
                <a:solidFill>
                  <a:schemeClr val="accent4">
                    <a:lumMod val="50000"/>
                  </a:schemeClr>
                </a:solidFill>
              </a:rPr>
              <a:t>Quando si parla di sentire si ha a che fare con l’ASCOLTARE</a:t>
            </a:r>
          </a:p>
          <a:p>
            <a:pPr algn="ctr"/>
            <a:r>
              <a:rPr lang="it-IT" altLang="it-IT" sz="2800" dirty="0">
                <a:solidFill>
                  <a:schemeClr val="accent4">
                    <a:lumMod val="50000"/>
                  </a:schemeClr>
                </a:solidFill>
              </a:rPr>
              <a:t>Plutarco – </a:t>
            </a:r>
            <a:r>
              <a:rPr lang="it-IT" altLang="it-IT" sz="2800" i="1" dirty="0">
                <a:solidFill>
                  <a:schemeClr val="accent4">
                    <a:lumMod val="50000"/>
                  </a:schemeClr>
                </a:solidFill>
              </a:rPr>
              <a:t>L’arte di ascoltare (circa 100 d.C.)</a:t>
            </a:r>
          </a:p>
          <a:p>
            <a:pPr algn="ctr"/>
            <a:r>
              <a:rPr lang="it-IT" altLang="it-IT" sz="2800" i="1" dirty="0">
                <a:solidFill>
                  <a:schemeClr val="accent4">
                    <a:lumMod val="50000"/>
                  </a:schemeClr>
                </a:solidFill>
              </a:rPr>
              <a:t>Ascoltare precede, logicamente e temporalmente, ogni dire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6" name="AutoShape 2" descr="https://www.promiseland.it/wp-content/uploads/2011/03/plutarch_delphi_mus3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9460" name="Picture 4" descr="https://www.promiseland.it/wp-content/uploads/2011/03/plutarch_delphi_mus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2" y="-17463"/>
            <a:ext cx="7878678" cy="623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2" name="Rettangolo 1"/>
          <p:cNvSpPr/>
          <p:nvPr/>
        </p:nvSpPr>
        <p:spPr>
          <a:xfrm>
            <a:off x="5184054" y="1615602"/>
            <a:ext cx="6831542" cy="4401205"/>
          </a:xfrm>
          <a:prstGeom prst="rect">
            <a:avLst/>
          </a:prstGeom>
        </p:spPr>
        <p:txBody>
          <a:bodyPr wrap="square">
            <a:spAutoFit/>
          </a:bodyPr>
          <a:lstStyle/>
          <a:p>
            <a:pPr algn="just"/>
            <a:r>
              <a:rPr lang="it-IT" sz="2800" dirty="0">
                <a:solidFill>
                  <a:schemeClr val="accent4">
                    <a:lumMod val="50000"/>
                  </a:schemeClr>
                </a:solidFill>
              </a:rPr>
              <a:t>A. Ceretti: </a:t>
            </a:r>
            <a:r>
              <a:rPr lang="it-IT" sz="2800" i="1" dirty="0">
                <a:solidFill>
                  <a:schemeClr val="accent4">
                    <a:lumMod val="50000"/>
                  </a:schemeClr>
                </a:solidFill>
              </a:rPr>
              <a:t>Se manca una riflessione sulla cornice teorica e politica dentro la quale il discorso della mediazione è gettato (…) siamo destinati prima o poi a ridurla ad una semplice e inutile modalità di soluzione dei conflitti. </a:t>
            </a:r>
          </a:p>
          <a:p>
            <a:pPr algn="just"/>
            <a:endParaRPr lang="it-IT" sz="2800" dirty="0">
              <a:solidFill>
                <a:schemeClr val="accent4">
                  <a:lumMod val="50000"/>
                </a:schemeClr>
              </a:solidFill>
            </a:endParaRPr>
          </a:p>
          <a:p>
            <a:pPr algn="just"/>
            <a:r>
              <a:rPr lang="it-IT" sz="2800" dirty="0">
                <a:solidFill>
                  <a:schemeClr val="accent4">
                    <a:lumMod val="50000"/>
                  </a:schemeClr>
                </a:solidFill>
              </a:rPr>
              <a:t>Relativamente alla possibilità di questa mancanza, </a:t>
            </a:r>
            <a:r>
              <a:rPr lang="it-IT" sz="2800" dirty="0" err="1">
                <a:solidFill>
                  <a:schemeClr val="accent4">
                    <a:lumMod val="50000"/>
                  </a:schemeClr>
                </a:solidFill>
              </a:rPr>
              <a:t>Umbreit</a:t>
            </a:r>
            <a:r>
              <a:rPr lang="it-IT" sz="2800" dirty="0">
                <a:solidFill>
                  <a:schemeClr val="accent4">
                    <a:lumMod val="50000"/>
                  </a:schemeClr>
                </a:solidFill>
              </a:rPr>
              <a:t> parla del rischio di una </a:t>
            </a:r>
            <a:r>
              <a:rPr lang="it-IT" sz="2800" dirty="0" err="1">
                <a:solidFill>
                  <a:schemeClr val="accent4">
                    <a:lumMod val="50000"/>
                  </a:schemeClr>
                </a:solidFill>
              </a:rPr>
              <a:t>Mcdonaldizzazione</a:t>
            </a:r>
            <a:r>
              <a:rPr lang="it-IT" sz="2800" dirty="0">
                <a:solidFill>
                  <a:schemeClr val="accent4">
                    <a:lumMod val="50000"/>
                  </a:schemeClr>
                </a:solidFill>
              </a:rPr>
              <a:t> della mediazione. </a:t>
            </a:r>
          </a:p>
        </p:txBody>
      </p:sp>
      <p:sp>
        <p:nvSpPr>
          <p:cNvPr id="7" name="CasellaDiTesto 6"/>
          <p:cNvSpPr txBox="1"/>
          <p:nvPr/>
        </p:nvSpPr>
        <p:spPr>
          <a:xfrm>
            <a:off x="3773491" y="3042233"/>
            <a:ext cx="421206" cy="355977"/>
          </a:xfrm>
          <a:prstGeom prst="rect">
            <a:avLst/>
          </a:prstGeom>
          <a:noFill/>
        </p:spPr>
        <p:txBody>
          <a:bodyPr wrap="square" rtlCol="0">
            <a:spAutoFit/>
          </a:bodyPr>
          <a:lstStyle/>
          <a:p>
            <a:endParaRPr lang="it-IT" dirty="0"/>
          </a:p>
        </p:txBody>
      </p:sp>
      <p:pic>
        <p:nvPicPr>
          <p:cNvPr id="5128" name="Picture 8" descr="Roby on Twitter: &amp;quot;Così come lo specchio riflette la tua immagine, i gesti  che fai riflettono la persona che sei. Giorgia Stella… &amp;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464"/>
            <a:ext cx="4932456" cy="657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79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7549896" y="1512576"/>
            <a:ext cx="3697388" cy="4893647"/>
          </a:xfrm>
          <a:prstGeom prst="rect">
            <a:avLst/>
          </a:prstGeom>
        </p:spPr>
        <p:txBody>
          <a:bodyPr wrap="square">
            <a:spAutoFit/>
          </a:bodyPr>
          <a:lstStyle/>
          <a:p>
            <a:pPr algn="ctr"/>
            <a:r>
              <a:rPr lang="it-IT" altLang="it-IT" sz="2400" dirty="0">
                <a:solidFill>
                  <a:schemeClr val="accent4">
                    <a:lumMod val="50000"/>
                  </a:schemeClr>
                </a:solidFill>
              </a:rPr>
              <a:t>Mettersi in gioco, comunicare con se stessi. Se non riusciamo a comunicare con noi stessi non possiamo  ascoltare. </a:t>
            </a:r>
            <a:r>
              <a:rPr lang="it-IT" altLang="it-IT" sz="2400" i="1" dirty="0">
                <a:solidFill>
                  <a:schemeClr val="accent4">
                    <a:lumMod val="50000"/>
                  </a:schemeClr>
                </a:solidFill>
              </a:rPr>
              <a:t>L’immagine interna è così intima che difficilmente è rappresentabile e, soprattutto, necessita di un processo di ricerca interiore originale, capace di superare e accantonare un sentire statico (A. Lodigiani)</a:t>
            </a:r>
            <a:endParaRPr lang="it-IT" altLang="it-IT" sz="2400"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7" name="AutoShape 2" descr="Arcobaleno, la fine non si potrà mai vedere - ViaCialdini"/>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8436" name="Picture 4" descr="Arcobaleno, la fine non si potrà mai vedere - ViaCialdi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443216" cy="49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68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1026" name="Picture 2" descr="La reproduction interdite di René Magritte - ADO Analisi dell'op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492" y="0"/>
            <a:ext cx="5063996" cy="636980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98883" y="2300140"/>
            <a:ext cx="1770940" cy="923330"/>
          </a:xfrm>
          <a:prstGeom prst="rect">
            <a:avLst/>
          </a:prstGeom>
          <a:noFill/>
        </p:spPr>
        <p:txBody>
          <a:bodyPr wrap="square" rtlCol="0">
            <a:spAutoFit/>
          </a:bodyPr>
          <a:lstStyle/>
          <a:p>
            <a:r>
              <a:rPr lang="it-IT" dirty="0" err="1"/>
              <a:t>R.Magritte</a:t>
            </a:r>
            <a:r>
              <a:rPr lang="it-IT" dirty="0"/>
              <a:t>, </a:t>
            </a:r>
            <a:r>
              <a:rPr lang="it-IT" i="1" dirty="0"/>
              <a:t>La riproduzione vietata (1937)</a:t>
            </a:r>
            <a:endParaRPr lang="it-IT" dirty="0"/>
          </a:p>
        </p:txBody>
      </p:sp>
      <p:sp>
        <p:nvSpPr>
          <p:cNvPr id="7" name="CasellaDiTesto 6"/>
          <p:cNvSpPr txBox="1"/>
          <p:nvPr/>
        </p:nvSpPr>
        <p:spPr>
          <a:xfrm>
            <a:off x="9363855" y="3658599"/>
            <a:ext cx="2576768" cy="646331"/>
          </a:xfrm>
          <a:prstGeom prst="rect">
            <a:avLst/>
          </a:prstGeom>
          <a:noFill/>
        </p:spPr>
        <p:txBody>
          <a:bodyPr wrap="square" rtlCol="0">
            <a:spAutoFit/>
          </a:bodyPr>
          <a:lstStyle/>
          <a:p>
            <a:r>
              <a:rPr lang="it-IT" dirty="0"/>
              <a:t>INCONTRARE SE STESSI PUO’ NON ESSERE FACILE</a:t>
            </a:r>
          </a:p>
        </p:txBody>
      </p:sp>
    </p:spTree>
    <p:extLst>
      <p:ext uri="{BB962C8B-B14F-4D97-AF65-F5344CB8AC3E}">
        <p14:creationId xmlns:p14="http://schemas.microsoft.com/office/powerpoint/2010/main" val="286683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 y="4606746"/>
            <a:ext cx="11924909" cy="1200329"/>
          </a:xfrm>
          <a:prstGeom prst="rect">
            <a:avLst/>
          </a:prstGeom>
        </p:spPr>
        <p:txBody>
          <a:bodyPr wrap="square">
            <a:spAutoFit/>
          </a:bodyPr>
          <a:lstStyle/>
          <a:p>
            <a:pPr algn="ctr"/>
            <a:r>
              <a:rPr lang="it-IT" altLang="it-IT" sz="2400" dirty="0">
                <a:solidFill>
                  <a:schemeClr val="accent4">
                    <a:lumMod val="50000"/>
                  </a:schemeClr>
                </a:solidFill>
              </a:rPr>
              <a:t>ASCOLTARE IL SILENZIO</a:t>
            </a:r>
          </a:p>
          <a:p>
            <a:pPr algn="just"/>
            <a:r>
              <a:rPr lang="it-IT" altLang="it-IT" sz="2400" dirty="0">
                <a:solidFill>
                  <a:schemeClr val="accent4">
                    <a:lumMod val="50000"/>
                  </a:schemeClr>
                </a:solidFill>
              </a:rPr>
              <a:t>Le parole, sono afone, non parlano se non ci disponiamo con attenzione ad ascoltare e se non diamo spazio al SILENZIO dentro di noi</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7" name="AutoShape 2" descr="https://ilquotidianoinclasse.quotidiano.net/wp-content/uploads/2015/12/904b9b4692b31e87f8ac45981c4376c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52" name="Picture 28" descr="Il suono del silenzio | Wall Street International Magaz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40"/>
            <a:ext cx="8153400" cy="458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42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901132" cy="6858000"/>
          </a:xfrm>
          <a:prstGeom prst="rect">
            <a:avLst/>
          </a:prstGeom>
        </p:spPr>
      </p:pic>
    </p:spTree>
    <p:extLst>
      <p:ext uri="{BB962C8B-B14F-4D97-AF65-F5344CB8AC3E}">
        <p14:creationId xmlns:p14="http://schemas.microsoft.com/office/powerpoint/2010/main" val="248991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1026" name="Picture 2" descr="Nessuna descrizione della foto disponib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45" y="172783"/>
            <a:ext cx="6512432" cy="651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96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6969766" y="1704506"/>
            <a:ext cx="4697978" cy="5262979"/>
          </a:xfrm>
          <a:prstGeom prst="rect">
            <a:avLst/>
          </a:prstGeom>
        </p:spPr>
        <p:txBody>
          <a:bodyPr wrap="square">
            <a:spAutoFit/>
          </a:bodyPr>
          <a:lstStyle/>
          <a:p>
            <a:pPr algn="just"/>
            <a:r>
              <a:rPr lang="it-IT" altLang="it-IT" sz="2400" dirty="0">
                <a:solidFill>
                  <a:schemeClr val="accent4">
                    <a:lumMod val="50000"/>
                  </a:schemeClr>
                </a:solidFill>
              </a:rPr>
              <a:t>Cogliere la reciprocità esistente tra parola e silenzio significa riflettere su un modo nuovo per disporre se stessi all’ascolto. Si tratta, innanzitutto, di offrire un’apertura all’alterità presente nella propria dimensione interiore, vale a dire darsi la capacità di allestire lo spazio dell’incontro con se stessi: questo rappresenta il primo e fondamentale ascolto. </a:t>
            </a:r>
          </a:p>
          <a:p>
            <a:pPr algn="just"/>
            <a:endParaRPr lang="it-IT" altLang="it-IT" sz="2400" dirty="0">
              <a:solidFill>
                <a:schemeClr val="accent4">
                  <a:lumMod val="50000"/>
                </a:schemeClr>
              </a:solidFill>
            </a:endParaRPr>
          </a:p>
          <a:p>
            <a:pPr algn="just"/>
            <a:r>
              <a:rPr lang="it-IT" altLang="it-IT" sz="2400" dirty="0">
                <a:solidFill>
                  <a:schemeClr val="accent4">
                    <a:lumMod val="50000"/>
                  </a:schemeClr>
                </a:solidFill>
              </a:rPr>
              <a:t>J. </a:t>
            </a:r>
            <a:r>
              <a:rPr lang="it-IT" altLang="it-IT" sz="2400" dirty="0" err="1">
                <a:solidFill>
                  <a:schemeClr val="accent4">
                    <a:lumMod val="50000"/>
                  </a:schemeClr>
                </a:solidFill>
              </a:rPr>
              <a:t>Saramago</a:t>
            </a:r>
            <a:r>
              <a:rPr lang="it-IT" altLang="it-IT" sz="2400" dirty="0">
                <a:solidFill>
                  <a:schemeClr val="accent4">
                    <a:lumMod val="50000"/>
                  </a:schemeClr>
                </a:solidFill>
              </a:rPr>
              <a:t> – sul SILENZIO</a:t>
            </a:r>
          </a:p>
          <a:p>
            <a:pPr algn="just"/>
            <a:endParaRPr lang="it-IT" altLang="it-IT" sz="2400" dirty="0"/>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2052" name="Picture 4" descr="José Saramago – Parlo tanto .. - Lio Site | Citazioni, Citazioni buddiste,  Citazioni spiritua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58806" cy="501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06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0" y="4478626"/>
            <a:ext cx="11114730" cy="1938992"/>
          </a:xfrm>
          <a:prstGeom prst="rect">
            <a:avLst/>
          </a:prstGeom>
        </p:spPr>
        <p:txBody>
          <a:bodyPr wrap="square">
            <a:spAutoFit/>
          </a:bodyPr>
          <a:lstStyle/>
          <a:p>
            <a:pPr algn="just"/>
            <a:r>
              <a:rPr lang="it-IT" altLang="it-IT" sz="2400" b="1" dirty="0">
                <a:solidFill>
                  <a:schemeClr val="accent4">
                    <a:lumMod val="50000"/>
                  </a:schemeClr>
                </a:solidFill>
              </a:rPr>
              <a:t>Quando si parla di sentire si ha a che fare con </a:t>
            </a:r>
            <a:r>
              <a:rPr lang="it-IT" sz="2400" b="1" dirty="0">
                <a:solidFill>
                  <a:schemeClr val="accent4">
                    <a:lumMod val="50000"/>
                  </a:schemeClr>
                </a:solidFill>
              </a:rPr>
              <a:t>il RICONOSCIMENTO: </a:t>
            </a:r>
            <a:r>
              <a:rPr lang="it-IT" sz="2400" dirty="0">
                <a:solidFill>
                  <a:schemeClr val="accent4">
                    <a:lumMod val="50000"/>
                  </a:schemeClr>
                </a:solidFill>
              </a:rPr>
              <a:t>ci si riferisce ad un riconoscimento profondo dei reciproci vissuti, un riconoscimento che non vuole dire apprezzamento, ma vedere e sentire.  Avviene solo in una fase avanzata di un incontro di mediazione, dove è stato abbandonato il fatto reato, per immergersi nei reciproci vissuti di vita delle parti.</a:t>
            </a:r>
            <a:endParaRPr lang="it-IT" sz="2400" b="1" i="1"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AutoShape 2" descr="Non solo carcere: la giustizia può essere anche riparativa con la mediazione  penale. Conosciamola meglio - Ildenaro.i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170" name="Picture 2" descr="Le competenze emotive che servono ai bambini per adattarsi a un mondo che  cambia di continuo | Blo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315456" cy="44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784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0" y="4478626"/>
            <a:ext cx="11114730" cy="2308324"/>
          </a:xfrm>
          <a:prstGeom prst="rect">
            <a:avLst/>
          </a:prstGeom>
        </p:spPr>
        <p:txBody>
          <a:bodyPr wrap="square">
            <a:spAutoFit/>
          </a:bodyPr>
          <a:lstStyle/>
          <a:p>
            <a:pPr algn="just"/>
            <a:r>
              <a:rPr lang="it-IT" altLang="it-IT" sz="2400" b="1" dirty="0">
                <a:solidFill>
                  <a:schemeClr val="accent4">
                    <a:lumMod val="50000"/>
                  </a:schemeClr>
                </a:solidFill>
              </a:rPr>
              <a:t>Quando si parla di MEDIAZIONE UMANISTICA</a:t>
            </a:r>
            <a:r>
              <a:rPr lang="it-IT" sz="2400" b="1" dirty="0">
                <a:solidFill>
                  <a:schemeClr val="accent4">
                    <a:lumMod val="50000"/>
                  </a:schemeClr>
                </a:solidFill>
              </a:rPr>
              <a:t> si parla si qualcosa per cui siamo naturalmente portati e che dobbiamo soltanto o principalmente recuperare. Il linguaggio di ascolto e di interesse reale per l’altro è proprio dell’essere umano, ma poi…</a:t>
            </a:r>
          </a:p>
          <a:p>
            <a:pPr algn="just"/>
            <a:r>
              <a:rPr lang="it-IT" sz="2400" b="1" i="1" dirty="0">
                <a:solidFill>
                  <a:schemeClr val="accent4">
                    <a:lumMod val="50000"/>
                  </a:schemeClr>
                </a:solidFill>
              </a:rPr>
              <a:t>Dobbiamo recuperare un linguaggio ‘femminile’ che è quello vero di ogni essere umano</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AutoShape 2" descr="Non solo carcere: la giustizia può essere anche riparativa con la mediazione  penale. Conosciamola meglio - Ildenaro.i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170" name="Picture 2" descr="Le competenze emotive che servono ai bambini per adattarsi a un mondo che  cambia di continuo | Blo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315456" cy="44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48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37708"/>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a:xfrm>
            <a:off x="4279392" y="8356918"/>
            <a:ext cx="9144000" cy="1655762"/>
          </a:xfrm>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16390" name="Picture 6" descr="Il toccante corto animato per capire che l&amp;#39;amore e l&amp;#39;empatia possono  cambiarci la vi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8902796" cy="667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3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37708"/>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Rettangolo 2"/>
          <p:cNvSpPr/>
          <p:nvPr/>
        </p:nvSpPr>
        <p:spPr>
          <a:xfrm>
            <a:off x="2806796" y="1828270"/>
            <a:ext cx="6096000" cy="2585323"/>
          </a:xfrm>
          <a:prstGeom prst="rect">
            <a:avLst/>
          </a:prstGeom>
        </p:spPr>
        <p:txBody>
          <a:bodyPr>
            <a:spAutoFit/>
          </a:bodyPr>
          <a:lstStyle/>
          <a:p>
            <a:endParaRPr lang="it-IT" sz="5400" dirty="0"/>
          </a:p>
          <a:p>
            <a:r>
              <a:rPr lang="it-IT" sz="5400" dirty="0">
                <a:solidFill>
                  <a:schemeClr val="accent4">
                    <a:lumMod val="50000"/>
                  </a:schemeClr>
                </a:solidFill>
              </a:rPr>
              <a:t>IL GIOCO DEI SENTITI</a:t>
            </a:r>
            <a:br>
              <a:rPr lang="it-IT" sz="5400" dirty="0"/>
            </a:br>
            <a:endParaRPr lang="it-IT" sz="5400" dirty="0"/>
          </a:p>
        </p:txBody>
      </p:sp>
    </p:spTree>
    <p:extLst>
      <p:ext uri="{BB962C8B-B14F-4D97-AF65-F5344CB8AC3E}">
        <p14:creationId xmlns:p14="http://schemas.microsoft.com/office/powerpoint/2010/main" val="301771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1865376" y="1908033"/>
            <a:ext cx="7201396" cy="461665"/>
          </a:xfrm>
          <a:prstGeom prst="rect">
            <a:avLst/>
          </a:prstGeom>
        </p:spPr>
        <p:txBody>
          <a:bodyPr wrap="square">
            <a:spAutoFit/>
          </a:bodyPr>
          <a:lstStyle/>
          <a:p>
            <a:pPr algn="just"/>
            <a:endParaRPr lang="it-IT" sz="2400"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6772" y="-9467"/>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6" name="CasellaDiTesto 5"/>
          <p:cNvSpPr txBox="1"/>
          <p:nvPr/>
        </p:nvSpPr>
        <p:spPr>
          <a:xfrm>
            <a:off x="4275370" y="2160704"/>
            <a:ext cx="975360" cy="369332"/>
          </a:xfrm>
          <a:prstGeom prst="rect">
            <a:avLst/>
          </a:prstGeom>
          <a:noFill/>
        </p:spPr>
        <p:txBody>
          <a:bodyPr wrap="square" rtlCol="0">
            <a:spAutoFit/>
          </a:bodyPr>
          <a:lstStyle/>
          <a:p>
            <a:r>
              <a:rPr lang="it-IT" dirty="0"/>
              <a:t>SENSO</a:t>
            </a:r>
          </a:p>
        </p:txBody>
      </p:sp>
      <p:pic>
        <p:nvPicPr>
          <p:cNvPr id="1032" name="Picture 8" descr="centro della terra"/>
          <p:cNvPicPr>
            <a:picLocks noChangeAspect="1" noChangeArrowheads="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9467"/>
            <a:ext cx="8565711" cy="4813115"/>
          </a:xfrm>
          <a:prstGeom prst="rect">
            <a:avLst/>
          </a:prstGeom>
          <a:noFill/>
          <a:effectLst>
            <a:outerShdw blurRad="50800" dist="38100" dir="5400000" algn="t" rotWithShape="0">
              <a:prstClr val="black">
                <a:alpha val="40000"/>
              </a:prstClr>
            </a:outerShdw>
          </a:effectLst>
        </p:spPr>
      </p:pic>
      <p:sp>
        <p:nvSpPr>
          <p:cNvPr id="9" name="CasellaDiTesto 8"/>
          <p:cNvSpPr txBox="1"/>
          <p:nvPr/>
        </p:nvSpPr>
        <p:spPr>
          <a:xfrm>
            <a:off x="5067064" y="1628802"/>
            <a:ext cx="1327094" cy="646331"/>
          </a:xfrm>
          <a:prstGeom prst="rect">
            <a:avLst/>
          </a:prstGeom>
          <a:noFill/>
        </p:spPr>
        <p:txBody>
          <a:bodyPr wrap="square" rtlCol="0">
            <a:spAutoFit/>
          </a:bodyPr>
          <a:lstStyle/>
          <a:p>
            <a:r>
              <a:rPr lang="it-IT" sz="3600" b="1" dirty="0">
                <a:solidFill>
                  <a:schemeClr val="bg1"/>
                </a:solidFill>
              </a:rPr>
              <a:t>senso</a:t>
            </a:r>
          </a:p>
        </p:txBody>
      </p:sp>
      <p:sp>
        <p:nvSpPr>
          <p:cNvPr id="20" name="CasellaDiTesto 19"/>
          <p:cNvSpPr txBox="1"/>
          <p:nvPr/>
        </p:nvSpPr>
        <p:spPr>
          <a:xfrm>
            <a:off x="2062959" y="2022204"/>
            <a:ext cx="2608258" cy="646331"/>
          </a:xfrm>
          <a:prstGeom prst="rect">
            <a:avLst/>
          </a:prstGeom>
          <a:noFill/>
        </p:spPr>
        <p:txBody>
          <a:bodyPr wrap="square" rtlCol="0">
            <a:spAutoFit/>
          </a:bodyPr>
          <a:lstStyle/>
          <a:p>
            <a:r>
              <a:rPr lang="it-IT" sz="3600" b="1" dirty="0">
                <a:solidFill>
                  <a:schemeClr val="bg1"/>
                </a:solidFill>
              </a:rPr>
              <a:t>significato</a:t>
            </a:r>
          </a:p>
        </p:txBody>
      </p:sp>
      <p:sp>
        <p:nvSpPr>
          <p:cNvPr id="12" name="Rettangolo 11"/>
          <p:cNvSpPr/>
          <p:nvPr/>
        </p:nvSpPr>
        <p:spPr>
          <a:xfrm>
            <a:off x="8854836" y="856595"/>
            <a:ext cx="3413624" cy="4093428"/>
          </a:xfrm>
          <a:prstGeom prst="rect">
            <a:avLst/>
          </a:prstGeom>
        </p:spPr>
        <p:txBody>
          <a:bodyPr wrap="square">
            <a:spAutoFit/>
          </a:bodyPr>
          <a:lstStyle/>
          <a:p>
            <a:pPr algn="ctr"/>
            <a:r>
              <a:rPr lang="it-IT" sz="2000" i="1" dirty="0">
                <a:solidFill>
                  <a:schemeClr val="accent4">
                    <a:lumMod val="50000"/>
                  </a:schemeClr>
                </a:solidFill>
              </a:rPr>
              <a:t>SIGNIFICATO</a:t>
            </a:r>
          </a:p>
          <a:p>
            <a:pPr algn="ctr"/>
            <a:r>
              <a:rPr lang="it-IT" sz="2000" dirty="0">
                <a:solidFill>
                  <a:schemeClr val="accent4">
                    <a:lumMod val="50000"/>
                  </a:schemeClr>
                </a:solidFill>
              </a:rPr>
              <a:t>la ‘grammatica’ della giustizia riparativa, in particolare, della mediazione, cioè, in genere, le sue definizioni e la sua metodologia. Riguarda il rapporto diciamo con le cose più superficiale</a:t>
            </a:r>
          </a:p>
          <a:p>
            <a:pPr algn="ctr"/>
            <a:r>
              <a:rPr lang="it-IT" sz="2000" i="1" dirty="0">
                <a:solidFill>
                  <a:schemeClr val="accent4">
                    <a:lumMod val="50000"/>
                  </a:schemeClr>
                </a:solidFill>
              </a:rPr>
              <a:t>SENSO</a:t>
            </a:r>
          </a:p>
          <a:p>
            <a:pPr algn="ctr"/>
            <a:r>
              <a:rPr lang="it-IT" sz="2000" dirty="0">
                <a:solidFill>
                  <a:schemeClr val="accent4">
                    <a:lumMod val="50000"/>
                  </a:schemeClr>
                </a:solidFill>
              </a:rPr>
              <a:t>L’essenza più profonda della giustizia riparativa/mediazione. Il rapporto con </a:t>
            </a:r>
            <a:r>
              <a:rPr lang="it-IT" sz="2000">
                <a:solidFill>
                  <a:schemeClr val="accent4">
                    <a:lumMod val="50000"/>
                  </a:schemeClr>
                </a:solidFill>
              </a:rPr>
              <a:t>le persone </a:t>
            </a:r>
            <a:endParaRPr lang="it-IT" sz="2000" dirty="0">
              <a:solidFill>
                <a:schemeClr val="accent4">
                  <a:lumMod val="50000"/>
                </a:schemeClr>
              </a:solidFill>
            </a:endParaRPr>
          </a:p>
        </p:txBody>
      </p:sp>
      <p:sp>
        <p:nvSpPr>
          <p:cNvPr id="16" name="CasellaDiTesto 15"/>
          <p:cNvSpPr txBox="1"/>
          <p:nvPr/>
        </p:nvSpPr>
        <p:spPr>
          <a:xfrm>
            <a:off x="7121182" y="814824"/>
            <a:ext cx="1327094" cy="646331"/>
          </a:xfrm>
          <a:prstGeom prst="rect">
            <a:avLst/>
          </a:prstGeom>
          <a:noFill/>
        </p:spPr>
        <p:txBody>
          <a:bodyPr wrap="square" rtlCol="0">
            <a:spAutoFit/>
          </a:bodyPr>
          <a:lstStyle/>
          <a:p>
            <a:r>
              <a:rPr lang="it-IT" sz="3600" b="1" dirty="0">
                <a:solidFill>
                  <a:schemeClr val="bg1"/>
                </a:solidFill>
              </a:rPr>
              <a:t>senso</a:t>
            </a:r>
          </a:p>
        </p:txBody>
      </p:sp>
    </p:spTree>
    <p:extLst>
      <p:ext uri="{BB962C8B-B14F-4D97-AF65-F5344CB8AC3E}">
        <p14:creationId xmlns:p14="http://schemas.microsoft.com/office/powerpoint/2010/main" val="1269545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37708"/>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Rettangolo 2"/>
          <p:cNvSpPr/>
          <p:nvPr/>
        </p:nvSpPr>
        <p:spPr>
          <a:xfrm>
            <a:off x="118872" y="241330"/>
            <a:ext cx="8783924" cy="5816977"/>
          </a:xfrm>
          <a:prstGeom prst="rect">
            <a:avLst/>
          </a:prstGeom>
        </p:spPr>
        <p:txBody>
          <a:bodyPr wrap="square">
            <a:spAutoFit/>
          </a:bodyPr>
          <a:lstStyle/>
          <a:p>
            <a:pPr algn="ctr"/>
            <a:r>
              <a:rPr lang="it-IT" sz="3200" dirty="0">
                <a:solidFill>
                  <a:schemeClr val="accent4">
                    <a:lumMod val="50000"/>
                  </a:schemeClr>
                </a:solidFill>
              </a:rPr>
              <a:t>REGOLE</a:t>
            </a:r>
          </a:p>
          <a:p>
            <a:pPr algn="ctr"/>
            <a:endParaRPr lang="it-IT" sz="3200" dirty="0">
              <a:solidFill>
                <a:schemeClr val="accent4">
                  <a:lumMod val="50000"/>
                </a:schemeClr>
              </a:solidFill>
            </a:endParaRPr>
          </a:p>
          <a:p>
            <a:r>
              <a:rPr lang="it-IT" sz="2800" dirty="0">
                <a:solidFill>
                  <a:schemeClr val="accent4">
                    <a:lumMod val="50000"/>
                  </a:schemeClr>
                </a:solidFill>
              </a:rPr>
              <a:t>OGNUNO SCEGLIE UNA DELLE IMMAGINI DEL FILE IN CHAT. </a:t>
            </a:r>
          </a:p>
          <a:p>
            <a:r>
              <a:rPr lang="it-IT" sz="2800" dirty="0">
                <a:solidFill>
                  <a:schemeClr val="accent4">
                    <a:lumMod val="50000"/>
                  </a:schemeClr>
                </a:solidFill>
              </a:rPr>
              <a:t>CIASCUNO SARA’ INVITATO A DESCRIVERE IL MOTIVO PER CUI HA SCELTO QUELLA FOTO. </a:t>
            </a:r>
          </a:p>
          <a:p>
            <a:r>
              <a:rPr lang="it-IT" sz="2800" dirty="0">
                <a:solidFill>
                  <a:schemeClr val="accent4">
                    <a:lumMod val="50000"/>
                  </a:schemeClr>
                </a:solidFill>
              </a:rPr>
              <a:t>CONTEMPORANEAMENTE INDIVIDUEREMO DUE PERSONE CHE SARANNO CHIAMATE AD ESPRIMERE QUELLO CHE HANNO SENTITO USANDO </a:t>
            </a:r>
            <a:r>
              <a:rPr lang="it-IT" sz="2800" b="1" dirty="0">
                <a:solidFill>
                  <a:schemeClr val="accent4">
                    <a:lumMod val="50000"/>
                  </a:schemeClr>
                </a:solidFill>
              </a:rPr>
              <a:t>UNA SOLO PAROLA</a:t>
            </a:r>
            <a:r>
              <a:rPr lang="it-IT" sz="2800" dirty="0">
                <a:solidFill>
                  <a:schemeClr val="accent4">
                    <a:lumMod val="50000"/>
                  </a:schemeClr>
                </a:solidFill>
              </a:rPr>
              <a:t> E DICENDO: ‘HO SENTITO …’ </a:t>
            </a:r>
          </a:p>
          <a:p>
            <a:r>
              <a:rPr lang="it-IT" sz="2800" dirty="0">
                <a:solidFill>
                  <a:schemeClr val="accent4">
                    <a:lumMod val="50000"/>
                  </a:schemeClr>
                </a:solidFill>
              </a:rPr>
              <a:t>DIRE LA PRIMA PAROLA SENTITA – NON PENSARCI SOPRA.</a:t>
            </a:r>
          </a:p>
          <a:p>
            <a:r>
              <a:rPr lang="it-IT" sz="2800" dirty="0">
                <a:solidFill>
                  <a:schemeClr val="accent4">
                    <a:lumMod val="50000"/>
                  </a:schemeClr>
                </a:solidFill>
              </a:rPr>
              <a:t>CHI HA SCELTO L’IMMAGINE DIRA’ POI SE SI E’ SENTITO RICONOSCIUTO NELLE EMOZIONI CHE HA PROVATO. </a:t>
            </a:r>
          </a:p>
          <a:p>
            <a:r>
              <a:rPr lang="it-IT" sz="2800" dirty="0">
                <a:solidFill>
                  <a:schemeClr val="accent4">
                    <a:lumMod val="50000"/>
                  </a:schemeClr>
                </a:solidFill>
              </a:rPr>
              <a:t>VIA ANSIA DA PRESTAZIONE. NON C’E’ ERRORE O GIUDIZIO</a:t>
            </a:r>
            <a:endParaRPr lang="it-IT" sz="2800" dirty="0"/>
          </a:p>
        </p:txBody>
      </p:sp>
    </p:spTree>
    <p:extLst>
      <p:ext uri="{BB962C8B-B14F-4D97-AF65-F5344CB8AC3E}">
        <p14:creationId xmlns:p14="http://schemas.microsoft.com/office/powerpoint/2010/main" val="2518528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6" name="Rettangolo 5"/>
          <p:cNvSpPr/>
          <p:nvPr/>
        </p:nvSpPr>
        <p:spPr>
          <a:xfrm>
            <a:off x="134112" y="2144708"/>
            <a:ext cx="11348917" cy="3139321"/>
          </a:xfrm>
          <a:prstGeom prst="rect">
            <a:avLst/>
          </a:prstGeom>
        </p:spPr>
        <p:txBody>
          <a:bodyPr wrap="square">
            <a:spAutoFit/>
          </a:bodyPr>
          <a:lstStyle/>
          <a:p>
            <a:pPr algn="ctr">
              <a:lnSpc>
                <a:spcPct val="150000"/>
              </a:lnSpc>
            </a:pPr>
            <a:r>
              <a:rPr lang="it-IT" sz="4400" b="1" dirty="0">
                <a:solidFill>
                  <a:schemeClr val="accent4">
                    <a:lumMod val="50000"/>
                  </a:schemeClr>
                </a:solidFill>
                <a:latin typeface="Arial" panose="020B0604020202020204" pitchFamily="34" charset="0"/>
              </a:rPr>
              <a:t>5 MINUTI DI SILENZIO </a:t>
            </a:r>
          </a:p>
          <a:p>
            <a:pPr algn="ctr">
              <a:lnSpc>
                <a:spcPct val="150000"/>
              </a:lnSpc>
            </a:pPr>
            <a:r>
              <a:rPr lang="it-IT" sz="4400" dirty="0">
                <a:solidFill>
                  <a:schemeClr val="accent4">
                    <a:lumMod val="50000"/>
                  </a:schemeClr>
                </a:solidFill>
                <a:latin typeface="Arial" panose="020B0604020202020204" pitchFamily="34" charset="0"/>
              </a:rPr>
              <a:t>CON MICROFONI E TELECAMERE ACCESI</a:t>
            </a:r>
            <a:endParaRPr lang="it-IT" sz="4400" b="0" i="0" dirty="0">
              <a:solidFill>
                <a:schemeClr val="accent4">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57188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6" name="Rettangolo 5"/>
          <p:cNvSpPr/>
          <p:nvPr/>
        </p:nvSpPr>
        <p:spPr>
          <a:xfrm>
            <a:off x="134112" y="2144708"/>
            <a:ext cx="11348917" cy="4154984"/>
          </a:xfrm>
          <a:prstGeom prst="rect">
            <a:avLst/>
          </a:prstGeom>
        </p:spPr>
        <p:txBody>
          <a:bodyPr wrap="square">
            <a:spAutoFit/>
          </a:bodyPr>
          <a:lstStyle/>
          <a:p>
            <a:pPr algn="ctr">
              <a:lnSpc>
                <a:spcPct val="150000"/>
              </a:lnSpc>
            </a:pPr>
            <a:r>
              <a:rPr lang="it-IT" sz="4400" dirty="0">
                <a:solidFill>
                  <a:schemeClr val="accent4">
                    <a:lumMod val="50000"/>
                  </a:schemeClr>
                </a:solidFill>
                <a:latin typeface="Arial" panose="020B0604020202020204" pitchFamily="34" charset="0"/>
              </a:rPr>
              <a:t>DOPO CIASCUNO DIRA’ COME SI E’ SENTITO E GLI </a:t>
            </a:r>
            <a:r>
              <a:rPr lang="it-IT" sz="4400">
                <a:solidFill>
                  <a:schemeClr val="accent4">
                    <a:lumMod val="50000"/>
                  </a:schemeClr>
                </a:solidFill>
                <a:latin typeface="Arial" panose="020B0604020202020204" pitchFamily="34" charset="0"/>
              </a:rPr>
              <a:t>ALTRI RESTITUIRANNO </a:t>
            </a:r>
            <a:r>
              <a:rPr lang="it-IT" sz="4400" b="1" dirty="0">
                <a:solidFill>
                  <a:schemeClr val="accent4">
                    <a:lumMod val="50000"/>
                  </a:schemeClr>
                </a:solidFill>
                <a:latin typeface="Arial" panose="020B0604020202020204" pitchFamily="34" charset="0"/>
              </a:rPr>
              <a:t>CON UNA SOLA PAROLA </a:t>
            </a:r>
            <a:r>
              <a:rPr lang="it-IT" sz="4400" dirty="0">
                <a:solidFill>
                  <a:schemeClr val="accent4">
                    <a:lumMod val="50000"/>
                  </a:schemeClr>
                </a:solidFill>
                <a:latin typeface="Arial" panose="020B0604020202020204" pitchFamily="34" charset="0"/>
              </a:rPr>
              <a:t>QUELLO </a:t>
            </a:r>
            <a:r>
              <a:rPr lang="it-IT" sz="4400">
                <a:solidFill>
                  <a:schemeClr val="accent4">
                    <a:lumMod val="50000"/>
                  </a:schemeClr>
                </a:solidFill>
                <a:latin typeface="Arial" panose="020B0604020202020204" pitchFamily="34" charset="0"/>
              </a:rPr>
              <a:t>CHE HANNO SENTITO</a:t>
            </a:r>
            <a:endParaRPr lang="it-IT" sz="4400" i="0" dirty="0">
              <a:solidFill>
                <a:schemeClr val="accent4">
                  <a:lumMod val="50000"/>
                </a:schemeClr>
              </a:solidFill>
              <a:effectLst/>
              <a:latin typeface="Arial" panose="020B0604020202020204" pitchFamily="34" charset="0"/>
            </a:endParaRPr>
          </a:p>
        </p:txBody>
      </p:sp>
    </p:spTree>
    <p:extLst>
      <p:ext uri="{BB962C8B-B14F-4D97-AF65-F5344CB8AC3E}">
        <p14:creationId xmlns:p14="http://schemas.microsoft.com/office/powerpoint/2010/main" val="483601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6609456" y="2126685"/>
            <a:ext cx="5187467" cy="2677656"/>
          </a:xfrm>
          <a:prstGeom prst="rect">
            <a:avLst/>
          </a:prstGeom>
        </p:spPr>
        <p:txBody>
          <a:bodyPr wrap="square">
            <a:spAutoFit/>
          </a:bodyPr>
          <a:lstStyle/>
          <a:p>
            <a:pPr algn="just"/>
            <a:r>
              <a:rPr lang="it-IT" altLang="it-IT" sz="2400" dirty="0"/>
              <a:t> </a:t>
            </a:r>
            <a:r>
              <a:rPr lang="it-IT" altLang="it-IT" sz="2400" b="1" dirty="0">
                <a:solidFill>
                  <a:schemeClr val="accent4">
                    <a:lumMod val="50000"/>
                  </a:schemeClr>
                </a:solidFill>
              </a:rPr>
              <a:t>I ‘genitori’ della giustizia riparativa (</a:t>
            </a:r>
            <a:r>
              <a:rPr lang="it-IT" altLang="it-IT" sz="2400" b="1" dirty="0" err="1">
                <a:solidFill>
                  <a:schemeClr val="accent4">
                    <a:lumMod val="50000"/>
                  </a:schemeClr>
                </a:solidFill>
              </a:rPr>
              <a:t>genus</a:t>
            </a:r>
            <a:r>
              <a:rPr lang="it-IT" altLang="it-IT" sz="2400" b="1" dirty="0">
                <a:solidFill>
                  <a:schemeClr val="accent4">
                    <a:lumMod val="50000"/>
                  </a:schemeClr>
                </a:solidFill>
              </a:rPr>
              <a:t> della </a:t>
            </a:r>
            <a:r>
              <a:rPr lang="it-IT" altLang="it-IT" sz="2400" b="1" dirty="0" err="1">
                <a:solidFill>
                  <a:schemeClr val="accent4">
                    <a:lumMod val="50000"/>
                  </a:schemeClr>
                </a:solidFill>
              </a:rPr>
              <a:t>species</a:t>
            </a:r>
            <a:r>
              <a:rPr lang="it-IT" altLang="it-IT" sz="2400" b="1" dirty="0">
                <a:solidFill>
                  <a:schemeClr val="accent4">
                    <a:lumMod val="50000"/>
                  </a:schemeClr>
                </a:solidFill>
              </a:rPr>
              <a:t> mediazione) </a:t>
            </a:r>
            <a:r>
              <a:rPr lang="it-IT" altLang="it-IT" sz="2400" dirty="0">
                <a:solidFill>
                  <a:schemeClr val="accent4">
                    <a:lumMod val="50000"/>
                  </a:schemeClr>
                </a:solidFill>
              </a:rPr>
              <a:t>possono essere individuati </a:t>
            </a:r>
          </a:p>
          <a:p>
            <a:pPr marL="457200" indent="-457200" algn="just">
              <a:buFont typeface="+mj-lt"/>
              <a:buAutoNum type="alphaLcPeriod"/>
            </a:pPr>
            <a:r>
              <a:rPr lang="it-IT" altLang="it-IT" sz="2400" dirty="0">
                <a:solidFill>
                  <a:schemeClr val="accent4">
                    <a:lumMod val="50000"/>
                  </a:schemeClr>
                </a:solidFill>
              </a:rPr>
              <a:t>nell’</a:t>
            </a:r>
            <a:r>
              <a:rPr lang="it-IT" altLang="it-IT" sz="2400" b="1" dirty="0">
                <a:solidFill>
                  <a:schemeClr val="accent4">
                    <a:lumMod val="50000"/>
                  </a:schemeClr>
                </a:solidFill>
              </a:rPr>
              <a:t>antropologia</a:t>
            </a:r>
            <a:endParaRPr lang="it-IT" altLang="it-IT" sz="2400" dirty="0">
              <a:solidFill>
                <a:schemeClr val="accent4">
                  <a:lumMod val="50000"/>
                </a:schemeClr>
              </a:solidFill>
            </a:endParaRPr>
          </a:p>
          <a:p>
            <a:pPr marL="457200" indent="-457200" algn="just">
              <a:buFont typeface="+mj-lt"/>
              <a:buAutoNum type="alphaLcPeriod"/>
            </a:pPr>
            <a:r>
              <a:rPr lang="it-IT" altLang="it-IT" sz="2400" dirty="0">
                <a:solidFill>
                  <a:schemeClr val="accent4">
                    <a:lumMod val="50000"/>
                  </a:schemeClr>
                </a:solidFill>
              </a:rPr>
              <a:t>nell’</a:t>
            </a:r>
            <a:r>
              <a:rPr lang="it-IT" altLang="it-IT" sz="2400" b="1" dirty="0">
                <a:solidFill>
                  <a:schemeClr val="accent4">
                    <a:lumMod val="50000"/>
                  </a:schemeClr>
                </a:solidFill>
              </a:rPr>
              <a:t>abolizionismo penale</a:t>
            </a:r>
            <a:endParaRPr lang="it-IT" altLang="it-IT" sz="2400" dirty="0">
              <a:solidFill>
                <a:schemeClr val="accent4">
                  <a:lumMod val="50000"/>
                </a:schemeClr>
              </a:solidFill>
            </a:endParaRPr>
          </a:p>
          <a:p>
            <a:pPr marL="457200" indent="-457200" algn="just">
              <a:buFont typeface="+mj-lt"/>
              <a:buAutoNum type="alphaLcPeriod"/>
            </a:pPr>
            <a:r>
              <a:rPr lang="it-IT" altLang="it-IT" sz="2400" dirty="0">
                <a:solidFill>
                  <a:schemeClr val="accent4">
                    <a:lumMod val="50000"/>
                  </a:schemeClr>
                </a:solidFill>
              </a:rPr>
              <a:t>nella </a:t>
            </a:r>
            <a:r>
              <a:rPr lang="it-IT" altLang="it-IT" sz="2400" b="1" dirty="0">
                <a:solidFill>
                  <a:schemeClr val="accent4">
                    <a:lumMod val="50000"/>
                  </a:schemeClr>
                </a:solidFill>
              </a:rPr>
              <a:t>vittimologia</a:t>
            </a:r>
            <a:endParaRPr lang="it-IT" altLang="it-IT" sz="2400" dirty="0">
              <a:solidFill>
                <a:schemeClr val="accent4">
                  <a:lumMod val="50000"/>
                </a:schemeClr>
              </a:solidFill>
            </a:endParaRPr>
          </a:p>
          <a:p>
            <a:pPr algn="just"/>
            <a:r>
              <a:rPr lang="it-IT" altLang="it-IT" sz="2400" dirty="0"/>
              <a:t>	</a:t>
            </a:r>
            <a:endParaRPr lang="it-IT" sz="2400" i="1" dirty="0"/>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13316" name="Picture 4" descr="Il dovere di responsabilità dei genitori | Notai.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147689" cy="461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79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26549" y="4828868"/>
            <a:ext cx="12428435" cy="1323439"/>
          </a:xfrm>
          <a:prstGeom prst="rect">
            <a:avLst/>
          </a:prstGeom>
        </p:spPr>
        <p:txBody>
          <a:bodyPr wrap="square">
            <a:spAutoFit/>
          </a:bodyPr>
          <a:lstStyle/>
          <a:p>
            <a:pPr algn="just"/>
            <a:r>
              <a:rPr lang="it-IT" altLang="it-IT" sz="2000" dirty="0">
                <a:solidFill>
                  <a:schemeClr val="accent4">
                    <a:lumMod val="50000"/>
                  </a:schemeClr>
                </a:solidFill>
              </a:rPr>
              <a:t>Le </a:t>
            </a:r>
            <a:r>
              <a:rPr lang="it-IT" altLang="it-IT" sz="2000" i="1" dirty="0">
                <a:solidFill>
                  <a:schemeClr val="accent4">
                    <a:lumMod val="50000"/>
                  </a:schemeClr>
                </a:solidFill>
              </a:rPr>
              <a:t>forme</a:t>
            </a:r>
            <a:r>
              <a:rPr lang="it-IT" altLang="it-IT" sz="2000" dirty="0">
                <a:solidFill>
                  <a:schemeClr val="accent4">
                    <a:lumMod val="50000"/>
                  </a:schemeClr>
                </a:solidFill>
              </a:rPr>
              <a:t> che hanno assunto i numerosi modelli di giustizia riparativa sono state influenzate dalle </a:t>
            </a:r>
            <a:r>
              <a:rPr lang="it-IT" altLang="it-IT" sz="2000" b="1" i="1" dirty="0">
                <a:solidFill>
                  <a:schemeClr val="accent4">
                    <a:lumMod val="50000"/>
                  </a:schemeClr>
                </a:solidFill>
              </a:rPr>
              <a:t>specificità culturali </a:t>
            </a:r>
            <a:r>
              <a:rPr lang="it-IT" altLang="it-IT" sz="2000" dirty="0">
                <a:solidFill>
                  <a:schemeClr val="accent4">
                    <a:lumMod val="50000"/>
                  </a:schemeClr>
                </a:solidFill>
              </a:rPr>
              <a:t>tipiche del paese in cui sono nate.</a:t>
            </a:r>
          </a:p>
          <a:p>
            <a:pPr algn="just"/>
            <a:r>
              <a:rPr lang="it-IT" altLang="it-IT" sz="2000" dirty="0">
                <a:solidFill>
                  <a:schemeClr val="accent4">
                    <a:lumMod val="50000"/>
                  </a:schemeClr>
                </a:solidFill>
              </a:rPr>
              <a:t> Tali </a:t>
            </a:r>
            <a:r>
              <a:rPr lang="it-IT" altLang="it-IT" sz="2000" i="1" dirty="0">
                <a:solidFill>
                  <a:schemeClr val="accent4">
                    <a:lumMod val="50000"/>
                  </a:schemeClr>
                </a:solidFill>
              </a:rPr>
              <a:t>forme riparative</a:t>
            </a:r>
            <a:r>
              <a:rPr lang="it-IT" altLang="it-IT" sz="2000" dirty="0">
                <a:solidFill>
                  <a:schemeClr val="accent4">
                    <a:lumMod val="50000"/>
                  </a:schemeClr>
                </a:solidFill>
              </a:rPr>
              <a:t> però si sono sviluppate tutte in uno spazio iniziale ‘ridotto’ sia dal punto di vista normativo che quantitativo, per poi gradualmente ottenere riconoscimenti normativi e quantitativi sempre più ampi.</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2054" name="Picture 6" descr="Etnocosmesi: conoscere le specificità per consigliare al megl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7" y="0"/>
            <a:ext cx="8575305" cy="47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41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24384"/>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4901902" y="1937911"/>
            <a:ext cx="7201396" cy="3785652"/>
          </a:xfrm>
          <a:prstGeom prst="rect">
            <a:avLst/>
          </a:prstGeom>
        </p:spPr>
        <p:txBody>
          <a:bodyPr wrap="square">
            <a:spAutoFit/>
          </a:bodyPr>
          <a:lstStyle/>
          <a:p>
            <a:pPr algn="just"/>
            <a:r>
              <a:rPr lang="it-IT" altLang="it-IT" sz="2000" dirty="0">
                <a:solidFill>
                  <a:schemeClr val="accent4">
                    <a:lumMod val="50000"/>
                  </a:schemeClr>
                </a:solidFill>
              </a:rPr>
              <a:t>G. Cosi paragona il sistema dialettico cinese a quello tipico del </a:t>
            </a:r>
            <a:r>
              <a:rPr lang="it-IT" altLang="it-IT" sz="2000" i="1" dirty="0">
                <a:solidFill>
                  <a:schemeClr val="accent4">
                    <a:lumMod val="50000"/>
                  </a:schemeClr>
                </a:solidFill>
              </a:rPr>
              <a:t>logos </a:t>
            </a:r>
            <a:r>
              <a:rPr lang="it-IT" altLang="it-IT" sz="2000" dirty="0">
                <a:solidFill>
                  <a:schemeClr val="accent4">
                    <a:lumMod val="50000"/>
                  </a:schemeClr>
                </a:solidFill>
              </a:rPr>
              <a:t>occidentale e rileva: “L’aver strutturato il discorso nella forma di uno scontro frontale ha costituito per i greci, più che un gioco dialettico, uno strumento intellettuale: procedere per tesi e antitesi, sostenendo e rovesciando un argomento, è parso loro il metodo migliore per ricercare la ‘verità’. (…) La Cina non ha mai conosciuto niente del genere: l’approccio di traverso tipico della sua strategia bellica, si traduce in un discorso che privilegia l’implicito e il non-detto</a:t>
            </a:r>
            <a:r>
              <a:rPr lang="it-IT" altLang="it-IT" sz="2000" b="1" dirty="0">
                <a:solidFill>
                  <a:schemeClr val="accent4">
                    <a:lumMod val="50000"/>
                  </a:schemeClr>
                </a:solidFill>
              </a:rPr>
              <a:t>; l’obliquità sfocia in una ricerca della profondità di senso, non nella univocità definitoria del significato</a:t>
            </a:r>
            <a:r>
              <a:rPr lang="it-IT" altLang="it-IT" sz="2000" dirty="0">
                <a:solidFill>
                  <a:schemeClr val="accent4">
                    <a:lumMod val="50000"/>
                  </a:schemeClr>
                </a:solidFill>
              </a:rPr>
              <a:t>”. E questa </a:t>
            </a:r>
            <a:r>
              <a:rPr lang="it-IT" altLang="it-IT" sz="2000" b="1" i="1" dirty="0">
                <a:solidFill>
                  <a:schemeClr val="accent4">
                    <a:lumMod val="50000"/>
                  </a:schemeClr>
                </a:solidFill>
              </a:rPr>
              <a:t>ricerca della profondità di senso,</a:t>
            </a:r>
            <a:r>
              <a:rPr lang="it-IT" altLang="it-IT" sz="2000" dirty="0">
                <a:solidFill>
                  <a:schemeClr val="accent4">
                    <a:lumMod val="50000"/>
                  </a:schemeClr>
                </a:solidFill>
              </a:rPr>
              <a:t> secondo Cosi, è in sintonia con la proposta della mediazione.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97731"/>
            <a:ext cx="1423447" cy="414779"/>
          </a:xfrm>
          <a:prstGeom prst="rect">
            <a:avLst/>
          </a:prstGeom>
          <a:noFill/>
        </p:spPr>
        <p:txBody>
          <a:bodyPr wrap="square" rtlCol="0">
            <a:spAutoFit/>
          </a:bodyPr>
          <a:lstStyle/>
          <a:p>
            <a:endParaRPr lang="it-IT" dirty="0"/>
          </a:p>
        </p:txBody>
      </p:sp>
      <p:pic>
        <p:nvPicPr>
          <p:cNvPr id="2050" name="Picture 2" descr="Ancient China Activities &amp; Lesson Pl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 y="-60960"/>
            <a:ext cx="4963115" cy="689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67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6729982" y="3573151"/>
            <a:ext cx="5645355" cy="3046988"/>
          </a:xfrm>
          <a:prstGeom prst="rect">
            <a:avLst/>
          </a:prstGeom>
        </p:spPr>
        <p:txBody>
          <a:bodyPr wrap="square">
            <a:spAutoFit/>
          </a:bodyPr>
          <a:lstStyle/>
          <a:p>
            <a:pPr algn="just"/>
            <a:r>
              <a:rPr lang="it-IT" sz="2400" dirty="0">
                <a:solidFill>
                  <a:schemeClr val="accent4">
                    <a:lumMod val="50000"/>
                  </a:schemeClr>
                </a:solidFill>
              </a:rPr>
              <a:t>Nel </a:t>
            </a:r>
            <a:r>
              <a:rPr lang="it-IT" sz="2400" b="1" dirty="0">
                <a:solidFill>
                  <a:schemeClr val="accent4">
                    <a:lumMod val="50000"/>
                  </a:schemeClr>
                </a:solidFill>
              </a:rPr>
              <a:t>primo gruppo </a:t>
            </a:r>
            <a:r>
              <a:rPr lang="it-IT" sz="2400" dirty="0">
                <a:solidFill>
                  <a:schemeClr val="accent4">
                    <a:lumMod val="50000"/>
                  </a:schemeClr>
                </a:solidFill>
              </a:rPr>
              <a:t>sono inseriti gli strumenti di giustizia riparativa che coinvolgono sia la comunità che il reo e la vittima, nel </a:t>
            </a:r>
            <a:r>
              <a:rPr lang="it-IT" sz="2400" b="1" dirty="0">
                <a:solidFill>
                  <a:schemeClr val="accent4">
                    <a:lumMod val="50000"/>
                  </a:schemeClr>
                </a:solidFill>
              </a:rPr>
              <a:t>secondo</a:t>
            </a:r>
            <a:r>
              <a:rPr lang="it-IT" sz="2400" dirty="0">
                <a:solidFill>
                  <a:schemeClr val="accent4">
                    <a:lumMod val="50000"/>
                  </a:schemeClr>
                </a:solidFill>
              </a:rPr>
              <a:t> i modelli di giustizia riparativa che coinvolgono due dei tre </a:t>
            </a:r>
            <a:r>
              <a:rPr lang="it-IT" sz="2400" i="1" dirty="0" err="1">
                <a:solidFill>
                  <a:schemeClr val="accent4">
                    <a:lumMod val="50000"/>
                  </a:schemeClr>
                </a:solidFill>
              </a:rPr>
              <a:t>stakeholders</a:t>
            </a:r>
            <a:r>
              <a:rPr lang="it-IT" sz="2400" dirty="0">
                <a:solidFill>
                  <a:schemeClr val="accent4">
                    <a:lumMod val="50000"/>
                  </a:schemeClr>
                </a:solidFill>
              </a:rPr>
              <a:t> (ovvero i portatori di legittimi interessi rispetto a un determinato argomento), nel </a:t>
            </a:r>
            <a:r>
              <a:rPr lang="it-IT" sz="2400" b="1" dirty="0">
                <a:solidFill>
                  <a:schemeClr val="accent4">
                    <a:lumMod val="50000"/>
                  </a:schemeClr>
                </a:solidFill>
              </a:rPr>
              <a:t>terzo</a:t>
            </a:r>
            <a:r>
              <a:rPr lang="it-IT" sz="2400" dirty="0">
                <a:solidFill>
                  <a:schemeClr val="accent4">
                    <a:lumMod val="50000"/>
                  </a:schemeClr>
                </a:solidFill>
              </a:rPr>
              <a:t> gruppo solo uno di questi.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9" name="Rettangolo 8"/>
          <p:cNvSpPr/>
          <p:nvPr/>
        </p:nvSpPr>
        <p:spPr>
          <a:xfrm>
            <a:off x="6729982" y="1505105"/>
            <a:ext cx="5546275" cy="1938992"/>
          </a:xfrm>
          <a:prstGeom prst="rect">
            <a:avLst/>
          </a:prstGeom>
        </p:spPr>
        <p:txBody>
          <a:bodyPr wrap="square">
            <a:spAutoFit/>
          </a:bodyPr>
          <a:lstStyle/>
          <a:p>
            <a:pPr algn="just"/>
            <a:r>
              <a:rPr lang="it-IT" sz="2400" dirty="0">
                <a:solidFill>
                  <a:schemeClr val="accent4">
                    <a:lumMod val="50000"/>
                  </a:schemeClr>
                </a:solidFill>
              </a:rPr>
              <a:t>Modello teorico di catalogazione di </a:t>
            </a:r>
            <a:r>
              <a:rPr lang="it-IT" sz="2400" dirty="0" err="1">
                <a:solidFill>
                  <a:schemeClr val="accent4">
                    <a:lumMod val="50000"/>
                  </a:schemeClr>
                </a:solidFill>
              </a:rPr>
              <a:t>McCold</a:t>
            </a:r>
            <a:r>
              <a:rPr lang="it-IT" sz="2400" dirty="0">
                <a:solidFill>
                  <a:schemeClr val="accent4">
                    <a:lumMod val="50000"/>
                  </a:schemeClr>
                </a:solidFill>
              </a:rPr>
              <a:t> e </a:t>
            </a:r>
            <a:r>
              <a:rPr lang="it-IT" sz="2400" dirty="0" err="1">
                <a:solidFill>
                  <a:schemeClr val="accent4">
                    <a:lumMod val="50000"/>
                  </a:schemeClr>
                </a:solidFill>
              </a:rPr>
              <a:t>Wachtel</a:t>
            </a:r>
            <a:r>
              <a:rPr lang="it-IT" sz="2400" dirty="0">
                <a:solidFill>
                  <a:schemeClr val="accent4">
                    <a:lumMod val="50000"/>
                  </a:schemeClr>
                </a:solidFill>
              </a:rPr>
              <a:t> che hanno distinto i </a:t>
            </a:r>
            <a:r>
              <a:rPr lang="it-IT" sz="2400" b="1" dirty="0">
                <a:solidFill>
                  <a:schemeClr val="accent4">
                    <a:lumMod val="50000"/>
                  </a:schemeClr>
                </a:solidFill>
              </a:rPr>
              <a:t>modelli di giustizia riparativa </a:t>
            </a:r>
            <a:r>
              <a:rPr lang="it-IT" sz="2400" dirty="0">
                <a:solidFill>
                  <a:schemeClr val="accent4">
                    <a:lumMod val="50000"/>
                  </a:schemeClr>
                </a:solidFill>
              </a:rPr>
              <a:t>in</a:t>
            </a:r>
            <a:r>
              <a:rPr lang="it-IT" sz="2400" b="1" dirty="0">
                <a:solidFill>
                  <a:schemeClr val="accent4">
                    <a:lumMod val="50000"/>
                  </a:schemeClr>
                </a:solidFill>
              </a:rPr>
              <a:t> ‘completamente riparativi’, ‘principalmente riparativi’ e ‘parzialmente riparativi’. </a:t>
            </a:r>
          </a:p>
        </p:txBody>
      </p:sp>
      <p:pic>
        <p:nvPicPr>
          <p:cNvPr id="14338" name="Picture 2" descr="Catalogazi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0" y="930157"/>
            <a:ext cx="6591344" cy="453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37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9" name="Immagine 3" descr="Immagine 3"/>
          <p:cNvPicPr>
            <a:picLocks noChangeAspect="1"/>
          </p:cNvPicPr>
          <p:nvPr/>
        </p:nvPicPr>
        <p:blipFill>
          <a:blip r:embed="rId5"/>
          <a:stretch>
            <a:fillRect/>
          </a:stretch>
        </p:blipFill>
        <p:spPr>
          <a:xfrm>
            <a:off x="0" y="-1"/>
            <a:ext cx="8961968" cy="6721476"/>
          </a:xfrm>
          <a:prstGeom prst="rect">
            <a:avLst/>
          </a:prstGeom>
          <a:ln w="12700">
            <a:miter lim="400000"/>
          </a:ln>
        </p:spPr>
      </p:pic>
    </p:spTree>
    <p:extLst>
      <p:ext uri="{BB962C8B-B14F-4D97-AF65-F5344CB8AC3E}">
        <p14:creationId xmlns:p14="http://schemas.microsoft.com/office/powerpoint/2010/main" val="3044446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4990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Rettangolo 2"/>
          <p:cNvSpPr/>
          <p:nvPr/>
        </p:nvSpPr>
        <p:spPr>
          <a:xfrm>
            <a:off x="248846" y="537476"/>
            <a:ext cx="8653949" cy="6463308"/>
          </a:xfrm>
          <a:prstGeom prst="rect">
            <a:avLst/>
          </a:prstGeom>
        </p:spPr>
        <p:txBody>
          <a:bodyPr wrap="square">
            <a:spAutoFit/>
          </a:bodyPr>
          <a:lstStyle/>
          <a:p>
            <a:pPr algn="just"/>
            <a:r>
              <a:rPr lang="it-IT" i="1" dirty="0">
                <a:solidFill>
                  <a:schemeClr val="accent4">
                    <a:lumMod val="50000"/>
                  </a:schemeClr>
                </a:solidFill>
              </a:rPr>
              <a:t>La Ministra della Giustizia nel presentare nel marzo 2021 le Linee programmatiche che dovevano caratterizzare l’azione del Governo sulla Giustizia ha riservato un ruolo di rilievo alla Giustizia Riparativa. Questo il passaggio d’interesse:</a:t>
            </a:r>
          </a:p>
          <a:p>
            <a:pPr algn="just"/>
            <a:r>
              <a:rPr lang="it-IT" sz="2000" i="1" dirty="0">
                <a:solidFill>
                  <a:schemeClr val="accent4">
                    <a:lumMod val="50000"/>
                  </a:schemeClr>
                </a:solidFill>
              </a:rPr>
              <a:t>Non posso non osservare che il tempo è ormai maturo per sviluppare e mettere a sistema le esperienze di giustizia riparativa, già presenti nell’ordinamento in forma sperimentale che stanno mostrando esiti fecondi per la capacità di farsi carico delle conseguenze negative prodotte dal fatto di reato, nell’intento di promuovere la rigenerazione dei legami a partire dalle lacerazioni sociali e relazionali che l’illecito ha originato. Le più autorevoli fonti europee e internazionali ormai da tempo hanno stabilito principi di riferimento comuni e indicazioni concrete per sollecitare gli ordinamenti nazionali a elaborare paradigmi di giustizia riparativa che permettano alla vittima e all’autore del reato di partecipare attivamente, se entrambi vi acconsentono liberamente, alla risoluzione delle questioni risultanti dal reato con l’aiuto di un terzo imparziale. Non mancano nel nostro ordinamento ampie, benché non sistematiche, forme di sperimentazione di successo e non mancano neppure proposte di testi normativi che si fanno carico di delineare il corretto rapporto di complementarità fra giustizia penale tradizionale e giustizia riparativa. In considerazione dell’importanza delle esperienze già maturate nel nostro ordinamento, occorrere intraprendere una attività di riforma volta a rendere i programmi di giustizia riparativa accessibili in ogni stato e grado del procedimento penale, sin dalla fase di cognizione.</a:t>
            </a:r>
            <a:endParaRPr lang="it-IT" sz="2000" dirty="0">
              <a:solidFill>
                <a:schemeClr val="accent4">
                  <a:lumMod val="50000"/>
                </a:schemeClr>
              </a:solidFill>
            </a:endParaRPr>
          </a:p>
        </p:txBody>
      </p:sp>
      <p:pic>
        <p:nvPicPr>
          <p:cNvPr id="9220" name="Picture 4" descr="Ministero della Giustizia, bando di concorso per 45 assistenti informatici  - BRAIN AT 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2775" y="2415828"/>
            <a:ext cx="3149225" cy="187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45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1522826" y="5112970"/>
            <a:ext cx="7201396" cy="830997"/>
          </a:xfrm>
          <a:prstGeom prst="rect">
            <a:avLst/>
          </a:prstGeom>
        </p:spPr>
        <p:txBody>
          <a:bodyPr wrap="square">
            <a:spAutoFit/>
          </a:bodyPr>
          <a:lstStyle/>
          <a:p>
            <a:pPr algn="just"/>
            <a:r>
              <a:rPr lang="it-IT" sz="2400" b="1" dirty="0">
                <a:solidFill>
                  <a:schemeClr val="accent4">
                    <a:lumMod val="50000"/>
                  </a:schemeClr>
                </a:solidFill>
              </a:rPr>
              <a:t>MEDIAZIONE IN AMBITO PENALE: IN QUALI CASI UTILIZZARLA?</a:t>
            </a:r>
            <a:endParaRPr lang="it-IT" sz="2400" b="1" i="1"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AutoShape 2" descr="Non solo carcere: la giustizia può essere anche riparativa con la mediazione  penale. Conosciamola meglio - Ildenaro.i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1508" name="Picture 4" descr="Non solo carcere: la giustizia può essere anche riparativa con la mediazione  penale. Conosciamola meglio - Ildenaro.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826" y="-23997"/>
            <a:ext cx="733425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71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6193536" y="71627"/>
            <a:ext cx="5886196" cy="5632311"/>
          </a:xfrm>
          <a:prstGeom prst="rect">
            <a:avLst/>
          </a:prstGeom>
        </p:spPr>
        <p:txBody>
          <a:bodyPr wrap="square">
            <a:spAutoFit/>
          </a:bodyPr>
          <a:lstStyle/>
          <a:p>
            <a:endParaRPr lang="it-IT" sz="2400" dirty="0"/>
          </a:p>
          <a:p>
            <a:endParaRPr lang="it-IT" sz="2400" dirty="0"/>
          </a:p>
          <a:p>
            <a:endParaRPr lang="it-IT" sz="2400" dirty="0"/>
          </a:p>
          <a:p>
            <a:pPr algn="just"/>
            <a:endParaRPr lang="it-IT" sz="2400" dirty="0">
              <a:solidFill>
                <a:schemeClr val="accent4">
                  <a:lumMod val="50000"/>
                </a:schemeClr>
              </a:solidFill>
            </a:endParaRPr>
          </a:p>
          <a:p>
            <a:pPr algn="just"/>
            <a:endParaRPr lang="it-IT" sz="2400" dirty="0">
              <a:solidFill>
                <a:schemeClr val="accent4">
                  <a:lumMod val="50000"/>
                </a:schemeClr>
              </a:solidFill>
            </a:endParaRPr>
          </a:p>
          <a:p>
            <a:pPr algn="just"/>
            <a:r>
              <a:rPr lang="it-IT" sz="2400" dirty="0">
                <a:solidFill>
                  <a:schemeClr val="accent4">
                    <a:lumMod val="50000"/>
                  </a:schemeClr>
                </a:solidFill>
              </a:rPr>
              <a:t>Siamo dentro la cornice del DIRITTO, della GIUSTIZIA. </a:t>
            </a:r>
          </a:p>
          <a:p>
            <a:pPr algn="just"/>
            <a:endParaRPr lang="it-IT" sz="2400" dirty="0">
              <a:solidFill>
                <a:schemeClr val="accent4">
                  <a:lumMod val="50000"/>
                </a:schemeClr>
              </a:solidFill>
            </a:endParaRPr>
          </a:p>
          <a:p>
            <a:pPr algn="just"/>
            <a:r>
              <a:rPr lang="it-IT" sz="2400" i="1" dirty="0">
                <a:solidFill>
                  <a:schemeClr val="accent4">
                    <a:lumMod val="50000"/>
                  </a:schemeClr>
                </a:solidFill>
              </a:rPr>
              <a:t>Il Diritto è prima di tutto una dimensione dell’uomo e poi anche – e conseguentemente – un prodotto sociale antropologicamente performato da quell’insieme di pensieri, sentimenti, impulsi con cui l’uomo scruta e orienta le relazioni sociali in cui egli esiste (F. Palazzo)</a:t>
            </a:r>
            <a:endParaRPr lang="it-IT" sz="2400"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9" name="CasellaDiTesto 8"/>
          <p:cNvSpPr txBox="1"/>
          <p:nvPr/>
        </p:nvSpPr>
        <p:spPr>
          <a:xfrm>
            <a:off x="1231392" y="2316480"/>
            <a:ext cx="1146048" cy="585216"/>
          </a:xfrm>
          <a:prstGeom prst="rect">
            <a:avLst/>
          </a:prstGeom>
          <a:noFill/>
        </p:spPr>
        <p:txBody>
          <a:bodyPr wrap="square" rtlCol="0">
            <a:spAutoFit/>
          </a:bodyPr>
          <a:lstStyle/>
          <a:p>
            <a:endParaRPr lang="it-IT" dirty="0"/>
          </a:p>
        </p:txBody>
      </p:sp>
      <p:sp>
        <p:nvSpPr>
          <p:cNvPr id="12" name="AutoShape 6" descr="https://www.copia-di-arte.com/kunst/jacopo_palma_il_giovane/justice-and-peac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8" descr="https://www.copia-di-arte.com/kunst/jacopo_palma_il_giovane/justice-and-peace.jpg"/>
          <p:cNvSpPr>
            <a:spLocks noChangeAspect="1" noChangeArrowheads="1"/>
          </p:cNvSpPr>
          <p:nvPr/>
        </p:nvSpPr>
        <p:spPr bwMode="auto">
          <a:xfrm>
            <a:off x="692017" y="-54870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154" name="Picture 10" descr="https://www.copia-di-arte.com/kunst/jacopo_palma_il_giovane/justice-and-pe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68" y="75190"/>
            <a:ext cx="58388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p:cNvSpPr/>
          <p:nvPr/>
        </p:nvSpPr>
        <p:spPr>
          <a:xfrm>
            <a:off x="0" y="5903569"/>
            <a:ext cx="6096000" cy="830997"/>
          </a:xfrm>
          <a:prstGeom prst="rect">
            <a:avLst/>
          </a:prstGeom>
        </p:spPr>
        <p:txBody>
          <a:bodyPr>
            <a:spAutoFit/>
          </a:bodyPr>
          <a:lstStyle/>
          <a:p>
            <a:pPr algn="ctr"/>
            <a:r>
              <a:rPr lang="it-IT" sz="1200" dirty="0">
                <a:solidFill>
                  <a:schemeClr val="accent4">
                    <a:lumMod val="50000"/>
                  </a:schemeClr>
                </a:solidFill>
                <a:latin typeface="PTSansRegular"/>
              </a:rPr>
              <a:t>La giustizia a la pace si abbracciano - Jacopo Palma il Giovane (1590)</a:t>
            </a:r>
          </a:p>
          <a:p>
            <a:br>
              <a:rPr lang="it-IT" dirty="0">
                <a:solidFill>
                  <a:srgbClr val="333333"/>
                </a:solidFill>
                <a:latin typeface="PTSansRegular"/>
              </a:rPr>
            </a:br>
            <a:endParaRPr lang="it-IT" dirty="0"/>
          </a:p>
        </p:txBody>
      </p:sp>
    </p:spTree>
    <p:extLst>
      <p:ext uri="{BB962C8B-B14F-4D97-AF65-F5344CB8AC3E}">
        <p14:creationId xmlns:p14="http://schemas.microsoft.com/office/powerpoint/2010/main" val="2668004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0" y="-663862"/>
            <a:ext cx="12192000" cy="8047567"/>
          </a:xfrm>
          <a:prstGeom prst="rect">
            <a:avLst/>
          </a:prstGeom>
          <a:noFill/>
          <a:ln w="9525">
            <a:noFill/>
            <a:miter lim="800000"/>
            <a:headEnd/>
            <a:tailEnd/>
          </a:ln>
        </p:spPr>
      </p:pic>
      <p:sp>
        <p:nvSpPr>
          <p:cNvPr id="38914" name="Segnaposto contenuto 2"/>
          <p:cNvSpPr>
            <a:spLocks noGrp="1"/>
          </p:cNvSpPr>
          <p:nvPr>
            <p:ph idx="1"/>
          </p:nvPr>
        </p:nvSpPr>
        <p:spPr>
          <a:xfrm>
            <a:off x="182880" y="4400830"/>
            <a:ext cx="11826239" cy="1767840"/>
          </a:xfrm>
        </p:spPr>
        <p:txBody>
          <a:bodyPr>
            <a:normAutofit/>
          </a:bodyPr>
          <a:lstStyle/>
          <a:p>
            <a:pPr marL="0" indent="0" algn="just">
              <a:buNone/>
            </a:pPr>
            <a:r>
              <a:rPr lang="it-IT" sz="2400" dirty="0">
                <a:solidFill>
                  <a:schemeClr val="accent4">
                    <a:lumMod val="50000"/>
                  </a:schemeClr>
                </a:solidFill>
              </a:rPr>
              <a:t>(…) Il sentire è una modalità della nostra esperienza del reale, e per nulla affatto un regno dell’arbitraria soggettività (…). Infatti se è vero che questo volto è bello, che questa azione è orribile, allora l’evidenza con cui lo sentiamo è un’evidenza in senso epistemologico, cioè una prova di verità (fino a prova contraria) e un accesso alla realtà (fino ad eventuale smentita) (R. De  Monticelli)</a:t>
            </a:r>
          </a:p>
        </p:txBody>
      </p:sp>
      <p:sp>
        <p:nvSpPr>
          <p:cNvPr id="4" name="Segnaposto data 3"/>
          <p:cNvSpPr>
            <a:spLocks noGrp="1"/>
          </p:cNvSpPr>
          <p:nvPr>
            <p:ph type="dt" sz="quarter" idx="10"/>
          </p:nvPr>
        </p:nvSpPr>
        <p:spPr/>
        <p:txBody>
          <a:bodyPr/>
          <a:lstStyle/>
          <a:p>
            <a:pPr>
              <a:defRPr/>
            </a:pPr>
            <a:fld id="{9E533473-2A3C-4AE8-8DEB-67478CB514D6}" type="datetime1">
              <a:rPr lang="it-IT" smtClean="0"/>
              <a:t>15/02/2026</a:t>
            </a:fld>
            <a:endParaRPr lang="it-IT"/>
          </a:p>
        </p:txBody>
      </p:sp>
      <p:sp>
        <p:nvSpPr>
          <p:cNvPr id="5" name="Segnaposto piè di pagina 4"/>
          <p:cNvSpPr>
            <a:spLocks noGrp="1"/>
          </p:cNvSpPr>
          <p:nvPr>
            <p:ph type="ftr" sz="quarter" idx="11"/>
          </p:nvPr>
        </p:nvSpPr>
        <p:spPr/>
        <p:txBody>
          <a:bodyPr/>
          <a:lstStyle/>
          <a:p>
            <a:pPr>
              <a:defRPr/>
            </a:pPr>
            <a:r>
              <a:rPr lang="it-IT"/>
              <a:t>Dott. Simone Stefani</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327" y="351875"/>
            <a:ext cx="2337861" cy="757597"/>
          </a:xfrm>
          <a:prstGeom prst="rect">
            <a:avLst/>
          </a:prstGeom>
        </p:spPr>
      </p:pic>
      <p:sp>
        <p:nvSpPr>
          <p:cNvPr id="2" name="CasellaDiTesto 1"/>
          <p:cNvSpPr txBox="1"/>
          <p:nvPr/>
        </p:nvSpPr>
        <p:spPr>
          <a:xfrm>
            <a:off x="4767072" y="351875"/>
            <a:ext cx="184731" cy="369332"/>
          </a:xfrm>
          <a:prstGeom prst="rect">
            <a:avLst/>
          </a:prstGeom>
          <a:noFill/>
        </p:spPr>
        <p:txBody>
          <a:bodyPr wrap="none" rtlCol="0">
            <a:spAutoFit/>
          </a:bodyPr>
          <a:lstStyle/>
          <a:p>
            <a:endParaRPr lang="it-IT" dirty="0"/>
          </a:p>
        </p:txBody>
      </p:sp>
      <p:pic>
        <p:nvPicPr>
          <p:cNvPr id="6148" name="Picture 4" descr="Foto di Ascoltare la conchiglia, immagini stock professionali RF |  Deposit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24206"/>
            <a:ext cx="7256033" cy="483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92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r>
              <a:rPr lang="it-IT" b="1" dirty="0">
                <a:solidFill>
                  <a:schemeClr val="accent1">
                    <a:lumMod val="75000"/>
                  </a:schemeClr>
                </a:solidFill>
              </a:rPr>
              <a:t> </a:t>
            </a: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2" name="Rettangolo 1"/>
          <p:cNvSpPr/>
          <p:nvPr/>
        </p:nvSpPr>
        <p:spPr>
          <a:xfrm>
            <a:off x="6750378" y="1777887"/>
            <a:ext cx="4541247" cy="4401205"/>
          </a:xfrm>
          <a:prstGeom prst="rect">
            <a:avLst/>
          </a:prstGeom>
        </p:spPr>
        <p:txBody>
          <a:bodyPr wrap="square">
            <a:spAutoFit/>
          </a:bodyPr>
          <a:lstStyle/>
          <a:p>
            <a:pPr algn="just"/>
            <a:r>
              <a:rPr lang="it-IT" altLang="it-IT" sz="2800" b="1" dirty="0">
                <a:solidFill>
                  <a:schemeClr val="accent4">
                    <a:lumMod val="50000"/>
                  </a:schemeClr>
                </a:solidFill>
              </a:rPr>
              <a:t>ATTENZIONE EMPATICA E SINTONIA (D. </a:t>
            </a:r>
            <a:r>
              <a:rPr lang="it-IT" altLang="it-IT" sz="2800" b="1" dirty="0" err="1">
                <a:solidFill>
                  <a:schemeClr val="accent4">
                    <a:lumMod val="50000"/>
                  </a:schemeClr>
                </a:solidFill>
              </a:rPr>
              <a:t>Goleman</a:t>
            </a:r>
            <a:r>
              <a:rPr lang="it-IT" altLang="it-IT" sz="2800" b="1" dirty="0">
                <a:solidFill>
                  <a:schemeClr val="accent4">
                    <a:lumMod val="50000"/>
                  </a:schemeClr>
                </a:solidFill>
              </a:rPr>
              <a:t>)</a:t>
            </a:r>
          </a:p>
          <a:p>
            <a:pPr algn="just"/>
            <a:r>
              <a:rPr lang="it-IT" altLang="it-IT" sz="2800" dirty="0">
                <a:solidFill>
                  <a:schemeClr val="accent4">
                    <a:lumMod val="50000"/>
                  </a:schemeClr>
                </a:solidFill>
              </a:rPr>
              <a:t>- Capacità di una persona di desumere i pensieri e gli stati d’animo non espressi di un’altra persona.</a:t>
            </a:r>
          </a:p>
          <a:p>
            <a:pPr algn="just"/>
            <a:r>
              <a:rPr lang="it-IT" altLang="it-IT" sz="2800" dirty="0">
                <a:solidFill>
                  <a:schemeClr val="accent4">
                    <a:lumMod val="50000"/>
                  </a:schemeClr>
                </a:solidFill>
              </a:rPr>
              <a:t>- Ciò che diciamo è una reazione a ciò che l’altro sente, dice e fa.</a:t>
            </a:r>
          </a:p>
          <a:p>
            <a:pPr algn="just"/>
            <a:endParaRPr lang="it-IT" altLang="it-IT" sz="2800" dirty="0">
              <a:solidFill>
                <a:schemeClr val="accent4">
                  <a:lumMod val="50000"/>
                </a:schemeClr>
              </a:solidFill>
            </a:endParaRPr>
          </a:p>
        </p:txBody>
      </p:sp>
      <p:sp>
        <p:nvSpPr>
          <p:cNvPr id="12" name="CasellaDiTesto 11"/>
          <p:cNvSpPr txBox="1"/>
          <p:nvPr/>
        </p:nvSpPr>
        <p:spPr>
          <a:xfrm>
            <a:off x="5250731" y="658368"/>
            <a:ext cx="109014" cy="169292"/>
          </a:xfrm>
          <a:prstGeom prst="rect">
            <a:avLst/>
          </a:prstGeom>
          <a:noFill/>
        </p:spPr>
        <p:txBody>
          <a:bodyPr wrap="square" rtlCol="0">
            <a:spAutoFit/>
          </a:bodyPr>
          <a:lstStyle/>
          <a:p>
            <a:endParaRPr lang="it-IT" dirty="0"/>
          </a:p>
        </p:txBody>
      </p:sp>
      <p:pic>
        <p:nvPicPr>
          <p:cNvPr id="2050" name="Picture 2" descr="La saggezza dei Peanuts- Pagina 64 — Big Farm - Fo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1" y="-10651"/>
            <a:ext cx="6003753" cy="600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06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sp>
        <p:nvSpPr>
          <p:cNvPr id="6" name="Rettangolo 5"/>
          <p:cNvSpPr/>
          <p:nvPr/>
        </p:nvSpPr>
        <p:spPr>
          <a:xfrm>
            <a:off x="7132320" y="1913527"/>
            <a:ext cx="4697312" cy="3785652"/>
          </a:xfrm>
          <a:prstGeom prst="rect">
            <a:avLst/>
          </a:prstGeom>
        </p:spPr>
        <p:txBody>
          <a:bodyPr wrap="square">
            <a:spAutoFit/>
          </a:bodyPr>
          <a:lstStyle/>
          <a:p>
            <a:pPr algn="just"/>
            <a:r>
              <a:rPr lang="it-IT" sz="2400" dirty="0">
                <a:solidFill>
                  <a:schemeClr val="accent4">
                    <a:lumMod val="50000"/>
                  </a:schemeClr>
                </a:solidFill>
                <a:latin typeface="Arial" panose="020B0604020202020204" pitchFamily="34" charset="0"/>
              </a:rPr>
              <a:t>Al silenzio si può dare parola. E non intendo rimanere con la bocca chiusa, ma proprio parlare attraverso il silenzio. Quelli che parlano attraverso il silenzio sono rari. Quando ne incontri uno ciò che dice ti cambia la vita.</a:t>
            </a:r>
          </a:p>
          <a:p>
            <a:pPr algn="just"/>
            <a:br>
              <a:rPr lang="it-IT" sz="2400" dirty="0">
                <a:solidFill>
                  <a:schemeClr val="accent4">
                    <a:lumMod val="50000"/>
                  </a:schemeClr>
                </a:solidFill>
                <a:latin typeface="Arial" panose="020B0604020202020204" pitchFamily="34" charset="0"/>
              </a:rPr>
            </a:br>
            <a:endParaRPr lang="it-IT" sz="2400" dirty="0">
              <a:solidFill>
                <a:schemeClr val="accent4">
                  <a:lumMod val="50000"/>
                </a:schemeClr>
              </a:solidFill>
              <a:latin typeface="Arial" panose="020B0604020202020204" pitchFamily="34" charset="0"/>
            </a:endParaRPr>
          </a:p>
          <a:p>
            <a:pPr algn="just"/>
            <a:r>
              <a:rPr lang="it-IT" sz="2400" dirty="0">
                <a:solidFill>
                  <a:schemeClr val="accent4">
                    <a:lumMod val="50000"/>
                  </a:schemeClr>
                </a:solidFill>
                <a:latin typeface="Arial" panose="020B0604020202020204" pitchFamily="34" charset="0"/>
              </a:rPr>
              <a:t>Daniel Lumera</a:t>
            </a:r>
            <a:endParaRPr lang="it-IT" sz="2400" b="0" i="0" dirty="0">
              <a:solidFill>
                <a:schemeClr val="accent4">
                  <a:lumMod val="50000"/>
                </a:schemeClr>
              </a:solidFill>
              <a:effectLst/>
              <a:latin typeface="Arial" panose="020B0604020202020204" pitchFamily="34" charset="0"/>
            </a:endParaRPr>
          </a:p>
        </p:txBody>
      </p:sp>
      <p:sp>
        <p:nvSpPr>
          <p:cNvPr id="7" name="AutoShape 2" descr="Paura del silenzio: perché evitiamo il dono del silenzi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7412" name="Picture 4" descr="Paura del silenzio: perché evitiamo il dono del silenz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 y="0"/>
            <a:ext cx="6388294" cy="638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4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892DB71-6F4F-2B39-17FA-002CC6A659A0}"/>
              </a:ext>
            </a:extLst>
          </p:cNvPr>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155576" y="-2303107"/>
            <a:ext cx="4108534" cy="2276813"/>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8194" name="Picture 2" descr="https://product-assets.rinascente.it/80/08215/8008215096032_02_single_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652057"/>
            <a:ext cx="7397087" cy="957484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7785493" y="1913527"/>
            <a:ext cx="4201437" cy="3970318"/>
          </a:xfrm>
          <a:prstGeom prst="rect">
            <a:avLst/>
          </a:prstGeom>
        </p:spPr>
        <p:txBody>
          <a:bodyPr wrap="square">
            <a:spAutoFit/>
          </a:bodyPr>
          <a:lstStyle/>
          <a:p>
            <a:pPr algn="just"/>
            <a:r>
              <a:rPr lang="it-IT" sz="2800" dirty="0">
                <a:solidFill>
                  <a:schemeClr val="accent4">
                    <a:lumMod val="50000"/>
                  </a:schemeClr>
                </a:solidFill>
              </a:rPr>
              <a:t>La giustizia riparativa plasma prassi, fa sorgere modelli, crea paradigmi e lo fa a partire da un’idea, incarnata nel termine </a:t>
            </a:r>
            <a:r>
              <a:rPr lang="it-IT" sz="2800" b="1" i="1" dirty="0">
                <a:solidFill>
                  <a:schemeClr val="accent4">
                    <a:lumMod val="50000"/>
                  </a:schemeClr>
                </a:solidFill>
              </a:rPr>
              <a:t>riparazione</a:t>
            </a:r>
            <a:r>
              <a:rPr lang="it-IT" sz="2800" dirty="0">
                <a:solidFill>
                  <a:schemeClr val="accent4">
                    <a:lumMod val="50000"/>
                  </a:schemeClr>
                </a:solidFill>
              </a:rPr>
              <a:t>, che si scolpisce progressivamente nella storia del pensiero giuridico. (F. Palazzo)</a:t>
            </a:r>
            <a:endParaRPr lang="it-IT" sz="2800" i="1" dirty="0">
              <a:solidFill>
                <a:schemeClr val="accent4">
                  <a:lumMod val="50000"/>
                </a:schemeClr>
              </a:solidFill>
            </a:endParaRPr>
          </a:p>
        </p:txBody>
      </p:sp>
    </p:spTree>
    <p:extLst>
      <p:ext uri="{BB962C8B-B14F-4D97-AF65-F5344CB8AC3E}">
        <p14:creationId xmlns:p14="http://schemas.microsoft.com/office/powerpoint/2010/main" val="101117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15/02/2026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0" y="4118908"/>
            <a:ext cx="12085484" cy="1938992"/>
          </a:xfrm>
          <a:prstGeom prst="rect">
            <a:avLst/>
          </a:prstGeom>
        </p:spPr>
        <p:txBody>
          <a:bodyPr wrap="square">
            <a:spAutoFit/>
          </a:bodyPr>
          <a:lstStyle/>
          <a:p>
            <a:pPr algn="just"/>
            <a:r>
              <a:rPr lang="it-IT" sz="2400" dirty="0">
                <a:solidFill>
                  <a:schemeClr val="accent4">
                    <a:lumMod val="50000"/>
                  </a:schemeClr>
                </a:solidFill>
              </a:rPr>
              <a:t>“La parola danno non include solamente le alterazioni del sistema visibile delle cose, ma anche le alterazioni nel sistema invisibile dei sentimenti (…) Quando i codici ordinano che si restituisca un valore uguale al valore distrutto, od al prezzo di stima, stabiliscono una  equazione apparente davanti ad una ineguaglianza reale”(</a:t>
            </a:r>
            <a:r>
              <a:rPr lang="it-IT" sz="2400" b="1" dirty="0">
                <a:solidFill>
                  <a:schemeClr val="accent4">
                    <a:lumMod val="50000"/>
                  </a:schemeClr>
                </a:solidFill>
              </a:rPr>
              <a:t>Melchiorre Gioia </a:t>
            </a:r>
            <a:r>
              <a:rPr lang="it-IT" sz="2400" i="1" dirty="0">
                <a:solidFill>
                  <a:schemeClr val="accent4">
                    <a:lumMod val="50000"/>
                  </a:schemeClr>
                </a:solidFill>
              </a:rPr>
              <a:t>- Trattato del merito e delle ricompense 1808-1809) </a:t>
            </a:r>
            <a:endParaRPr lang="it-IT" sz="2400" dirty="0">
              <a:solidFill>
                <a:schemeClr val="accent4">
                  <a:lumMod val="50000"/>
                </a:schemeClr>
              </a:solidFill>
            </a:endParaRP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pic>
        <p:nvPicPr>
          <p:cNvPr id="7170" name="Picture 2" descr="Pensieri Ed Emozio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7683506" cy="398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6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0" y="4655119"/>
            <a:ext cx="12265610" cy="1569660"/>
          </a:xfrm>
          <a:prstGeom prst="rect">
            <a:avLst/>
          </a:prstGeom>
        </p:spPr>
        <p:txBody>
          <a:bodyPr wrap="square">
            <a:spAutoFit/>
          </a:bodyPr>
          <a:lstStyle/>
          <a:p>
            <a:pPr algn="just"/>
            <a:r>
              <a:rPr lang="it-IT" sz="2400" dirty="0">
                <a:solidFill>
                  <a:schemeClr val="accent4">
                    <a:lumMod val="50000"/>
                  </a:schemeClr>
                </a:solidFill>
              </a:rPr>
              <a:t>Ma siamo anche dentro una </a:t>
            </a:r>
            <a:r>
              <a:rPr lang="it-IT" sz="2400" b="1" dirty="0">
                <a:solidFill>
                  <a:schemeClr val="accent4">
                    <a:lumMod val="50000"/>
                  </a:schemeClr>
                </a:solidFill>
              </a:rPr>
              <a:t>proposizione di società</a:t>
            </a:r>
            <a:r>
              <a:rPr lang="it-IT" sz="2400" dirty="0">
                <a:solidFill>
                  <a:schemeClr val="accent4">
                    <a:lumMod val="50000"/>
                  </a:schemeClr>
                </a:solidFill>
              </a:rPr>
              <a:t>, anche ‘politica’.</a:t>
            </a:r>
          </a:p>
          <a:p>
            <a:pPr algn="just"/>
            <a:r>
              <a:rPr lang="it-IT" sz="2400" dirty="0">
                <a:solidFill>
                  <a:schemeClr val="accent4">
                    <a:lumMod val="50000"/>
                  </a:schemeClr>
                </a:solidFill>
              </a:rPr>
              <a:t>L'umiliazione è la negazione del riconoscimento dell'uomo nella società. (A. </a:t>
            </a:r>
            <a:r>
              <a:rPr lang="it-IT" sz="2400" dirty="0" err="1">
                <a:solidFill>
                  <a:schemeClr val="accent4">
                    <a:lumMod val="50000"/>
                  </a:schemeClr>
                </a:solidFill>
              </a:rPr>
              <a:t>Honneth</a:t>
            </a:r>
            <a:r>
              <a:rPr lang="it-IT" sz="2400" dirty="0">
                <a:solidFill>
                  <a:schemeClr val="accent4">
                    <a:lumMod val="50000"/>
                  </a:schemeClr>
                </a:solidFill>
              </a:rPr>
              <a:t>)</a:t>
            </a:r>
          </a:p>
          <a:p>
            <a:pPr algn="just"/>
            <a:r>
              <a:rPr lang="it-IT" sz="2400" dirty="0">
                <a:solidFill>
                  <a:schemeClr val="accent4">
                    <a:lumMod val="50000"/>
                  </a:schemeClr>
                </a:solidFill>
              </a:rPr>
              <a:t>Per </a:t>
            </a:r>
            <a:r>
              <a:rPr lang="it-IT" sz="2400" b="1" dirty="0" err="1">
                <a:solidFill>
                  <a:schemeClr val="accent4">
                    <a:lumMod val="50000"/>
                  </a:schemeClr>
                </a:solidFill>
              </a:rPr>
              <a:t>Honneth</a:t>
            </a:r>
            <a:r>
              <a:rPr lang="it-IT" sz="2400" dirty="0">
                <a:solidFill>
                  <a:schemeClr val="accent4">
                    <a:lumMod val="50000"/>
                  </a:schemeClr>
                </a:solidFill>
              </a:rPr>
              <a:t> l'uomo disprezzato, umiliato, senza riconoscimenti, perde la sua integrità, i suoi diritti, la sua autonomia personale e la sua autonomia morale</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9" name="Picture 4" descr="Il concetto di società civile. di Norberto Bobbio | by Mario Mancini |  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 y="-37307"/>
            <a:ext cx="889635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1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0" y="0"/>
            <a:ext cx="12375338" cy="6858000"/>
          </a:xfrm>
          <a:prstGeom prst="rect">
            <a:avLst/>
          </a:prstGeom>
          <a:noFill/>
          <a:ln w="9525">
            <a:noFill/>
            <a:miter lim="800000"/>
            <a:headEnd/>
            <a:tailEnd/>
          </a:ln>
        </p:spPr>
      </p:pic>
      <p:sp>
        <p:nvSpPr>
          <p:cNvPr id="11" name="Sottotitolo 10">
            <a:extLst>
              <a:ext uri="{FF2B5EF4-FFF2-40B4-BE49-F238E27FC236}">
                <a16:creationId xmlns:a16="http://schemas.microsoft.com/office/drawing/2014/main" id="{639D0708-1C29-4147-9528-3EBAD77905B8}"/>
              </a:ext>
            </a:extLst>
          </p:cNvPr>
          <p:cNvSpPr>
            <a:spLocks noGrp="1"/>
          </p:cNvSpPr>
          <p:nvPr>
            <p:ph type="subTitle" idx="1"/>
          </p:nvPr>
        </p:nvSpPr>
        <p:spPr/>
        <p:txBody>
          <a:bodyPr/>
          <a:lstStyle/>
          <a:p>
            <a:br>
              <a:rPr lang="it-IT" b="1" dirty="0">
                <a:solidFill>
                  <a:schemeClr val="accent1">
                    <a:lumMod val="75000"/>
                  </a:schemeClr>
                </a:solidFill>
              </a:rPr>
            </a:br>
            <a:endParaRPr lang="it-IT" dirty="0"/>
          </a:p>
        </p:txBody>
      </p:sp>
      <p:sp>
        <p:nvSpPr>
          <p:cNvPr id="4" name="Segnaposto data 3">
            <a:extLst>
              <a:ext uri="{FF2B5EF4-FFF2-40B4-BE49-F238E27FC236}">
                <a16:creationId xmlns:a16="http://schemas.microsoft.com/office/drawing/2014/main" id="{B3212AC7-F037-D048-A945-8774AE864DD7}"/>
              </a:ext>
            </a:extLst>
          </p:cNvPr>
          <p:cNvSpPr>
            <a:spLocks noGrp="1"/>
          </p:cNvSpPr>
          <p:nvPr>
            <p:ph type="dt" sz="half" idx="10"/>
          </p:nvPr>
        </p:nvSpPr>
        <p:spPr/>
        <p:txBody>
          <a:bodyPr/>
          <a:lstStyle/>
          <a:p>
            <a:pPr>
              <a:defRPr/>
            </a:pPr>
            <a:fld id="{4753F3C6-1073-49D4-BEE3-B5C1A90D55D7}" type="datetime1">
              <a:rPr lang="it-IT" smtClean="0"/>
              <a:t>16/02/2026</a:t>
            </a:fld>
            <a:endParaRPr lang="it-IT" dirty="0"/>
          </a:p>
        </p:txBody>
      </p:sp>
      <p:sp>
        <p:nvSpPr>
          <p:cNvPr id="5" name="Segnaposto piè di pagina 4">
            <a:extLst>
              <a:ext uri="{FF2B5EF4-FFF2-40B4-BE49-F238E27FC236}">
                <a16:creationId xmlns:a16="http://schemas.microsoft.com/office/drawing/2014/main" id="{5B838247-FCD6-4649-9E33-73DEDAA949C3}"/>
              </a:ext>
            </a:extLst>
          </p:cNvPr>
          <p:cNvSpPr>
            <a:spLocks noGrp="1"/>
          </p:cNvSpPr>
          <p:nvPr>
            <p:ph type="ftr" sz="quarter" idx="11"/>
          </p:nvPr>
        </p:nvSpPr>
        <p:spPr/>
        <p:txBody>
          <a:bodyPr/>
          <a:lstStyle/>
          <a:p>
            <a:pPr>
              <a:defRPr/>
            </a:pPr>
            <a:r>
              <a:rPr lang="it-IT" dirty="0"/>
              <a:t>Dott. Simone Stefani </a:t>
            </a:r>
          </a:p>
        </p:txBody>
      </p:sp>
      <p:sp>
        <p:nvSpPr>
          <p:cNvPr id="2" name="Rettangolo 1"/>
          <p:cNvSpPr/>
          <p:nvPr/>
        </p:nvSpPr>
        <p:spPr>
          <a:xfrm>
            <a:off x="3762424" y="2026610"/>
            <a:ext cx="7201396" cy="3046988"/>
          </a:xfrm>
          <a:prstGeom prst="rect">
            <a:avLst/>
          </a:prstGeom>
        </p:spPr>
        <p:txBody>
          <a:bodyPr wrap="square">
            <a:spAutoFit/>
          </a:bodyPr>
          <a:lstStyle/>
          <a:p>
            <a:pPr algn="just"/>
            <a:r>
              <a:rPr lang="it-IT" sz="2400" dirty="0">
                <a:solidFill>
                  <a:schemeClr val="accent4">
                    <a:lumMod val="50000"/>
                  </a:schemeClr>
                </a:solidFill>
              </a:rPr>
              <a:t>Sulla stessa linea Avishai Margalit, insiste sull’esigenza di avere una </a:t>
            </a:r>
            <a:r>
              <a:rPr lang="it-IT" sz="2400" b="1" dirty="0">
                <a:solidFill>
                  <a:schemeClr val="accent4">
                    <a:lumMod val="50000"/>
                  </a:schemeClr>
                </a:solidFill>
              </a:rPr>
              <a:t>società</a:t>
            </a:r>
            <a:r>
              <a:rPr lang="it-IT" sz="2400" dirty="0">
                <a:solidFill>
                  <a:schemeClr val="accent4">
                    <a:lumMod val="50000"/>
                  </a:schemeClr>
                </a:solidFill>
              </a:rPr>
              <a:t> che definisce </a:t>
            </a:r>
            <a:r>
              <a:rPr lang="it-IT" sz="2400" b="1" dirty="0">
                <a:solidFill>
                  <a:schemeClr val="accent4">
                    <a:lumMod val="50000"/>
                  </a:schemeClr>
                </a:solidFill>
              </a:rPr>
              <a:t>decente</a:t>
            </a:r>
            <a:r>
              <a:rPr lang="it-IT" sz="2400" dirty="0">
                <a:solidFill>
                  <a:schemeClr val="accent4">
                    <a:lumMod val="50000"/>
                  </a:schemeClr>
                </a:solidFill>
              </a:rPr>
              <a:t>. Cioè una società in grado di garantire l'esenzione da esperienze di umiliazione.  Nel significato proposto da </a:t>
            </a:r>
            <a:r>
              <a:rPr lang="it-IT" sz="2400" dirty="0" err="1">
                <a:solidFill>
                  <a:schemeClr val="accent4">
                    <a:lumMod val="50000"/>
                  </a:schemeClr>
                </a:solidFill>
              </a:rPr>
              <a:t>Margalit</a:t>
            </a:r>
            <a:r>
              <a:rPr lang="it-IT" sz="2400" dirty="0">
                <a:solidFill>
                  <a:schemeClr val="accent4">
                    <a:lumMod val="50000"/>
                  </a:schemeClr>
                </a:solidFill>
              </a:rPr>
              <a:t> umiliazione è essenzialmente ESTROMISSIONE ANCHE SIMBOLICA DALL’APPARTENENZA AL GENERE UMANO, ovvero non essere trattati come esseri umani a pieno titolo e con i diritti conseguenti.</a:t>
            </a:r>
          </a:p>
        </p:txBody>
      </p:sp>
      <p:pic>
        <p:nvPicPr>
          <p:cNvPr id="10" name="Immagine 9" descr="Immagine che contiene disegnando&#10;&#10;Descrizione generata automaticamente">
            <a:extLst>
              <a:ext uri="{FF2B5EF4-FFF2-40B4-BE49-F238E27FC236}">
                <a16:creationId xmlns:a16="http://schemas.microsoft.com/office/drawing/2014/main" id="{2A29FC1E-0FF2-4EB3-8160-D3595ADFE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96" y="537476"/>
            <a:ext cx="2580234" cy="838575"/>
          </a:xfrm>
          <a:prstGeom prst="rect">
            <a:avLst/>
          </a:prstGeom>
        </p:spPr>
      </p:pic>
      <p:sp>
        <p:nvSpPr>
          <p:cNvPr id="3" name="CasellaDiTesto 2"/>
          <p:cNvSpPr txBox="1"/>
          <p:nvPr/>
        </p:nvSpPr>
        <p:spPr>
          <a:xfrm>
            <a:off x="5250730" y="1461155"/>
            <a:ext cx="1423447" cy="414779"/>
          </a:xfrm>
          <a:prstGeom prst="rect">
            <a:avLst/>
          </a:prstGeom>
          <a:noFill/>
        </p:spPr>
        <p:txBody>
          <a:bodyPr wrap="square" rtlCol="0">
            <a:spAutoFit/>
          </a:bodyPr>
          <a:lstStyle/>
          <a:p>
            <a:endParaRPr lang="it-IT" dirty="0"/>
          </a:p>
        </p:txBody>
      </p:sp>
      <p:pic>
        <p:nvPicPr>
          <p:cNvPr id="10244" name="Picture 4" descr="https://images-na.ssl-images-amazon.com/images/I/618liepeWO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6" y="0"/>
            <a:ext cx="3105291" cy="484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79151"/>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elestiale">
  <a:themeElements>
    <a:clrScheme name="Celestiale">
      <a:dk1>
        <a:srgbClr val="000000"/>
      </a:dk1>
      <a:lt1>
        <a:srgbClr val="FFFFFF"/>
      </a:lt1>
      <a:dk2>
        <a:srgbClr val="A7A7A7"/>
      </a:dk2>
      <a:lt2>
        <a:srgbClr val="535353"/>
      </a:lt2>
      <a:accent1>
        <a:srgbClr val="AC3EC1"/>
      </a:accent1>
      <a:accent2>
        <a:srgbClr val="477BD1"/>
      </a:accent2>
      <a:accent3>
        <a:srgbClr val="46B298"/>
      </a:accent3>
      <a:accent4>
        <a:srgbClr val="90BA4C"/>
      </a:accent4>
      <a:accent5>
        <a:srgbClr val="DD9D31"/>
      </a:accent5>
      <a:accent6>
        <a:srgbClr val="E25247"/>
      </a:accent6>
      <a:hlink>
        <a:srgbClr val="0000FF"/>
      </a:hlink>
      <a:folHlink>
        <a:srgbClr val="FF00FF"/>
      </a:folHlink>
    </a:clrScheme>
    <a:fontScheme name="Celestiale">
      <a:majorFont>
        <a:latin typeface="Helvetica"/>
        <a:ea typeface="Helvetica"/>
        <a:cs typeface="Helvetica"/>
      </a:majorFont>
      <a:minorFont>
        <a:latin typeface="Calibri"/>
        <a:ea typeface="Calibri"/>
        <a:cs typeface="Calibri"/>
      </a:minorFont>
    </a:fontScheme>
    <a:fmtScheme name="Celestia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12301</TotalTime>
  <Words>3287</Words>
  <Application>Microsoft Office PowerPoint</Application>
  <PresentationFormat>Widescreen</PresentationFormat>
  <Paragraphs>386</Paragraphs>
  <Slides>52</Slides>
  <Notes>49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52</vt:i4>
      </vt:variant>
    </vt:vector>
  </HeadingPairs>
  <TitlesOfParts>
    <vt:vector size="61" baseType="lpstr">
      <vt:lpstr>Arial</vt:lpstr>
      <vt:lpstr>Bookman Old Style</vt:lpstr>
      <vt:lpstr>Calibri</vt:lpstr>
      <vt:lpstr>Calibri Light</vt:lpstr>
      <vt:lpstr>Libre Franklin</vt:lpstr>
      <vt:lpstr>PTSansRegular</vt:lpstr>
      <vt:lpstr>Times</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Simonetta Montinaro</dc:creator>
  <cp:lastModifiedBy>Simone Stefani</cp:lastModifiedBy>
  <cp:revision>237</cp:revision>
  <dcterms:created xsi:type="dcterms:W3CDTF">2020-10-18T07:27:29Z</dcterms:created>
  <dcterms:modified xsi:type="dcterms:W3CDTF">2026-02-16T11:38:32Z</dcterms:modified>
</cp:coreProperties>
</file>