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9"/>
  </p:notesMasterIdLst>
  <p:sldIdLst>
    <p:sldId id="256" r:id="rId2"/>
    <p:sldId id="523" r:id="rId3"/>
    <p:sldId id="385" r:id="rId4"/>
    <p:sldId id="513" r:id="rId5"/>
    <p:sldId id="456" r:id="rId6"/>
    <p:sldId id="387" r:id="rId7"/>
    <p:sldId id="388" r:id="rId8"/>
    <p:sldId id="419" r:id="rId9"/>
    <p:sldId id="493" r:id="rId10"/>
    <p:sldId id="675" r:id="rId11"/>
    <p:sldId id="676" r:id="rId12"/>
    <p:sldId id="389" r:id="rId13"/>
    <p:sldId id="457" r:id="rId14"/>
    <p:sldId id="458" r:id="rId15"/>
    <p:sldId id="436" r:id="rId16"/>
    <p:sldId id="459" r:id="rId17"/>
    <p:sldId id="460" r:id="rId18"/>
    <p:sldId id="392" r:id="rId19"/>
    <p:sldId id="391" r:id="rId20"/>
    <p:sldId id="404" r:id="rId21"/>
    <p:sldId id="526" r:id="rId22"/>
    <p:sldId id="462" r:id="rId23"/>
    <p:sldId id="461" r:id="rId24"/>
    <p:sldId id="464" r:id="rId25"/>
    <p:sldId id="259" r:id="rId26"/>
    <p:sldId id="260" r:id="rId27"/>
    <p:sldId id="261" r:id="rId28"/>
    <p:sldId id="463" r:id="rId29"/>
    <p:sldId id="396" r:id="rId30"/>
    <p:sldId id="395" r:id="rId31"/>
    <p:sldId id="397" r:id="rId32"/>
    <p:sldId id="398" r:id="rId33"/>
    <p:sldId id="677" r:id="rId34"/>
    <p:sldId id="393" r:id="rId35"/>
    <p:sldId id="262" r:id="rId36"/>
    <p:sldId id="265" r:id="rId37"/>
    <p:sldId id="266" r:id="rId38"/>
    <p:sldId id="268" r:id="rId39"/>
    <p:sldId id="532" r:id="rId40"/>
    <p:sldId id="527" r:id="rId41"/>
    <p:sldId id="530" r:id="rId42"/>
    <p:sldId id="672" r:id="rId43"/>
    <p:sldId id="673" r:id="rId44"/>
    <p:sldId id="674" r:id="rId45"/>
    <p:sldId id="415" r:id="rId46"/>
    <p:sldId id="510" r:id="rId47"/>
    <p:sldId id="455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1"/>
    <p:restoredTop sz="94658"/>
  </p:normalViewPr>
  <p:slideViewPr>
    <p:cSldViewPr snapToGrid="0" snapToObjects="1">
      <p:cViewPr varScale="1">
        <p:scale>
          <a:sx n="120" d="100"/>
          <a:sy n="120" d="100"/>
        </p:scale>
        <p:origin x="165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7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DA0874-C105-4511-B9B1-4B0C380AC7E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2957C47-E643-4F46-B7AB-8D4BF79DEE22}">
      <dgm:prSet/>
      <dgm:spPr/>
      <dgm:t>
        <a:bodyPr/>
        <a:lstStyle/>
        <a:p>
          <a:r>
            <a:rPr lang="it-IT"/>
            <a:t>Il CORTISOLO è il più importante ormone delle stress.</a:t>
          </a:r>
          <a:endParaRPr lang="en-US"/>
        </a:p>
      </dgm:t>
    </dgm:pt>
    <dgm:pt modelId="{3F6DA668-C33C-45A3-89C4-2B6A74AD48D4}" type="parTrans" cxnId="{6B72AD18-E74A-467E-A8A7-8CB919842AE4}">
      <dgm:prSet/>
      <dgm:spPr/>
      <dgm:t>
        <a:bodyPr/>
        <a:lstStyle/>
        <a:p>
          <a:endParaRPr lang="en-US"/>
        </a:p>
      </dgm:t>
    </dgm:pt>
    <dgm:pt modelId="{F3306676-87AD-4EBE-AEF2-6CC48A9FF27F}" type="sibTrans" cxnId="{6B72AD18-E74A-467E-A8A7-8CB919842AE4}">
      <dgm:prSet/>
      <dgm:spPr/>
      <dgm:t>
        <a:bodyPr/>
        <a:lstStyle/>
        <a:p>
          <a:endParaRPr lang="en-US"/>
        </a:p>
      </dgm:t>
    </dgm:pt>
    <dgm:pt modelId="{15010CFF-2E65-4E03-B214-61BA39F546F8}">
      <dgm:prSet/>
      <dgm:spPr/>
      <dgm:t>
        <a:bodyPr/>
        <a:lstStyle/>
        <a:p>
          <a:r>
            <a:rPr lang="it-IT"/>
            <a:t>Ha molti recettori su cui agisce : a livello della membrana cellulare, a livello del citoplasma e soprattutto a livello del DNA nucleare!</a:t>
          </a:r>
          <a:endParaRPr lang="en-US"/>
        </a:p>
      </dgm:t>
    </dgm:pt>
    <dgm:pt modelId="{36934397-E0E7-442D-9CDB-7BC1850F356E}" type="parTrans" cxnId="{C8C48221-CE8F-4DA3-80A0-B14F63BE1A99}">
      <dgm:prSet/>
      <dgm:spPr/>
      <dgm:t>
        <a:bodyPr/>
        <a:lstStyle/>
        <a:p>
          <a:endParaRPr lang="en-US"/>
        </a:p>
      </dgm:t>
    </dgm:pt>
    <dgm:pt modelId="{5FE9DFD7-5F58-42C8-BBE7-EAE128A1D607}" type="sibTrans" cxnId="{C8C48221-CE8F-4DA3-80A0-B14F63BE1A99}">
      <dgm:prSet/>
      <dgm:spPr/>
      <dgm:t>
        <a:bodyPr/>
        <a:lstStyle/>
        <a:p>
          <a:endParaRPr lang="en-US"/>
        </a:p>
      </dgm:t>
    </dgm:pt>
    <dgm:pt modelId="{09EFD415-0DD5-435A-9FFB-A4A5A096C995}">
      <dgm:prSet/>
      <dgm:spPr/>
      <dgm:t>
        <a:bodyPr/>
        <a:lstStyle/>
        <a:p>
          <a:r>
            <a:rPr lang="it-IT"/>
            <a:t>Questi vengono occupati in caso di saturazione dei precedenti recettori, quindi in corso di stress da iper-acuto a cronico continuo.</a:t>
          </a:r>
          <a:endParaRPr lang="en-US"/>
        </a:p>
      </dgm:t>
    </dgm:pt>
    <dgm:pt modelId="{3BECD6A7-C246-47B1-9B2D-DDA172C16073}" type="parTrans" cxnId="{F9CC98FA-D3B3-4492-A728-CD437D74B338}">
      <dgm:prSet/>
      <dgm:spPr/>
      <dgm:t>
        <a:bodyPr/>
        <a:lstStyle/>
        <a:p>
          <a:endParaRPr lang="en-US"/>
        </a:p>
      </dgm:t>
    </dgm:pt>
    <dgm:pt modelId="{18BEA155-8C8B-4C78-9692-5F0FFC0C5D6F}" type="sibTrans" cxnId="{F9CC98FA-D3B3-4492-A728-CD437D74B338}">
      <dgm:prSet/>
      <dgm:spPr/>
      <dgm:t>
        <a:bodyPr/>
        <a:lstStyle/>
        <a:p>
          <a:endParaRPr lang="en-US"/>
        </a:p>
      </dgm:t>
    </dgm:pt>
    <dgm:pt modelId="{EFF594DF-45D2-49F1-A292-60CD5220C34F}">
      <dgm:prSet/>
      <dgm:spPr/>
      <dgm:t>
        <a:bodyPr/>
        <a:lstStyle/>
        <a:p>
          <a:r>
            <a:rPr lang="it-IT"/>
            <a:t>QUESTO MECCANISMO BLOCCA LA PRODUZIONE DEL BDNF e innesca una malattia!!!</a:t>
          </a:r>
          <a:endParaRPr lang="en-US"/>
        </a:p>
      </dgm:t>
    </dgm:pt>
    <dgm:pt modelId="{7A8A2525-9635-49AB-B47C-38FAE354258F}" type="parTrans" cxnId="{442EE64B-AC14-40D9-8EB9-9C27CD691D05}">
      <dgm:prSet/>
      <dgm:spPr/>
      <dgm:t>
        <a:bodyPr/>
        <a:lstStyle/>
        <a:p>
          <a:endParaRPr lang="en-US"/>
        </a:p>
      </dgm:t>
    </dgm:pt>
    <dgm:pt modelId="{594E799A-9804-427A-93B7-3C31CC676207}" type="sibTrans" cxnId="{442EE64B-AC14-40D9-8EB9-9C27CD691D05}">
      <dgm:prSet/>
      <dgm:spPr/>
      <dgm:t>
        <a:bodyPr/>
        <a:lstStyle/>
        <a:p>
          <a:endParaRPr lang="en-US"/>
        </a:p>
      </dgm:t>
    </dgm:pt>
    <dgm:pt modelId="{8CA1D9C1-F23F-2A4B-9F5A-A6526727E8E6}" type="pres">
      <dgm:prSet presAssocID="{4FDA0874-C105-4511-B9B1-4B0C380AC7E3}" presName="linear" presStyleCnt="0">
        <dgm:presLayoutVars>
          <dgm:animLvl val="lvl"/>
          <dgm:resizeHandles val="exact"/>
        </dgm:presLayoutVars>
      </dgm:prSet>
      <dgm:spPr/>
    </dgm:pt>
    <dgm:pt modelId="{DD85031A-5937-9345-8DA5-BD3408C25534}" type="pres">
      <dgm:prSet presAssocID="{C2957C47-E643-4F46-B7AB-8D4BF79DEE2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857D009-F6DE-C246-A6DA-1935DFF01FFF}" type="pres">
      <dgm:prSet presAssocID="{F3306676-87AD-4EBE-AEF2-6CC48A9FF27F}" presName="spacer" presStyleCnt="0"/>
      <dgm:spPr/>
    </dgm:pt>
    <dgm:pt modelId="{AA2BC65F-B4F3-1147-B987-7D7C734A22A4}" type="pres">
      <dgm:prSet presAssocID="{15010CFF-2E65-4E03-B214-61BA39F546F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28B5F1F-2901-E341-812F-B1EFF614083D}" type="pres">
      <dgm:prSet presAssocID="{5FE9DFD7-5F58-42C8-BBE7-EAE128A1D607}" presName="spacer" presStyleCnt="0"/>
      <dgm:spPr/>
    </dgm:pt>
    <dgm:pt modelId="{61D04D98-39F3-B34D-BC8F-CF0D5B808143}" type="pres">
      <dgm:prSet presAssocID="{09EFD415-0DD5-435A-9FFB-A4A5A096C99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64982BE-C593-314D-9A1E-E3FD8FB6782B}" type="pres">
      <dgm:prSet presAssocID="{18BEA155-8C8B-4C78-9692-5F0FFC0C5D6F}" presName="spacer" presStyleCnt="0"/>
      <dgm:spPr/>
    </dgm:pt>
    <dgm:pt modelId="{50FBE3E5-E7B2-AD46-ACFF-B553ACA02242}" type="pres">
      <dgm:prSet presAssocID="{EFF594DF-45D2-49F1-A292-60CD5220C34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B72AD18-E74A-467E-A8A7-8CB919842AE4}" srcId="{4FDA0874-C105-4511-B9B1-4B0C380AC7E3}" destId="{C2957C47-E643-4F46-B7AB-8D4BF79DEE22}" srcOrd="0" destOrd="0" parTransId="{3F6DA668-C33C-45A3-89C4-2B6A74AD48D4}" sibTransId="{F3306676-87AD-4EBE-AEF2-6CC48A9FF27F}"/>
    <dgm:cxn modelId="{C8C48221-CE8F-4DA3-80A0-B14F63BE1A99}" srcId="{4FDA0874-C105-4511-B9B1-4B0C380AC7E3}" destId="{15010CFF-2E65-4E03-B214-61BA39F546F8}" srcOrd="1" destOrd="0" parTransId="{36934397-E0E7-442D-9CDB-7BC1850F356E}" sibTransId="{5FE9DFD7-5F58-42C8-BBE7-EAE128A1D607}"/>
    <dgm:cxn modelId="{23071835-4BA0-C240-9CD5-26E4BFD38EC5}" type="presOf" srcId="{15010CFF-2E65-4E03-B214-61BA39F546F8}" destId="{AA2BC65F-B4F3-1147-B987-7D7C734A22A4}" srcOrd="0" destOrd="0" presId="urn:microsoft.com/office/officeart/2005/8/layout/vList2"/>
    <dgm:cxn modelId="{442EE64B-AC14-40D9-8EB9-9C27CD691D05}" srcId="{4FDA0874-C105-4511-B9B1-4B0C380AC7E3}" destId="{EFF594DF-45D2-49F1-A292-60CD5220C34F}" srcOrd="3" destOrd="0" parTransId="{7A8A2525-9635-49AB-B47C-38FAE354258F}" sibTransId="{594E799A-9804-427A-93B7-3C31CC676207}"/>
    <dgm:cxn modelId="{41E86163-C322-2343-8596-5FEECAB8EBC6}" type="presOf" srcId="{4FDA0874-C105-4511-B9B1-4B0C380AC7E3}" destId="{8CA1D9C1-F23F-2A4B-9F5A-A6526727E8E6}" srcOrd="0" destOrd="0" presId="urn:microsoft.com/office/officeart/2005/8/layout/vList2"/>
    <dgm:cxn modelId="{FD993E6B-D02F-0244-9CDE-9C0CD01581A1}" type="presOf" srcId="{EFF594DF-45D2-49F1-A292-60CD5220C34F}" destId="{50FBE3E5-E7B2-AD46-ACFF-B553ACA02242}" srcOrd="0" destOrd="0" presId="urn:microsoft.com/office/officeart/2005/8/layout/vList2"/>
    <dgm:cxn modelId="{87DDC7DC-0CDC-DB4C-A997-3D0E9CE725E8}" type="presOf" srcId="{C2957C47-E643-4F46-B7AB-8D4BF79DEE22}" destId="{DD85031A-5937-9345-8DA5-BD3408C25534}" srcOrd="0" destOrd="0" presId="urn:microsoft.com/office/officeart/2005/8/layout/vList2"/>
    <dgm:cxn modelId="{D21642F1-878C-8741-A5FC-0EA43E897E29}" type="presOf" srcId="{09EFD415-0DD5-435A-9FFB-A4A5A096C995}" destId="{61D04D98-39F3-B34D-BC8F-CF0D5B808143}" srcOrd="0" destOrd="0" presId="urn:microsoft.com/office/officeart/2005/8/layout/vList2"/>
    <dgm:cxn modelId="{F9CC98FA-D3B3-4492-A728-CD437D74B338}" srcId="{4FDA0874-C105-4511-B9B1-4B0C380AC7E3}" destId="{09EFD415-0DD5-435A-9FFB-A4A5A096C995}" srcOrd="2" destOrd="0" parTransId="{3BECD6A7-C246-47B1-9B2D-DDA172C16073}" sibTransId="{18BEA155-8C8B-4C78-9692-5F0FFC0C5D6F}"/>
    <dgm:cxn modelId="{596460F9-E1FA-9F47-AF57-0982F7DD5AD6}" type="presParOf" srcId="{8CA1D9C1-F23F-2A4B-9F5A-A6526727E8E6}" destId="{DD85031A-5937-9345-8DA5-BD3408C25534}" srcOrd="0" destOrd="0" presId="urn:microsoft.com/office/officeart/2005/8/layout/vList2"/>
    <dgm:cxn modelId="{176D85A7-839F-4C4F-8B26-8DEFEB7B8845}" type="presParOf" srcId="{8CA1D9C1-F23F-2A4B-9F5A-A6526727E8E6}" destId="{2857D009-F6DE-C246-A6DA-1935DFF01FFF}" srcOrd="1" destOrd="0" presId="urn:microsoft.com/office/officeart/2005/8/layout/vList2"/>
    <dgm:cxn modelId="{705B2E61-5312-7348-A0DD-59A0A8D1860C}" type="presParOf" srcId="{8CA1D9C1-F23F-2A4B-9F5A-A6526727E8E6}" destId="{AA2BC65F-B4F3-1147-B987-7D7C734A22A4}" srcOrd="2" destOrd="0" presId="urn:microsoft.com/office/officeart/2005/8/layout/vList2"/>
    <dgm:cxn modelId="{44817F3D-B5D0-5143-9B72-8E2412812B91}" type="presParOf" srcId="{8CA1D9C1-F23F-2A4B-9F5A-A6526727E8E6}" destId="{A28B5F1F-2901-E341-812F-B1EFF614083D}" srcOrd="3" destOrd="0" presId="urn:microsoft.com/office/officeart/2005/8/layout/vList2"/>
    <dgm:cxn modelId="{DE049A7D-6A2C-954A-8F5F-34F3B769E13D}" type="presParOf" srcId="{8CA1D9C1-F23F-2A4B-9F5A-A6526727E8E6}" destId="{61D04D98-39F3-B34D-BC8F-CF0D5B808143}" srcOrd="4" destOrd="0" presId="urn:microsoft.com/office/officeart/2005/8/layout/vList2"/>
    <dgm:cxn modelId="{627C9567-940C-664D-8E7B-A97DBD83D60A}" type="presParOf" srcId="{8CA1D9C1-F23F-2A4B-9F5A-A6526727E8E6}" destId="{464982BE-C593-314D-9A1E-E3FD8FB6782B}" srcOrd="5" destOrd="0" presId="urn:microsoft.com/office/officeart/2005/8/layout/vList2"/>
    <dgm:cxn modelId="{22C298F4-6238-4541-8AF6-17943142C33B}" type="presParOf" srcId="{8CA1D9C1-F23F-2A4B-9F5A-A6526727E8E6}" destId="{50FBE3E5-E7B2-AD46-ACFF-B553ACA0224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E5DFA7-2A2B-45D1-955B-0F0495EA666C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DC9CD33-F436-4DBF-877B-4AA0BFEBA3FB}">
      <dgm:prSet/>
      <dgm:spPr/>
      <dgm:t>
        <a:bodyPr/>
        <a:lstStyle/>
        <a:p>
          <a:r>
            <a:rPr lang="it-IT"/>
            <a:t>Nella reazione di stress sono coinvolti gli Ormoni corticosurrenali:</a:t>
          </a:r>
          <a:endParaRPr lang="en-US"/>
        </a:p>
      </dgm:t>
    </dgm:pt>
    <dgm:pt modelId="{9E22D6E6-1C1F-481E-8B63-7541C0DBFE6C}" type="parTrans" cxnId="{745684E9-8C3E-4140-BB24-574948D2B943}">
      <dgm:prSet/>
      <dgm:spPr/>
      <dgm:t>
        <a:bodyPr/>
        <a:lstStyle/>
        <a:p>
          <a:endParaRPr lang="en-US"/>
        </a:p>
      </dgm:t>
    </dgm:pt>
    <dgm:pt modelId="{7C570FB0-7F0E-47EF-92DF-952562AF198F}" type="sibTrans" cxnId="{745684E9-8C3E-4140-BB24-574948D2B943}">
      <dgm:prSet/>
      <dgm:spPr/>
      <dgm:t>
        <a:bodyPr/>
        <a:lstStyle/>
        <a:p>
          <a:endParaRPr lang="en-US"/>
        </a:p>
      </dgm:t>
    </dgm:pt>
    <dgm:pt modelId="{4C1CAC54-EA32-4D88-B2F5-3ED378A168A5}">
      <dgm:prSet/>
      <dgm:spPr/>
      <dgm:t>
        <a:bodyPr/>
        <a:lstStyle/>
        <a:p>
          <a:r>
            <a:rPr lang="it-IT"/>
            <a:t>Catecolamine circolanti ADRENALINA</a:t>
          </a:r>
          <a:endParaRPr lang="en-US"/>
        </a:p>
      </dgm:t>
    </dgm:pt>
    <dgm:pt modelId="{9252CA68-8BA7-4293-8467-AB431B6385CF}" type="parTrans" cxnId="{24CD4FD6-8704-47AE-849A-42098FF4BBB1}">
      <dgm:prSet/>
      <dgm:spPr/>
      <dgm:t>
        <a:bodyPr/>
        <a:lstStyle/>
        <a:p>
          <a:endParaRPr lang="en-US"/>
        </a:p>
      </dgm:t>
    </dgm:pt>
    <dgm:pt modelId="{C5F00FE1-BA51-464D-8BF3-77D01E241846}" type="sibTrans" cxnId="{24CD4FD6-8704-47AE-849A-42098FF4BBB1}">
      <dgm:prSet/>
      <dgm:spPr/>
      <dgm:t>
        <a:bodyPr/>
        <a:lstStyle/>
        <a:p>
          <a:endParaRPr lang="en-US"/>
        </a:p>
      </dgm:t>
    </dgm:pt>
    <dgm:pt modelId="{B0A106EE-17B4-423E-A80C-E44ECB72D1FB}">
      <dgm:prSet/>
      <dgm:spPr/>
      <dgm:t>
        <a:bodyPr/>
        <a:lstStyle/>
        <a:p>
          <a:r>
            <a:rPr lang="it-IT"/>
            <a:t>E soprattutto il CORTISOLO!!!</a:t>
          </a:r>
          <a:endParaRPr lang="en-US"/>
        </a:p>
      </dgm:t>
    </dgm:pt>
    <dgm:pt modelId="{11C6BEF8-63E8-4CD6-851A-9AA59C162CC9}" type="parTrans" cxnId="{7A9F1693-5AA2-486B-B620-5F93DA165F3B}">
      <dgm:prSet/>
      <dgm:spPr/>
      <dgm:t>
        <a:bodyPr/>
        <a:lstStyle/>
        <a:p>
          <a:endParaRPr lang="en-US"/>
        </a:p>
      </dgm:t>
    </dgm:pt>
    <dgm:pt modelId="{DFB68BF3-2C56-4BC4-8B80-9714D5ACEA96}" type="sibTrans" cxnId="{7A9F1693-5AA2-486B-B620-5F93DA165F3B}">
      <dgm:prSet/>
      <dgm:spPr/>
      <dgm:t>
        <a:bodyPr/>
        <a:lstStyle/>
        <a:p>
          <a:endParaRPr lang="en-US"/>
        </a:p>
      </dgm:t>
    </dgm:pt>
    <dgm:pt modelId="{16BAC2F0-9F87-AF48-9E75-4B7ACDEE4CC3}" type="pres">
      <dgm:prSet presAssocID="{D7E5DFA7-2A2B-45D1-955B-0F0495EA666C}" presName="linear" presStyleCnt="0">
        <dgm:presLayoutVars>
          <dgm:animLvl val="lvl"/>
          <dgm:resizeHandles val="exact"/>
        </dgm:presLayoutVars>
      </dgm:prSet>
      <dgm:spPr/>
    </dgm:pt>
    <dgm:pt modelId="{BF74C6D0-B117-D242-A281-04406C34691A}" type="pres">
      <dgm:prSet presAssocID="{7DC9CD33-F436-4DBF-877B-4AA0BFEBA3F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AA47FEF-FAC9-384A-8C7D-BB9B57B34E3F}" type="pres">
      <dgm:prSet presAssocID="{7C570FB0-7F0E-47EF-92DF-952562AF198F}" presName="spacer" presStyleCnt="0"/>
      <dgm:spPr/>
    </dgm:pt>
    <dgm:pt modelId="{BC8025DB-D9AC-234D-8332-A6352ADD8A57}" type="pres">
      <dgm:prSet presAssocID="{4C1CAC54-EA32-4D88-B2F5-3ED378A168A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0795CD0-B936-2346-B605-81BFDBD07CDE}" type="pres">
      <dgm:prSet presAssocID="{C5F00FE1-BA51-464D-8BF3-77D01E241846}" presName="spacer" presStyleCnt="0"/>
      <dgm:spPr/>
    </dgm:pt>
    <dgm:pt modelId="{5B4C83B4-132F-5C4F-AAE4-EE380A2E3CBA}" type="pres">
      <dgm:prSet presAssocID="{B0A106EE-17B4-423E-A80C-E44ECB72D1F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8AE3C0F-6B8F-DA43-982E-9572483708D0}" type="presOf" srcId="{D7E5DFA7-2A2B-45D1-955B-0F0495EA666C}" destId="{16BAC2F0-9F87-AF48-9E75-4B7ACDEE4CC3}" srcOrd="0" destOrd="0" presId="urn:microsoft.com/office/officeart/2005/8/layout/vList2"/>
    <dgm:cxn modelId="{AA52A428-4F91-AA46-AD8B-177D1E4AF92E}" type="presOf" srcId="{B0A106EE-17B4-423E-A80C-E44ECB72D1FB}" destId="{5B4C83B4-132F-5C4F-AAE4-EE380A2E3CBA}" srcOrd="0" destOrd="0" presId="urn:microsoft.com/office/officeart/2005/8/layout/vList2"/>
    <dgm:cxn modelId="{7A9F1693-5AA2-486B-B620-5F93DA165F3B}" srcId="{D7E5DFA7-2A2B-45D1-955B-0F0495EA666C}" destId="{B0A106EE-17B4-423E-A80C-E44ECB72D1FB}" srcOrd="2" destOrd="0" parTransId="{11C6BEF8-63E8-4CD6-851A-9AA59C162CC9}" sibTransId="{DFB68BF3-2C56-4BC4-8B80-9714D5ACEA96}"/>
    <dgm:cxn modelId="{62EC10B4-138A-CF47-9C4A-B90556113ADC}" type="presOf" srcId="{7DC9CD33-F436-4DBF-877B-4AA0BFEBA3FB}" destId="{BF74C6D0-B117-D242-A281-04406C34691A}" srcOrd="0" destOrd="0" presId="urn:microsoft.com/office/officeart/2005/8/layout/vList2"/>
    <dgm:cxn modelId="{BAB7B8C8-D5E6-8D4E-8A0B-20F467BE79E4}" type="presOf" srcId="{4C1CAC54-EA32-4D88-B2F5-3ED378A168A5}" destId="{BC8025DB-D9AC-234D-8332-A6352ADD8A57}" srcOrd="0" destOrd="0" presId="urn:microsoft.com/office/officeart/2005/8/layout/vList2"/>
    <dgm:cxn modelId="{24CD4FD6-8704-47AE-849A-42098FF4BBB1}" srcId="{D7E5DFA7-2A2B-45D1-955B-0F0495EA666C}" destId="{4C1CAC54-EA32-4D88-B2F5-3ED378A168A5}" srcOrd="1" destOrd="0" parTransId="{9252CA68-8BA7-4293-8467-AB431B6385CF}" sibTransId="{C5F00FE1-BA51-464D-8BF3-77D01E241846}"/>
    <dgm:cxn modelId="{745684E9-8C3E-4140-BB24-574948D2B943}" srcId="{D7E5DFA7-2A2B-45D1-955B-0F0495EA666C}" destId="{7DC9CD33-F436-4DBF-877B-4AA0BFEBA3FB}" srcOrd="0" destOrd="0" parTransId="{9E22D6E6-1C1F-481E-8B63-7541C0DBFE6C}" sibTransId="{7C570FB0-7F0E-47EF-92DF-952562AF198F}"/>
    <dgm:cxn modelId="{81FAA507-55B2-4644-88F7-C167EBB3159D}" type="presParOf" srcId="{16BAC2F0-9F87-AF48-9E75-4B7ACDEE4CC3}" destId="{BF74C6D0-B117-D242-A281-04406C34691A}" srcOrd="0" destOrd="0" presId="urn:microsoft.com/office/officeart/2005/8/layout/vList2"/>
    <dgm:cxn modelId="{DBA1AD49-699C-1C44-B4BD-C11ABC510D47}" type="presParOf" srcId="{16BAC2F0-9F87-AF48-9E75-4B7ACDEE4CC3}" destId="{3AA47FEF-FAC9-384A-8C7D-BB9B57B34E3F}" srcOrd="1" destOrd="0" presId="urn:microsoft.com/office/officeart/2005/8/layout/vList2"/>
    <dgm:cxn modelId="{4ABD34E6-AC86-1147-BB5A-924CB61D495A}" type="presParOf" srcId="{16BAC2F0-9F87-AF48-9E75-4B7ACDEE4CC3}" destId="{BC8025DB-D9AC-234D-8332-A6352ADD8A57}" srcOrd="2" destOrd="0" presId="urn:microsoft.com/office/officeart/2005/8/layout/vList2"/>
    <dgm:cxn modelId="{FA671716-28D9-1D40-813A-8888E4695CA9}" type="presParOf" srcId="{16BAC2F0-9F87-AF48-9E75-4B7ACDEE4CC3}" destId="{A0795CD0-B936-2346-B605-81BFDBD07CDE}" srcOrd="3" destOrd="0" presId="urn:microsoft.com/office/officeart/2005/8/layout/vList2"/>
    <dgm:cxn modelId="{2D085C26-87AB-5044-ADDC-68C15A267949}" type="presParOf" srcId="{16BAC2F0-9F87-AF48-9E75-4B7ACDEE4CC3}" destId="{5B4C83B4-132F-5C4F-AAE4-EE380A2E3CB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85031A-5937-9345-8DA5-BD3408C25534}">
      <dsp:nvSpPr>
        <dsp:cNvPr id="0" name=""/>
        <dsp:cNvSpPr/>
      </dsp:nvSpPr>
      <dsp:spPr>
        <a:xfrm>
          <a:off x="0" y="519136"/>
          <a:ext cx="5000124" cy="106287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Il CORTISOLO è il più importante ormone delle stress.</a:t>
          </a:r>
          <a:endParaRPr lang="en-US" sz="1900" kern="1200"/>
        </a:p>
      </dsp:txBody>
      <dsp:txXfrm>
        <a:off x="51885" y="571021"/>
        <a:ext cx="4896354" cy="959101"/>
      </dsp:txXfrm>
    </dsp:sp>
    <dsp:sp modelId="{AA2BC65F-B4F3-1147-B987-7D7C734A22A4}">
      <dsp:nvSpPr>
        <dsp:cNvPr id="0" name=""/>
        <dsp:cNvSpPr/>
      </dsp:nvSpPr>
      <dsp:spPr>
        <a:xfrm>
          <a:off x="0" y="1636728"/>
          <a:ext cx="5000124" cy="1062871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Ha molti recettori su cui agisce : a livello della membrana cellulare, a livello del citoplasma e soprattutto a livello del DNA nucleare!</a:t>
          </a:r>
          <a:endParaRPr lang="en-US" sz="1900" kern="1200"/>
        </a:p>
      </dsp:txBody>
      <dsp:txXfrm>
        <a:off x="51885" y="1688613"/>
        <a:ext cx="4896354" cy="959101"/>
      </dsp:txXfrm>
    </dsp:sp>
    <dsp:sp modelId="{61D04D98-39F3-B34D-BC8F-CF0D5B808143}">
      <dsp:nvSpPr>
        <dsp:cNvPr id="0" name=""/>
        <dsp:cNvSpPr/>
      </dsp:nvSpPr>
      <dsp:spPr>
        <a:xfrm>
          <a:off x="0" y="2754320"/>
          <a:ext cx="5000124" cy="1062871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Questi vengono occupati in caso di saturazione dei precedenti recettori, quindi in corso di stress da iper-acuto a cronico continuo.</a:t>
          </a:r>
          <a:endParaRPr lang="en-US" sz="1900" kern="1200"/>
        </a:p>
      </dsp:txBody>
      <dsp:txXfrm>
        <a:off x="51885" y="2806205"/>
        <a:ext cx="4896354" cy="959101"/>
      </dsp:txXfrm>
    </dsp:sp>
    <dsp:sp modelId="{50FBE3E5-E7B2-AD46-ACFF-B553ACA02242}">
      <dsp:nvSpPr>
        <dsp:cNvPr id="0" name=""/>
        <dsp:cNvSpPr/>
      </dsp:nvSpPr>
      <dsp:spPr>
        <a:xfrm>
          <a:off x="0" y="3871911"/>
          <a:ext cx="5000124" cy="1062871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QUESTO MECCANISMO BLOCCA LA PRODUZIONE DEL BDNF e innesca una malattia!!!</a:t>
          </a:r>
          <a:endParaRPr lang="en-US" sz="1900" kern="1200"/>
        </a:p>
      </dsp:txBody>
      <dsp:txXfrm>
        <a:off x="51885" y="3923796"/>
        <a:ext cx="4896354" cy="9591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4C6D0-B117-D242-A281-04406C34691A}">
      <dsp:nvSpPr>
        <dsp:cNvPr id="0" name=""/>
        <dsp:cNvSpPr/>
      </dsp:nvSpPr>
      <dsp:spPr>
        <a:xfrm>
          <a:off x="0" y="80644"/>
          <a:ext cx="5000124" cy="17046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Nella reazione di stress sono coinvolti gli Ormoni corticosurrenali:</a:t>
          </a:r>
          <a:endParaRPr lang="en-US" sz="3100" kern="1200"/>
        </a:p>
      </dsp:txBody>
      <dsp:txXfrm>
        <a:off x="83216" y="163860"/>
        <a:ext cx="4833692" cy="1538258"/>
      </dsp:txXfrm>
    </dsp:sp>
    <dsp:sp modelId="{BC8025DB-D9AC-234D-8332-A6352ADD8A57}">
      <dsp:nvSpPr>
        <dsp:cNvPr id="0" name=""/>
        <dsp:cNvSpPr/>
      </dsp:nvSpPr>
      <dsp:spPr>
        <a:xfrm>
          <a:off x="0" y="1874614"/>
          <a:ext cx="5000124" cy="170469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Catecolamine circolanti ADRENALINA</a:t>
          </a:r>
          <a:endParaRPr lang="en-US" sz="3100" kern="1200"/>
        </a:p>
      </dsp:txBody>
      <dsp:txXfrm>
        <a:off x="83216" y="1957830"/>
        <a:ext cx="4833692" cy="1538258"/>
      </dsp:txXfrm>
    </dsp:sp>
    <dsp:sp modelId="{5B4C83B4-132F-5C4F-AAE4-EE380A2E3CBA}">
      <dsp:nvSpPr>
        <dsp:cNvPr id="0" name=""/>
        <dsp:cNvSpPr/>
      </dsp:nvSpPr>
      <dsp:spPr>
        <a:xfrm>
          <a:off x="0" y="3668585"/>
          <a:ext cx="5000124" cy="170469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E soprattutto il CORTISOLO!!!</a:t>
          </a:r>
          <a:endParaRPr lang="en-US" sz="3100" kern="1200"/>
        </a:p>
      </dsp:txBody>
      <dsp:txXfrm>
        <a:off x="83216" y="3751801"/>
        <a:ext cx="4833692" cy="1538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3CDD9-3060-2247-824E-8282688B1B42}" type="datetimeFigureOut">
              <a:rPr lang="it-IT" smtClean="0"/>
              <a:t>15/06/26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AD38-35EB-C345-A2DC-8EC1ACBC00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75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>
            <a:extLst>
              <a:ext uri="{FF2B5EF4-FFF2-40B4-BE49-F238E27FC236}">
                <a16:creationId xmlns:a16="http://schemas.microsoft.com/office/drawing/2014/main" id="{04BD93D3-5B52-0090-462C-61F4007623F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0">
            <a:noAutofit/>
          </a:bodyPr>
          <a:lstStyle/>
          <a:p>
            <a:pPr lvl="0"/>
            <a:fld id="{1D9EF72B-CD75-0B47-805F-57963A9AF71B}" type="slidenum">
              <a:t>15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C3F8196-C22B-A5B6-52A2-1E9D374E9ED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6958F8C-D535-DFB8-6B97-8710CCED91B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399" cy="411552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38DCB1-F38D-9D4E-97A6-A540CB6553C4}" type="slidenum">
              <a:rPr lang="it-IT" sz="1200"/>
              <a:pPr eaLnBrk="1" hangingPunct="1"/>
              <a:t>29</a:t>
            </a:fld>
            <a:endParaRPr lang="it-IT" sz="1200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it-IT">
                <a:latin typeface="Arial Unicode MS" charset="0"/>
                <a:cs typeface="Arial Unicode MS" charset="0"/>
              </a:rPr>
              <a:t>La storia dell</a:t>
            </a:r>
            <a:r>
              <a:rPr lang="ja-JP" altLang="it-IT">
                <a:latin typeface="Arial Unicode MS" charset="0"/>
                <a:cs typeface="Arial Unicode MS" charset="0"/>
              </a:rPr>
              <a:t>’</a:t>
            </a:r>
            <a:r>
              <a:rPr lang="it-IT" altLang="ja-JP">
                <a:latin typeface="Arial Unicode MS" charset="0"/>
                <a:cs typeface="Arial Unicode MS" charset="0"/>
              </a:rPr>
              <a:t>NGF ha inizio nel 1949, dopo che Victor Hamburger mostrò i risultati ottenuti da uno dei suoi specializzandi, Elmer Bueker, a Levi-Montalcini. L</a:t>
            </a:r>
            <a:r>
              <a:rPr lang="ja-JP" altLang="it-IT">
                <a:latin typeface="Arial Unicode MS" charset="0"/>
                <a:cs typeface="Arial Unicode MS" charset="0"/>
              </a:rPr>
              <a:t>’</a:t>
            </a:r>
            <a:r>
              <a:rPr lang="it-IT" altLang="ja-JP">
                <a:latin typeface="Arial Unicode MS" charset="0"/>
                <a:cs typeface="Arial Unicode MS" charset="0"/>
              </a:rPr>
              <a:t>ipotesi proposta da Hamburger non convinse Levi-Montalcini che, reinvestigò gli effetti del trapianto di due tessuti di sarcoma di topo in un embrione di pollo. L</a:t>
            </a:r>
            <a:r>
              <a:rPr lang="ja-JP" altLang="it-IT">
                <a:latin typeface="Arial Unicode MS" charset="0"/>
                <a:cs typeface="Arial Unicode MS" charset="0"/>
              </a:rPr>
              <a:t>’</a:t>
            </a:r>
            <a:r>
              <a:rPr lang="it-IT" altLang="ja-JP">
                <a:latin typeface="Arial Unicode MS" charset="0"/>
                <a:cs typeface="Arial Unicode MS" charset="0"/>
              </a:rPr>
              <a:t>individuazione del primo fattore di crescita, denominato </a:t>
            </a:r>
            <a:r>
              <a:rPr lang="it-IT" altLang="ja-JP" i="1">
                <a:latin typeface="Arial Unicode MS" charset="0"/>
                <a:cs typeface="Arial Unicode MS" charset="0"/>
              </a:rPr>
              <a:t>Nerve Growth Factor </a:t>
            </a:r>
            <a:r>
              <a:rPr lang="it-IT" altLang="ja-JP">
                <a:latin typeface="Arial Unicode MS" charset="0"/>
                <a:cs typeface="Arial Unicode MS" charset="0"/>
              </a:rPr>
              <a:t>o NGF, si deve al lavoro pionieristico di R. Levi-Montalcini, che nel 1986 ha ricevuto il premio Nobel per la fisiologia o la medicina. Se da un lato la scoperta del NGF ha aperto la strada alla ricerca e all</a:t>
            </a:r>
            <a:r>
              <a:rPr lang="ja-JP" altLang="it-IT">
                <a:latin typeface="Arial Unicode MS" charset="0"/>
                <a:cs typeface="Arial Unicode MS" charset="0"/>
              </a:rPr>
              <a:t>’</a:t>
            </a:r>
            <a:r>
              <a:rPr lang="it-IT" altLang="ja-JP">
                <a:latin typeface="Arial Unicode MS" charset="0"/>
                <a:cs typeface="Arial Unicode MS" charset="0"/>
              </a:rPr>
              <a:t>identificazione di fattori di crescita che agiscono su cellule non nervose, dall</a:t>
            </a:r>
            <a:r>
              <a:rPr lang="ja-JP" altLang="it-IT">
                <a:latin typeface="Arial Unicode MS" charset="0"/>
                <a:cs typeface="Arial Unicode MS" charset="0"/>
              </a:rPr>
              <a:t>’</a:t>
            </a:r>
            <a:r>
              <a:rPr lang="it-IT" altLang="ja-JP">
                <a:latin typeface="Arial Unicode MS" charset="0"/>
                <a:cs typeface="Arial Unicode MS" charset="0"/>
              </a:rPr>
              <a:t>altro ha suggerito che esistono proteine analoghe al NGF ma dotate di azione su altre popolazioni nervose. I fattori di crescita che appartengono alla famiglia del NGF, ma se ne distinguono per la diversità delle cellule bersaglio nervose, sono collettivamente denominati </a:t>
            </a:r>
            <a:r>
              <a:rPr lang="it-IT" altLang="ja-JP" i="1">
                <a:latin typeface="Arial Unicode MS" charset="0"/>
                <a:cs typeface="Arial Unicode MS" charset="0"/>
              </a:rPr>
              <a:t>neurotrofine</a:t>
            </a:r>
            <a:r>
              <a:rPr lang="it-IT" altLang="ja-JP">
                <a:latin typeface="Arial Unicode MS" charset="0"/>
                <a:cs typeface="Arial Unicode MS" charset="0"/>
              </a:rPr>
              <a:t>.</a:t>
            </a:r>
            <a:endParaRPr lang="it-IT" altLang="ja-JP">
              <a:cs typeface="Times New Roman" charset="0"/>
            </a:endParaRPr>
          </a:p>
          <a:p>
            <a:pPr algn="just" eaLnBrk="1" hangingPunct="1"/>
            <a:r>
              <a:rPr lang="it-IT">
                <a:latin typeface="Arial Unicode MS" charset="0"/>
                <a:cs typeface="Arial Unicode MS" charset="0"/>
              </a:rPr>
              <a:t>La famiglia delle neurotrofine include: NGF, </a:t>
            </a:r>
            <a:r>
              <a:rPr lang="it-IT">
                <a:cs typeface="Arial" charset="0"/>
              </a:rPr>
              <a:t>Brain derived neurotrophic factor (BDNF), and </a:t>
            </a:r>
            <a:endParaRPr lang="it-IT">
              <a:cs typeface="Times New Roman" charset="0"/>
            </a:endParaRPr>
          </a:p>
          <a:p>
            <a:pPr algn="just" eaLnBrk="1" hangingPunct="1"/>
            <a:r>
              <a:rPr lang="en-GB">
                <a:cs typeface="Arial" charset="0"/>
              </a:rPr>
              <a:t>Neurotrophins (NT) 3, NT4/5 and NT6 (Patapoutian and Reichardt 2001), fra loro correlate </a:t>
            </a:r>
            <a:endParaRPr lang="it-IT">
              <a:cs typeface="Times New Roman" charset="0"/>
            </a:endParaRPr>
          </a:p>
          <a:p>
            <a:pPr algn="just" eaLnBrk="1" hangingPunct="1"/>
            <a:r>
              <a:rPr lang="it-IT">
                <a:cs typeface="Arial" charset="0"/>
              </a:rPr>
              <a:t>per omologia di sequenza e specificità recettoriale. Le neurotrofine possono essere </a:t>
            </a:r>
            <a:endParaRPr lang="it-IT">
              <a:cs typeface="Times New Roman" charset="0"/>
            </a:endParaRPr>
          </a:p>
          <a:p>
            <a:pPr algn="just" eaLnBrk="1" hangingPunct="1"/>
            <a:r>
              <a:rPr lang="it-IT">
                <a:cs typeface="Arial" charset="0"/>
              </a:rPr>
              <a:t>secrete in modo tonico o fasico e spesso in risposta a differenti stimoli. </a:t>
            </a:r>
            <a:endParaRPr lang="it-IT">
              <a:cs typeface="Times New Roman" charset="0"/>
            </a:endParaRPr>
          </a:p>
          <a:p>
            <a:pPr algn="just" eaLnBrk="1" hangingPunct="1">
              <a:lnSpc>
                <a:spcPct val="170000"/>
              </a:lnSpc>
              <a:spcBef>
                <a:spcPct val="0"/>
              </a:spcBef>
            </a:pPr>
            <a:r>
              <a:rPr lang="it-IT" sz="1800">
                <a:solidFill>
                  <a:schemeClr val="bg1"/>
                </a:solidFill>
                <a:cs typeface="Times New Roman" charset="0"/>
              </a:rPr>
              <a:t>Nei primi anni di vita postnatale il cervello </a:t>
            </a:r>
            <a:r>
              <a:rPr lang="it-IT" sz="18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è</a:t>
            </a:r>
            <a:r>
              <a:rPr lang="it-IT" sz="1800">
                <a:solidFill>
                  <a:schemeClr val="bg1"/>
                </a:solidFill>
                <a:cs typeface="Times New Roman" charset="0"/>
              </a:rPr>
              <a:t> costituito da un numero circa doppio di neuroni rispetto a quelli presenti al termine dell</a:t>
            </a:r>
            <a:r>
              <a:rPr lang="ja-JP" altLang="it-IT" sz="18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it-IT" altLang="ja-JP" sz="1800">
                <a:solidFill>
                  <a:schemeClr val="bg1"/>
                </a:solidFill>
                <a:cs typeface="Times New Roman" charset="0"/>
              </a:rPr>
              <a:t>adolescenza: non tutti i neuroni, infatti, riescono a formare circuiti utili e funzionali con le cellule bersaglio; quelli che falliscono in questa fondamentale impresa debbono essere eliminati per evitare l</a:t>
            </a:r>
            <a:r>
              <a:rPr lang="ja-JP" altLang="it-IT" sz="18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it-IT" altLang="ja-JP" sz="1800">
                <a:solidFill>
                  <a:schemeClr val="bg1"/>
                </a:solidFill>
                <a:cs typeface="Times New Roman" charset="0"/>
              </a:rPr>
              <a:t>eccedenza numerica. </a:t>
            </a:r>
          </a:p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131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569B52-AC1D-2646-B874-AA33D3B04BBD}" type="slidenum">
              <a:rPr lang="it-IT" sz="1200"/>
              <a:pPr eaLnBrk="1" hangingPunct="1"/>
              <a:t>30</a:t>
            </a:fld>
            <a:endParaRPr lang="it-IT" sz="1200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/>
              <a:t>Soprattuto neuroni serotoninergici</a:t>
            </a:r>
          </a:p>
        </p:txBody>
      </p:sp>
    </p:spTree>
    <p:extLst>
      <p:ext uri="{BB962C8B-B14F-4D97-AF65-F5344CB8AC3E}">
        <p14:creationId xmlns:p14="http://schemas.microsoft.com/office/powerpoint/2010/main" val="2201923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782EB8-05A6-A44B-854C-03250E02BE8A}" type="slidenum">
              <a:rPr lang="it-IT" sz="1200"/>
              <a:pPr eaLnBrk="1" hangingPunct="1"/>
              <a:t>31</a:t>
            </a:fld>
            <a:endParaRPr lang="it-IT" sz="1200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sz="1800">
                <a:solidFill>
                  <a:schemeClr val="bg1"/>
                </a:solidFill>
                <a:latin typeface="Arial Unicode MS" charset="0"/>
                <a:cs typeface="Times New Roman" charset="0"/>
              </a:rPr>
              <a:t>neurotrofine, molecole scoperte a partire dai lavori pionieristici di Hamburger e Montalcini negli anni Trenta. </a:t>
            </a:r>
          </a:p>
          <a:p>
            <a:pPr eaLnBrk="1" hangingPunct="1"/>
            <a:r>
              <a:rPr lang="it-IT">
                <a:cs typeface="Times New Roman" charset="0"/>
              </a:rPr>
              <a:t>Trent</a:t>
            </a:r>
            <a:r>
              <a:rPr lang="ja-JP" altLang="it-IT">
                <a:cs typeface="Times New Roman" charset="0"/>
              </a:rPr>
              <a:t>’</a:t>
            </a:r>
            <a:r>
              <a:rPr lang="it-IT" altLang="ja-JP">
                <a:cs typeface="Times New Roman" charset="0"/>
              </a:rPr>
              <a:t>anni di ricerca hanno dimostrato i limiti e l</a:t>
            </a:r>
            <a:r>
              <a:rPr lang="ja-JP" altLang="it-IT">
                <a:cs typeface="Times New Roman" charset="0"/>
              </a:rPr>
              <a:t>’</a:t>
            </a:r>
            <a:r>
              <a:rPr lang="it-IT" altLang="ja-JP">
                <a:cs typeface="Times New Roman" charset="0"/>
              </a:rPr>
              <a:t>incompletezza dell</a:t>
            </a:r>
            <a:r>
              <a:rPr lang="ja-JP" altLang="it-IT">
                <a:cs typeface="Times New Roman" charset="0"/>
              </a:rPr>
              <a:t>’</a:t>
            </a:r>
            <a:r>
              <a:rPr lang="it-IT" altLang="ja-JP">
                <a:cs typeface="Times New Roman" charset="0"/>
              </a:rPr>
              <a:t>ipotesi monoaminergica dei disturbi affettivi, in quanto non è stata osservata una relazione uniforme tra l</a:t>
            </a:r>
            <a:r>
              <a:rPr lang="ja-JP" altLang="it-IT">
                <a:cs typeface="Times New Roman" charset="0"/>
              </a:rPr>
              <a:t>’</a:t>
            </a:r>
            <a:r>
              <a:rPr lang="it-IT" altLang="ja-JP">
                <a:cs typeface="Times New Roman" charset="0"/>
              </a:rPr>
              <a:t>insorgenza dei fenomeni depressivi e le anomalie nei sistemi noradrenergico e serotoninergico; inoltre la suddetta ipotesi non ha consentito di spiegare il perchè l</a:t>
            </a:r>
            <a:r>
              <a:rPr lang="ja-JP" altLang="it-IT">
                <a:cs typeface="Times New Roman" charset="0"/>
              </a:rPr>
              <a:t>’</a:t>
            </a:r>
            <a:r>
              <a:rPr lang="it-IT" altLang="ja-JP">
                <a:cs typeface="Times New Roman" charset="0"/>
              </a:rPr>
              <a:t>attività terapeutica degli antidepressivi compaia solo dopo una somministrazione prolungata nonostante l</a:t>
            </a:r>
            <a:r>
              <a:rPr lang="ja-JP" altLang="it-IT">
                <a:cs typeface="Times New Roman" charset="0"/>
              </a:rPr>
              <a:t>’</a:t>
            </a:r>
            <a:r>
              <a:rPr lang="it-IT" altLang="ja-JP">
                <a:cs typeface="Times New Roman" charset="0"/>
              </a:rPr>
              <a:t>immediato innalzamento dei livelli di monoamine. Parallalemente il progressivo emergere di evidenze a sostegno di un legame tra l</a:t>
            </a:r>
            <a:r>
              <a:rPr lang="ja-JP" altLang="it-IT">
                <a:cs typeface="Times New Roman" charset="0"/>
              </a:rPr>
              <a:t>’</a:t>
            </a:r>
            <a:r>
              <a:rPr lang="it-IT" altLang="ja-JP">
                <a:cs typeface="Times New Roman" charset="0"/>
              </a:rPr>
              <a:t>alterazione dei meccanismi di sopravvivenza neuronale e l</a:t>
            </a:r>
            <a:r>
              <a:rPr lang="ja-JP" altLang="it-IT">
                <a:cs typeface="Times New Roman" charset="0"/>
              </a:rPr>
              <a:t>’</a:t>
            </a:r>
            <a:r>
              <a:rPr lang="it-IT" altLang="ja-JP">
                <a:cs typeface="Times New Roman" charset="0"/>
              </a:rPr>
              <a:t>insorgenza di sindromi depressive,  come le analisi postmortem su pazienti affetti da disturbi dell</a:t>
            </a:r>
            <a:r>
              <a:rPr lang="ja-JP" altLang="it-IT">
                <a:cs typeface="Times New Roman" charset="0"/>
              </a:rPr>
              <a:t>’</a:t>
            </a:r>
            <a:r>
              <a:rPr lang="it-IT" altLang="ja-JP">
                <a:cs typeface="Times New Roman" charset="0"/>
              </a:rPr>
              <a:t>umore che hanno mostrato sia una diminuzione di glia, del numero e delle dimensioni delle cellule a livello della corteccia frontale e prefrontale sia l</a:t>
            </a:r>
            <a:r>
              <a:rPr lang="ja-JP" altLang="it-IT">
                <a:cs typeface="Times New Roman" charset="0"/>
              </a:rPr>
              <a:t>’</a:t>
            </a:r>
            <a:r>
              <a:rPr lang="it-IT" altLang="ja-JP">
                <a:cs typeface="Times New Roman" charset="0"/>
              </a:rPr>
              <a:t>atrofia e la morte dei neuroni dell</a:t>
            </a:r>
            <a:r>
              <a:rPr lang="ja-JP" altLang="it-IT">
                <a:cs typeface="Times New Roman" charset="0"/>
              </a:rPr>
              <a:t>’</a:t>
            </a:r>
            <a:r>
              <a:rPr lang="it-IT" altLang="ja-JP">
                <a:cs typeface="Times New Roman" charset="0"/>
              </a:rPr>
              <a:t>area CA3 dell</a:t>
            </a:r>
            <a:r>
              <a:rPr lang="ja-JP" altLang="it-IT">
                <a:cs typeface="Times New Roman" charset="0"/>
              </a:rPr>
              <a:t>’</a:t>
            </a:r>
            <a:r>
              <a:rPr lang="it-IT" altLang="ja-JP">
                <a:cs typeface="Times New Roman" charset="0"/>
              </a:rPr>
              <a:t>ippocampo, ha portato alla formulazione dell</a:t>
            </a:r>
            <a:r>
              <a:rPr lang="ja-JP" altLang="it-IT">
                <a:cs typeface="Times New Roman" charset="0"/>
              </a:rPr>
              <a:t>’</a:t>
            </a:r>
            <a:r>
              <a:rPr lang="it-IT" altLang="ja-JP">
                <a:cs typeface="Times New Roman" charset="0"/>
              </a:rPr>
              <a:t>ipotesi neurotrofica. </a:t>
            </a:r>
          </a:p>
          <a:p>
            <a:pPr algn="just" eaLnBrk="1" hangingPunct="1"/>
            <a:r>
              <a:rPr lang="it-IT">
                <a:cs typeface="Arial" charset="0"/>
              </a:rPr>
              <a:t>Se alcuni farmaci per il SNC rendono positivo il bilancio dell</a:t>
            </a:r>
            <a:r>
              <a:rPr lang="ja-JP" altLang="it-IT">
                <a:cs typeface="Arial" charset="0"/>
              </a:rPr>
              <a:t>’</a:t>
            </a:r>
            <a:r>
              <a:rPr lang="it-IT" altLang="ja-JP">
                <a:cs typeface="Arial" charset="0"/>
              </a:rPr>
              <a:t>attività neuroplastica, esistono fenomeni, come lo stress, che lo rendono negativo aumentando i fenomeni di degenerazione neuronale. L</a:t>
            </a:r>
            <a:r>
              <a:rPr lang="ja-JP" altLang="it-IT">
                <a:cs typeface="Arial" charset="0"/>
              </a:rPr>
              <a:t>’</a:t>
            </a:r>
            <a:r>
              <a:rPr lang="it-IT" altLang="ja-JP">
                <a:cs typeface="Arial" charset="0"/>
              </a:rPr>
              <a:t>esposizione allo stress determina la riduzione del numero dei neuroni in alcune specifiche regioni come il giro dentato e l</a:t>
            </a:r>
            <a:r>
              <a:rPr lang="ja-JP" altLang="it-IT">
                <a:cs typeface="Arial" charset="0"/>
              </a:rPr>
              <a:t>’</a:t>
            </a:r>
            <a:r>
              <a:rPr lang="it-IT" altLang="ja-JP">
                <a:cs typeface="Arial" charset="0"/>
              </a:rPr>
              <a:t>ippocampo. Tale effetto è mediato da elevate concentrazioni di glucocorticoidi ed è determinato dall</a:t>
            </a:r>
            <a:r>
              <a:rPr lang="ja-JP" altLang="it-IT">
                <a:cs typeface="Arial" charset="0"/>
              </a:rPr>
              <a:t>’</a:t>
            </a:r>
            <a:r>
              <a:rPr lang="it-IT" altLang="ja-JP">
                <a:cs typeface="Arial" charset="0"/>
              </a:rPr>
              <a:t>iperfunzione dell</a:t>
            </a:r>
            <a:r>
              <a:rPr lang="ja-JP" altLang="it-IT">
                <a:cs typeface="Arial" charset="0"/>
              </a:rPr>
              <a:t>’</a:t>
            </a:r>
            <a:r>
              <a:rPr lang="it-IT" altLang="ja-JP">
                <a:cs typeface="Arial" charset="0"/>
              </a:rPr>
              <a:t>asse ipotalamo-ipofisi-surrene sia durante lo stress acuto che cronico. Ci sono diversi disturbi d</a:t>
            </a:r>
            <a:r>
              <a:rPr lang="ja-JP" altLang="it-IT">
                <a:cs typeface="Arial" charset="0"/>
              </a:rPr>
              <a:t>’</a:t>
            </a:r>
            <a:r>
              <a:rPr lang="it-IT" altLang="ja-JP">
                <a:cs typeface="Arial" charset="0"/>
              </a:rPr>
              <a:t>ansia, e tra questi il PTSD (Disturbo Post-Traumatico da Stress), in cui è stata riportata sia l</a:t>
            </a:r>
            <a:r>
              <a:rPr lang="ja-JP" altLang="it-IT">
                <a:cs typeface="Arial" charset="0"/>
              </a:rPr>
              <a:t>’</a:t>
            </a:r>
            <a:r>
              <a:rPr lang="it-IT" altLang="ja-JP">
                <a:cs typeface="Arial" charset="0"/>
              </a:rPr>
              <a:t>elevazione dei tassi di glucocorticoidi che l</a:t>
            </a:r>
            <a:r>
              <a:rPr lang="ja-JP" altLang="it-IT">
                <a:cs typeface="Arial" charset="0"/>
              </a:rPr>
              <a:t>’</a:t>
            </a:r>
            <a:r>
              <a:rPr lang="it-IT" altLang="ja-JP">
                <a:cs typeface="Arial" charset="0"/>
              </a:rPr>
              <a:t>atrofia dell</a:t>
            </a:r>
            <a:r>
              <a:rPr lang="ja-JP" altLang="it-IT">
                <a:cs typeface="Arial" charset="0"/>
              </a:rPr>
              <a:t>’</a:t>
            </a:r>
            <a:r>
              <a:rPr lang="it-IT" altLang="ja-JP">
                <a:cs typeface="Arial" charset="0"/>
              </a:rPr>
              <a:t>ippocampo. Quando gli eventi stressanti si verificano durante i primi anni di vita, si possono avere ripercussioni gravi sul trofismo e la sopravvivenza di neuroni ippocampali con gravi ripercussioni sui processi di apprendimento ed adattamento.</a:t>
            </a:r>
            <a:endParaRPr lang="it-IT" altLang="ja-JP">
              <a:cs typeface="Times New Roman" charset="0"/>
            </a:endParaRPr>
          </a:p>
          <a:p>
            <a:pPr algn="just" eaLnBrk="1" hangingPunct="1"/>
            <a:r>
              <a:rPr lang="it-IT">
                <a:cs typeface="Times New Roman" charset="0"/>
              </a:rPr>
              <a:t>Processi plastici e reattivi a stimoli visivi e sensoriali, ad insulti ischemici e traumatici, ad ambiente arricchito, a trattamenti psico e farmacoterapeutici sono stati riscontrati anche nei neuroni dell</a:t>
            </a:r>
            <a:r>
              <a:rPr lang="ja-JP" altLang="it-IT">
                <a:cs typeface="Times New Roman" charset="0"/>
              </a:rPr>
              <a:t>’</a:t>
            </a:r>
            <a:r>
              <a:rPr lang="it-IT" altLang="ja-JP">
                <a:cs typeface="Times New Roman" charset="0"/>
              </a:rPr>
              <a:t>adulto, mostrando come le mappe corticali non siano rigide e fisse ma estremamente plastiche e soggette a profonde modificazioni che, nel corso della vita, consentono l</a:t>
            </a:r>
            <a:r>
              <a:rPr lang="ja-JP" altLang="it-IT">
                <a:cs typeface="Times New Roman" charset="0"/>
              </a:rPr>
              <a:t>’</a:t>
            </a:r>
            <a:r>
              <a:rPr lang="it-IT" altLang="ja-JP">
                <a:cs typeface="Times New Roman" charset="0"/>
              </a:rPr>
              <a:t>adattamento a nuove esigenze e situazioni, suggerendo un riesame dei possibili approcci sperimentali e terapeutici capaci di modificare l</a:t>
            </a:r>
            <a:r>
              <a:rPr lang="ja-JP" altLang="it-IT">
                <a:cs typeface="Times New Roman" charset="0"/>
              </a:rPr>
              <a:t>’</a:t>
            </a:r>
            <a:r>
              <a:rPr lang="it-IT" altLang="ja-JP">
                <a:cs typeface="Times New Roman" charset="0"/>
              </a:rPr>
              <a:t>attività del cervello. </a:t>
            </a:r>
          </a:p>
          <a:p>
            <a:pPr eaLnBrk="1" hangingPunct="1"/>
            <a:r>
              <a:rPr lang="it-IT">
                <a:solidFill>
                  <a:schemeClr val="bg1"/>
                </a:solidFill>
              </a:rPr>
              <a:t>L</a:t>
            </a:r>
            <a:r>
              <a:rPr lang="ja-JP" altLang="it-IT">
                <a:solidFill>
                  <a:schemeClr val="bg1"/>
                </a:solidFill>
              </a:rPr>
              <a:t>’</a:t>
            </a:r>
            <a:r>
              <a:rPr lang="it-IT" altLang="ja-JP">
                <a:solidFill>
                  <a:schemeClr val="bg1"/>
                </a:solidFill>
              </a:rPr>
              <a:t>alterazione dei meccanismi di plasticità cellulare può rivestire un ruolo fondamentale nell</a:t>
            </a:r>
            <a:r>
              <a:rPr lang="ja-JP" altLang="it-IT">
                <a:solidFill>
                  <a:schemeClr val="bg1"/>
                </a:solidFill>
              </a:rPr>
              <a:t>’</a:t>
            </a:r>
            <a:r>
              <a:rPr lang="it-IT" altLang="ja-JP">
                <a:solidFill>
                  <a:schemeClr val="bg1"/>
                </a:solidFill>
              </a:rPr>
              <a:t>eziopatogenesi dei disturbi psichici, psicotici, dell</a:t>
            </a:r>
            <a:r>
              <a:rPr lang="ja-JP" altLang="it-IT">
                <a:solidFill>
                  <a:schemeClr val="bg1"/>
                </a:solidFill>
              </a:rPr>
              <a:t>’</a:t>
            </a:r>
            <a:r>
              <a:rPr lang="it-IT" altLang="ja-JP">
                <a:solidFill>
                  <a:schemeClr val="bg1"/>
                </a:solidFill>
              </a:rPr>
              <a:t>umore e d</a:t>
            </a:r>
            <a:r>
              <a:rPr lang="ja-JP" altLang="it-IT">
                <a:solidFill>
                  <a:schemeClr val="bg1"/>
                </a:solidFill>
              </a:rPr>
              <a:t>’</a:t>
            </a:r>
            <a:r>
              <a:rPr lang="it-IT" altLang="ja-JP">
                <a:solidFill>
                  <a:schemeClr val="bg1"/>
                </a:solidFill>
              </a:rPr>
              <a:t>ansia. </a:t>
            </a:r>
          </a:p>
          <a:p>
            <a:pPr eaLnBrk="1" hangingPunct="1"/>
            <a:endParaRPr lang="it-IT">
              <a:solidFill>
                <a:schemeClr val="bg1"/>
              </a:solidFill>
            </a:endParaRPr>
          </a:p>
          <a:p>
            <a:pPr eaLnBrk="1" hangingPunct="1"/>
            <a:r>
              <a:rPr lang="it-IT">
                <a:solidFill>
                  <a:schemeClr val="bg1"/>
                </a:solidFill>
              </a:rPr>
              <a:t>L</a:t>
            </a:r>
            <a:r>
              <a:rPr lang="ja-JP" altLang="it-IT">
                <a:solidFill>
                  <a:schemeClr val="bg1"/>
                </a:solidFill>
              </a:rPr>
              <a:t>’</a:t>
            </a:r>
            <a:r>
              <a:rPr lang="it-IT" altLang="ja-JP">
                <a:solidFill>
                  <a:schemeClr val="bg1"/>
                </a:solidFill>
              </a:rPr>
              <a:t>ipotesi neurotrofinica è supportata dal meccanismo d</a:t>
            </a:r>
            <a:r>
              <a:rPr lang="ja-JP" altLang="it-IT">
                <a:solidFill>
                  <a:schemeClr val="bg1"/>
                </a:solidFill>
              </a:rPr>
              <a:t>’</a:t>
            </a:r>
            <a:r>
              <a:rPr lang="it-IT" altLang="ja-JP">
                <a:solidFill>
                  <a:schemeClr val="bg1"/>
                </a:solidFill>
              </a:rPr>
              <a:t>azione di alcuni farmaci psicotropi, ed in particolare antidepressivi, stabilizzatori dell</a:t>
            </a:r>
            <a:r>
              <a:rPr lang="ja-JP" altLang="it-IT">
                <a:solidFill>
                  <a:schemeClr val="bg1"/>
                </a:solidFill>
              </a:rPr>
              <a:t>’</a:t>
            </a:r>
            <a:r>
              <a:rPr lang="it-IT" altLang="ja-JP">
                <a:solidFill>
                  <a:schemeClr val="bg1"/>
                </a:solidFill>
              </a:rPr>
              <a:t>umore e neurolettici atipici, dotati di un</a:t>
            </a:r>
            <a:r>
              <a:rPr lang="ja-JP" altLang="it-IT">
                <a:solidFill>
                  <a:schemeClr val="bg1"/>
                </a:solidFill>
              </a:rPr>
              <a:t>’</a:t>
            </a:r>
            <a:r>
              <a:rPr lang="it-IT" altLang="ja-JP">
                <a:solidFill>
                  <a:schemeClr val="bg1"/>
                </a:solidFill>
              </a:rPr>
              <a:t>attività di potenziamento della neuroplasticità tramite un</a:t>
            </a:r>
            <a:r>
              <a:rPr lang="ja-JP" altLang="it-IT">
                <a:solidFill>
                  <a:schemeClr val="bg1"/>
                </a:solidFill>
              </a:rPr>
              <a:t>’</a:t>
            </a:r>
            <a:r>
              <a:rPr lang="it-IT" altLang="ja-JP">
                <a:solidFill>
                  <a:schemeClr val="bg1"/>
                </a:solidFill>
              </a:rPr>
              <a:t>azione diretta o indiretta sui fattori neurotrofici.</a:t>
            </a:r>
          </a:p>
          <a:p>
            <a:pPr eaLnBrk="1" hangingPunct="1"/>
            <a:endParaRPr lang="it-IT">
              <a:solidFill>
                <a:schemeClr val="bg1"/>
              </a:solidFill>
            </a:endParaRPr>
          </a:p>
          <a:p>
            <a:pPr eaLnBrk="1" hangingPunct="1"/>
            <a:endParaRPr lang="it-IT"/>
          </a:p>
          <a:p>
            <a:pPr eaLnBrk="1" hangingPunct="1"/>
            <a:endParaRPr lang="it-IT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37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B4810F86-2012-BE4E-BCEB-F4F4F15EDBA4}" type="slidenum">
              <a:rPr lang="it-IT">
                <a:latin typeface="Arial" charset="0"/>
              </a:rPr>
              <a:pPr eaLnBrk="1" hangingPunct="1"/>
              <a:t>35</a:t>
            </a:fld>
            <a:endParaRPr lang="it-IT">
              <a:latin typeface="Arial" charset="0"/>
            </a:endParaRPr>
          </a:p>
        </p:txBody>
      </p:sp>
      <p:sp>
        <p:nvSpPr>
          <p:cNvPr id="428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E0767E53-4119-7649-B47E-E54A70A5F1E0}" type="slidenum">
              <a:rPr lang="it-IT">
                <a:latin typeface="Arial" charset="0"/>
              </a:rPr>
              <a:pPr eaLnBrk="1" hangingPunct="1"/>
              <a:t>36</a:t>
            </a:fld>
            <a:endParaRPr lang="it-IT">
              <a:latin typeface="Arial" charset="0"/>
            </a:endParaRPr>
          </a:p>
        </p:txBody>
      </p:sp>
      <p:sp>
        <p:nvSpPr>
          <p:cNvPr id="431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>
            <a:extLst>
              <a:ext uri="{FF2B5EF4-FFF2-40B4-BE49-F238E27FC236}">
                <a16:creationId xmlns:a16="http://schemas.microsoft.com/office/drawing/2014/main" id="{B75C6D83-8793-134A-27A7-65D909B56E8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0">
            <a:noAutofit/>
          </a:bodyPr>
          <a:lstStyle/>
          <a:p>
            <a:pPr lvl="0"/>
            <a:fld id="{0AA2327D-E78E-6E47-95B0-3BC86046D90A}" type="slidenum">
              <a:t>42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A071940-F750-8E19-6B87-1B5356C8A86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D0C5C14-16CA-D690-5068-DEF6CF7C75E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399" cy="411552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>
            <a:extLst>
              <a:ext uri="{FF2B5EF4-FFF2-40B4-BE49-F238E27FC236}">
                <a16:creationId xmlns:a16="http://schemas.microsoft.com/office/drawing/2014/main" id="{012C8399-111B-B6E1-793E-1983B997E82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0">
            <a:noAutofit/>
          </a:bodyPr>
          <a:lstStyle/>
          <a:p>
            <a:pPr lvl="0"/>
            <a:fld id="{B3313B03-A611-F348-B316-5DDC9D7B959E}" type="slidenum">
              <a:t>43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D747B08-4F0D-6618-7202-FDF4A789079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C3EB8C5-779D-8F0D-0A6B-0C9F012E03F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399" cy="411552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7">
            <a:extLst>
              <a:ext uri="{FF2B5EF4-FFF2-40B4-BE49-F238E27FC236}">
                <a16:creationId xmlns:a16="http://schemas.microsoft.com/office/drawing/2014/main" id="{24973581-E9EA-9B4B-345F-15230562E2E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0">
            <a:noAutofit/>
          </a:bodyPr>
          <a:lstStyle/>
          <a:p>
            <a:pPr lvl="0"/>
            <a:fld id="{141EE0E0-C51E-154C-A27F-2472E654889F}" type="slidenum">
              <a:t>44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71408D7-FC49-A8EE-E6BD-F1D338AB1E0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1522420-0F03-4C50-3574-FACCC948B54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399" cy="411552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093B-62F8-2F41-B0B5-8DFD02D4CB46}" type="datetimeFigureOut">
              <a:rPr lang="it-IT" smtClean="0"/>
              <a:t>15/06/26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83E7-2254-DD40-87B8-FB4A29E6D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8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093B-62F8-2F41-B0B5-8DFD02D4CB46}" type="datetimeFigureOut">
              <a:rPr lang="it-IT" smtClean="0"/>
              <a:t>15/06/26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83E7-2254-DD40-87B8-FB4A29E6D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96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093B-62F8-2F41-B0B5-8DFD02D4CB46}" type="datetimeFigureOut">
              <a:rPr lang="it-IT" smtClean="0"/>
              <a:t>15/06/26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83E7-2254-DD40-87B8-FB4A29E6D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72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093B-62F8-2F41-B0B5-8DFD02D4CB46}" type="datetimeFigureOut">
              <a:rPr lang="it-IT" smtClean="0"/>
              <a:t>15/06/26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83E7-2254-DD40-87B8-FB4A29E6D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170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093B-62F8-2F41-B0B5-8DFD02D4CB46}" type="datetimeFigureOut">
              <a:rPr lang="it-IT" smtClean="0"/>
              <a:t>15/06/26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83E7-2254-DD40-87B8-FB4A29E6D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07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093B-62F8-2F41-B0B5-8DFD02D4CB46}" type="datetimeFigureOut">
              <a:rPr lang="it-IT" smtClean="0"/>
              <a:t>15/06/26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83E7-2254-DD40-87B8-FB4A29E6D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88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093B-62F8-2F41-B0B5-8DFD02D4CB46}" type="datetimeFigureOut">
              <a:rPr lang="it-IT" smtClean="0"/>
              <a:t>15/06/26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83E7-2254-DD40-87B8-FB4A29E6D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88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093B-62F8-2F41-B0B5-8DFD02D4CB46}" type="datetimeFigureOut">
              <a:rPr lang="it-IT" smtClean="0"/>
              <a:t>15/06/26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83E7-2254-DD40-87B8-FB4A29E6D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099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093B-62F8-2F41-B0B5-8DFD02D4CB46}" type="datetimeFigureOut">
              <a:rPr lang="it-IT" smtClean="0"/>
              <a:t>15/06/26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83E7-2254-DD40-87B8-FB4A29E6D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4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093B-62F8-2F41-B0B5-8DFD02D4CB46}" type="datetimeFigureOut">
              <a:rPr lang="it-IT" smtClean="0"/>
              <a:t>15/06/26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83E7-2254-DD40-87B8-FB4A29E6D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0654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093B-62F8-2F41-B0B5-8DFD02D4CB46}" type="datetimeFigureOut">
              <a:rPr lang="it-IT" smtClean="0"/>
              <a:t>15/06/26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83E7-2254-DD40-87B8-FB4A29E6D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03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D093B-62F8-2F41-B0B5-8DFD02D4CB46}" type="datetimeFigureOut">
              <a:rPr lang="it-IT" smtClean="0"/>
              <a:t>15/06/26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A83E7-2254-DD40-87B8-FB4A29E6D8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14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iccardo@riccardosimoni.it" TargetMode="External"/><Relationship Id="rId2" Type="http://schemas.openxmlformats.org/officeDocument/2006/relationships/hyperlink" Target="http://www.studiomedicoriccardosimoni.it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A41FB5-54B8-C688-2B06-6A00440AC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020175" cy="3448050"/>
          </a:xfrm>
        </p:spPr>
        <p:txBody>
          <a:bodyPr>
            <a:normAutofit/>
          </a:bodyPr>
          <a:lstStyle/>
          <a:p>
            <a:r>
              <a:rPr lang="it-IT" sz="3000" b="1" i="1" u="sng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Prof. Dr. Riccardo Simoni</a:t>
            </a:r>
            <a:br>
              <a:rPr lang="it-IT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3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Medico Chirurgo    Psichiatra  Psicoterapeuta     Psichiatra Forense</a:t>
            </a:r>
            <a:br>
              <a:rPr lang="it-IT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3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Specialista in Cefalea e Emicrania</a:t>
            </a:r>
            <a:br>
              <a:rPr lang="it-IT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35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Professore di Psichiatria Libera Università degli Studi di LUGANO  </a:t>
            </a:r>
            <a:r>
              <a:rPr lang="it-IT" sz="1350" b="1" i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L.U.de.S</a:t>
            </a:r>
            <a:r>
              <a:rPr lang="it-IT" sz="135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(CH) Svizzera</a:t>
            </a:r>
            <a:br>
              <a:rPr lang="it-IT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35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Comitato Scientifico di LABORFORM Roma</a:t>
            </a:r>
            <a:br>
              <a:rPr lang="it-IT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35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Comitato scientifico QPP-Seralmente (Quantum </a:t>
            </a:r>
            <a:r>
              <a:rPr lang="it-IT" sz="1350" b="1" i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Paradigm</a:t>
            </a:r>
            <a:r>
              <a:rPr lang="it-IT" sz="135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Power) Tori</a:t>
            </a:r>
            <a:br>
              <a:rPr lang="it-IT" sz="135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it-IT" sz="135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3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FIGLINE e INCISA VALDARNO (FI) - 50063  -Via delle Cave, 1</a:t>
            </a:r>
            <a:br>
              <a:rPr lang="it-IT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3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FIRENZE - 50137   -PENINSULA AMES POLIAMBULATORIO</a:t>
            </a:r>
            <a:br>
              <a:rPr lang="it-IT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35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cell.335/5482503</a:t>
            </a:r>
            <a:br>
              <a:rPr lang="it-IT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35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WWW.studiomedicoriccardosimoni.it</a:t>
            </a:r>
            <a:r>
              <a:rPr lang="it-IT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   email : </a:t>
            </a:r>
            <a:r>
              <a:rPr lang="it-IT" sz="1350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riccardo@riccardosimoni.it</a:t>
            </a:r>
            <a:br>
              <a:rPr lang="it-IT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1CDC95D-B8AB-4D4B-1F2D-F32C7A511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50" y="4346089"/>
            <a:ext cx="6858000" cy="1654661"/>
          </a:xfrm>
        </p:spPr>
        <p:txBody>
          <a:bodyPr>
            <a:normAutofit/>
          </a:bodyPr>
          <a:lstStyle/>
          <a:p>
            <a:r>
              <a:rPr lang="it-IT" sz="3300" b="1" i="1" u="sng" dirty="0">
                <a:solidFill>
                  <a:srgbClr val="FF0000"/>
                </a:solidFill>
              </a:rPr>
              <a:t>IL DANNO DA STRESS NEI RAPPORTI DI COPPIA</a:t>
            </a:r>
          </a:p>
        </p:txBody>
      </p:sp>
    </p:spTree>
    <p:extLst>
      <p:ext uri="{BB962C8B-B14F-4D97-AF65-F5344CB8AC3E}">
        <p14:creationId xmlns:p14="http://schemas.microsoft.com/office/powerpoint/2010/main" val="2853620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DFD663-3590-1F15-7136-90009EDBD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0"/>
            <a:ext cx="4514850" cy="6176963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I progressi delle conoscenze neuroscientifiche applicate alle patologie mentali hanno oggi portato a rubricare tutti insieme i DISTURBI DA STRESS riconoscendone una comune patofisiologia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2446584-37A1-DC86-F4E4-39DFBF4A9C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1A311E8-2583-46A2-4DA6-BD9A00F31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422" y="1794319"/>
            <a:ext cx="3347927" cy="441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21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25C705-E24B-591C-8015-7C745894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 PERCHE’ ABBIAMO L’ANSIA?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8888E2-041C-0A62-381A-7CB11F927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3370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>
                <a:solidFill>
                  <a:srgbClr val="FF0000"/>
                </a:solidFill>
                <a:latin typeface="Garamond" charset="0"/>
                <a:cs typeface="+mj-cs"/>
              </a:rPr>
              <a:t>Il circuito dell</a:t>
            </a:r>
            <a:r>
              <a:rPr lang="ja-JP" altLang="it-IT">
                <a:solidFill>
                  <a:srgbClr val="FF0000"/>
                </a:solidFill>
                <a:latin typeface="Garamond" charset="0"/>
                <a:cs typeface="+mj-cs"/>
              </a:rPr>
              <a:t>’</a:t>
            </a:r>
            <a:r>
              <a:rPr lang="it-IT">
                <a:solidFill>
                  <a:srgbClr val="FF0000"/>
                </a:solidFill>
                <a:latin typeface="Garamond" charset="0"/>
                <a:cs typeface="+mj-cs"/>
              </a:rPr>
              <a:t>ansia innata</a:t>
            </a:r>
          </a:p>
        </p:txBody>
      </p:sp>
      <p:pic>
        <p:nvPicPr>
          <p:cNvPr id="524290" name="Picture 3" descr="circuito amidal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7272338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669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5" name="Picture 2" descr="LOTTAFU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26632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3200">
                <a:latin typeface="Garamond" charset="0"/>
                <a:cs typeface="+mj-cs"/>
              </a:rPr>
              <a:t>IL CIRCUITO DELL</a:t>
            </a:r>
            <a:r>
              <a:rPr lang="ja-JP" altLang="it-IT" sz="3200">
                <a:latin typeface="Garamond" charset="0"/>
                <a:cs typeface="+mj-cs"/>
              </a:rPr>
              <a:t>’</a:t>
            </a:r>
            <a:r>
              <a:rPr lang="it-IT" sz="3200">
                <a:latin typeface="Garamond" charset="0"/>
                <a:cs typeface="+mj-cs"/>
              </a:rPr>
              <a:t>ANSIA INNATA.</a:t>
            </a:r>
            <a:br>
              <a:rPr lang="it-IT" sz="3200">
                <a:latin typeface="Garamond" charset="0"/>
                <a:cs typeface="+mj-cs"/>
              </a:rPr>
            </a:br>
            <a:r>
              <a:rPr lang="it-IT" sz="3200">
                <a:latin typeface="Garamond" charset="0"/>
                <a:cs typeface="+mj-cs"/>
              </a:rPr>
              <a:t>L</a:t>
            </a:r>
            <a:r>
              <a:rPr lang="ja-JP" altLang="it-IT" sz="3200">
                <a:latin typeface="Garamond" charset="0"/>
                <a:cs typeface="+mj-cs"/>
              </a:rPr>
              <a:t>’</a:t>
            </a:r>
            <a:r>
              <a:rPr lang="it-IT" sz="3200">
                <a:latin typeface="Garamond" charset="0"/>
                <a:cs typeface="+mj-cs"/>
              </a:rPr>
              <a:t>AMIGDALA E IL CERVELLO RETTILIANO</a:t>
            </a:r>
          </a:p>
        </p:txBody>
      </p:sp>
      <p:pic>
        <p:nvPicPr>
          <p:cNvPr id="62361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97" y="1825625"/>
            <a:ext cx="5799206" cy="4351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129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A3CADEC4-4EA7-3316-4659-FD578ED99DC0}"/>
              </a:ext>
            </a:extLst>
          </p:cNvPr>
          <p:cNvGrpSpPr/>
          <p:nvPr/>
        </p:nvGrpSpPr>
        <p:grpSpPr>
          <a:xfrm>
            <a:off x="0" y="0"/>
            <a:ext cx="9144000" cy="6858360"/>
            <a:chOff x="0" y="0"/>
            <a:chExt cx="9144000" cy="685836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BE13405F-DD28-3EE4-E0C7-DC6E1BBDE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883C47B8-DE63-3341-DF49-9A4F1AA684AC}"/>
                </a:ext>
              </a:extLst>
            </p:cNvPr>
            <p:cNvSpPr txBox="1"/>
            <p:nvPr/>
          </p:nvSpPr>
          <p:spPr>
            <a:xfrm>
              <a:off x="0" y="0"/>
              <a:ext cx="9144000" cy="68583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lvl="0" rtl="0" hangingPunct="0">
                <a:buNone/>
                <a:tabLst/>
              </a:pPr>
              <a:endParaRPr lang="it-IT" sz="2400">
                <a:latin typeface="Times New Roman" pitchFamily="18"/>
                <a:ea typeface="DejaVu Sans Condensed" pitchFamily="2"/>
                <a:cs typeface="Tahoma" pitchFamily="2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457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7012"/>
            <a:ext cx="3819525" cy="619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945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22" y="846137"/>
            <a:ext cx="4038600" cy="4525963"/>
          </a:xfrm>
        </p:spPr>
      </p:pic>
      <p:pic>
        <p:nvPicPr>
          <p:cNvPr id="659459" name="Picture 4" descr="FIG35-02-cop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3022" y="876300"/>
            <a:ext cx="5000978" cy="556712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054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ea typeface="+mj-ea"/>
            </a:endParaRPr>
          </a:p>
        </p:txBody>
      </p:sp>
      <p:pic>
        <p:nvPicPr>
          <p:cNvPr id="399362" name="Picture 3" descr="FIG35-02-cop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38100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721665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ea typeface="+mj-ea"/>
              <a:cs typeface="+mj-cs"/>
            </a:endParaRPr>
          </a:p>
        </p:txBody>
      </p:sp>
      <p:pic>
        <p:nvPicPr>
          <p:cNvPr id="527362" name="Picture 3" descr="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00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235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337" name="Picture 2" descr="AMIGD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272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6338" name="Ink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160463" y="4929188"/>
            <a:ext cx="1214437" cy="19050"/>
          </a:xfrm>
          <a:custGeom>
            <a:avLst/>
            <a:gdLst>
              <a:gd name="T0" fmla="*/ 0 w 3374"/>
              <a:gd name="T1" fmla="*/ 1910365750 h 51"/>
              <a:gd name="T2" fmla="*/ 44956125 w 3374"/>
              <a:gd name="T3" fmla="*/ 1913853768 h 51"/>
              <a:gd name="T4" fmla="*/ 105977445 w 3374"/>
              <a:gd name="T5" fmla="*/ 1917341785 h 51"/>
              <a:gd name="T6" fmla="*/ 436994674 w 3374"/>
              <a:gd name="T7" fmla="*/ 1917341785 h 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74" h="51" extrusionOk="0">
                <a:moveTo>
                  <a:pt x="0" y="0"/>
                </a:moveTo>
                <a:cubicBezTo>
                  <a:pt x="119" y="0"/>
                  <a:pt x="236" y="15"/>
                  <a:pt x="347" y="25"/>
                </a:cubicBezTo>
                <a:cubicBezTo>
                  <a:pt x="503" y="39"/>
                  <a:pt x="668" y="35"/>
                  <a:pt x="818" y="50"/>
                </a:cubicBezTo>
                <a:cubicBezTo>
                  <a:pt x="1650" y="134"/>
                  <a:pt x="2535" y="50"/>
                  <a:pt x="3373" y="50"/>
                </a:cubicBezTo>
              </a:path>
            </a:pathLst>
          </a:custGeom>
          <a:noFill/>
          <a:ln w="2286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26339" name="Ink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446213" y="5224463"/>
            <a:ext cx="1403350" cy="196850"/>
          </a:xfrm>
          <a:custGeom>
            <a:avLst/>
            <a:gdLst>
              <a:gd name="T0" fmla="*/ 0 w 3896"/>
              <a:gd name="T1" fmla="*/ 1905546216 h 546"/>
              <a:gd name="T2" fmla="*/ 16088457 w 3896"/>
              <a:gd name="T3" fmla="*/ 1911915359 h 546"/>
              <a:gd name="T4" fmla="*/ 38664166 w 3896"/>
              <a:gd name="T5" fmla="*/ 1918414654 h 546"/>
              <a:gd name="T6" fmla="*/ 64354187 w 3896"/>
              <a:gd name="T7" fmla="*/ 1928033264 h 546"/>
              <a:gd name="T8" fmla="*/ 80442644 w 3896"/>
              <a:gd name="T9" fmla="*/ 1934532559 h 546"/>
              <a:gd name="T10" fmla="*/ 99774727 w 3896"/>
              <a:gd name="T11" fmla="*/ 1937782026 h 546"/>
              <a:gd name="T12" fmla="*/ 122350436 w 3896"/>
              <a:gd name="T13" fmla="*/ 1944151169 h 546"/>
              <a:gd name="T14" fmla="*/ 157771336 w 3896"/>
              <a:gd name="T15" fmla="*/ 1950650464 h 546"/>
              <a:gd name="T16" fmla="*/ 244700872 w 3896"/>
              <a:gd name="T17" fmla="*/ 1953899931 h 546"/>
              <a:gd name="T18" fmla="*/ 270390893 w 3896"/>
              <a:gd name="T19" fmla="*/ 1957019607 h 546"/>
              <a:gd name="T20" fmla="*/ 498873635 w 3896"/>
              <a:gd name="T21" fmla="*/ 1953899931 h 546"/>
              <a:gd name="T22" fmla="*/ 505360887 w 3896"/>
              <a:gd name="T23" fmla="*/ 1950650464 h 546"/>
              <a:gd name="T24" fmla="*/ 489272430 w 3896"/>
              <a:gd name="T25" fmla="*/ 1940901702 h 546"/>
              <a:gd name="T26" fmla="*/ 479541192 w 3896"/>
              <a:gd name="T27" fmla="*/ 1934532559 h 546"/>
              <a:gd name="T28" fmla="*/ 460209110 w 3896"/>
              <a:gd name="T29" fmla="*/ 1931283092 h 546"/>
              <a:gd name="T30" fmla="*/ 424918243 w 3896"/>
              <a:gd name="T31" fmla="*/ 1928033264 h 546"/>
              <a:gd name="T32" fmla="*/ 399098908 w 3896"/>
              <a:gd name="T33" fmla="*/ 1921664121 h 546"/>
              <a:gd name="T34" fmla="*/ 379766825 w 3896"/>
              <a:gd name="T35" fmla="*/ 1918414654 h 546"/>
              <a:gd name="T36" fmla="*/ 366921634 w 3896"/>
              <a:gd name="T37" fmla="*/ 1915165187 h 546"/>
              <a:gd name="T38" fmla="*/ 337988347 w 3896"/>
              <a:gd name="T39" fmla="*/ 1908665892 h 546"/>
              <a:gd name="T40" fmla="*/ 318656264 w 3896"/>
              <a:gd name="T41" fmla="*/ 1905546216 h 546"/>
              <a:gd name="T42" fmla="*/ 305811433 w 3896"/>
              <a:gd name="T43" fmla="*/ 1902296749 h 546"/>
              <a:gd name="T44" fmla="*/ 263903281 w 3896"/>
              <a:gd name="T45" fmla="*/ 1899047282 h 546"/>
              <a:gd name="T46" fmla="*/ 231726368 w 3896"/>
              <a:gd name="T47" fmla="*/ 1895797815 h 546"/>
              <a:gd name="T48" fmla="*/ 218881537 w 3896"/>
              <a:gd name="T49" fmla="*/ 1892547987 h 546"/>
              <a:gd name="T50" fmla="*/ 196305828 w 3896"/>
              <a:gd name="T51" fmla="*/ 1889428672 h 546"/>
              <a:gd name="T52" fmla="*/ 164128915 w 3896"/>
              <a:gd name="T53" fmla="*/ 1886178844 h 546"/>
              <a:gd name="T54" fmla="*/ 9730878 w 3896"/>
              <a:gd name="T55" fmla="*/ 1886178844 h 54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896" h="546" extrusionOk="0">
                <a:moveTo>
                  <a:pt x="0" y="149"/>
                </a:moveTo>
                <a:cubicBezTo>
                  <a:pt x="40" y="169"/>
                  <a:pt x="77" y="169"/>
                  <a:pt x="124" y="198"/>
                </a:cubicBezTo>
                <a:cubicBezTo>
                  <a:pt x="206" y="249"/>
                  <a:pt x="195" y="216"/>
                  <a:pt x="298" y="248"/>
                </a:cubicBezTo>
                <a:cubicBezTo>
                  <a:pt x="362" y="268"/>
                  <a:pt x="437" y="293"/>
                  <a:pt x="496" y="322"/>
                </a:cubicBezTo>
                <a:cubicBezTo>
                  <a:pt x="548" y="347"/>
                  <a:pt x="573" y="355"/>
                  <a:pt x="620" y="372"/>
                </a:cubicBezTo>
                <a:cubicBezTo>
                  <a:pt x="658" y="386"/>
                  <a:pt x="736" y="381"/>
                  <a:pt x="769" y="397"/>
                </a:cubicBezTo>
                <a:cubicBezTo>
                  <a:pt x="838" y="431"/>
                  <a:pt x="855" y="441"/>
                  <a:pt x="943" y="446"/>
                </a:cubicBezTo>
                <a:cubicBezTo>
                  <a:pt x="1042" y="452"/>
                  <a:pt x="1131" y="483"/>
                  <a:pt x="1216" y="496"/>
                </a:cubicBezTo>
                <a:cubicBezTo>
                  <a:pt x="1431" y="528"/>
                  <a:pt x="1674" y="500"/>
                  <a:pt x="1886" y="521"/>
                </a:cubicBezTo>
                <a:cubicBezTo>
                  <a:pt x="1951" y="528"/>
                  <a:pt x="2031" y="539"/>
                  <a:pt x="2084" y="545"/>
                </a:cubicBezTo>
                <a:cubicBezTo>
                  <a:pt x="2551" y="595"/>
                  <a:pt x="3406" y="645"/>
                  <a:pt x="3845" y="521"/>
                </a:cubicBezTo>
                <a:cubicBezTo>
                  <a:pt x="3887" y="521"/>
                  <a:pt x="3903" y="529"/>
                  <a:pt x="3895" y="496"/>
                </a:cubicBezTo>
                <a:cubicBezTo>
                  <a:pt x="3849" y="466"/>
                  <a:pt x="3810" y="452"/>
                  <a:pt x="3771" y="421"/>
                </a:cubicBezTo>
                <a:cubicBezTo>
                  <a:pt x="3734" y="391"/>
                  <a:pt x="3725" y="389"/>
                  <a:pt x="3696" y="372"/>
                </a:cubicBezTo>
                <a:cubicBezTo>
                  <a:pt x="3662" y="353"/>
                  <a:pt x="3614" y="349"/>
                  <a:pt x="3547" y="347"/>
                </a:cubicBezTo>
                <a:cubicBezTo>
                  <a:pt x="3454" y="344"/>
                  <a:pt x="3365" y="339"/>
                  <a:pt x="3275" y="322"/>
                </a:cubicBezTo>
                <a:cubicBezTo>
                  <a:pt x="3206" y="309"/>
                  <a:pt x="3144" y="290"/>
                  <a:pt x="3076" y="273"/>
                </a:cubicBezTo>
                <a:cubicBezTo>
                  <a:pt x="3028" y="261"/>
                  <a:pt x="2974" y="262"/>
                  <a:pt x="2927" y="248"/>
                </a:cubicBezTo>
                <a:cubicBezTo>
                  <a:pt x="2893" y="238"/>
                  <a:pt x="2863" y="234"/>
                  <a:pt x="2828" y="223"/>
                </a:cubicBezTo>
                <a:cubicBezTo>
                  <a:pt x="2761" y="203"/>
                  <a:pt x="2671" y="180"/>
                  <a:pt x="2605" y="173"/>
                </a:cubicBezTo>
                <a:cubicBezTo>
                  <a:pt x="2555" y="168"/>
                  <a:pt x="2495" y="154"/>
                  <a:pt x="2456" y="149"/>
                </a:cubicBezTo>
                <a:cubicBezTo>
                  <a:pt x="2420" y="145"/>
                  <a:pt x="2382" y="128"/>
                  <a:pt x="2357" y="124"/>
                </a:cubicBezTo>
                <a:cubicBezTo>
                  <a:pt x="2249" y="108"/>
                  <a:pt x="2141" y="123"/>
                  <a:pt x="2034" y="99"/>
                </a:cubicBezTo>
                <a:cubicBezTo>
                  <a:pt x="1948" y="80"/>
                  <a:pt x="1871" y="89"/>
                  <a:pt x="1786" y="74"/>
                </a:cubicBezTo>
                <a:cubicBezTo>
                  <a:pt x="1782" y="73"/>
                  <a:pt x="1729" y="50"/>
                  <a:pt x="1687" y="49"/>
                </a:cubicBezTo>
                <a:cubicBezTo>
                  <a:pt x="1627" y="47"/>
                  <a:pt x="1558" y="28"/>
                  <a:pt x="1513" y="25"/>
                </a:cubicBezTo>
                <a:cubicBezTo>
                  <a:pt x="1431" y="19"/>
                  <a:pt x="1341" y="5"/>
                  <a:pt x="1265" y="0"/>
                </a:cubicBezTo>
                <a:cubicBezTo>
                  <a:pt x="873" y="-28"/>
                  <a:pt x="468" y="0"/>
                  <a:pt x="75" y="0"/>
                </a:cubicBezTo>
              </a:path>
            </a:pathLst>
          </a:custGeom>
          <a:noFill/>
          <a:ln w="2286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26340" name="Ink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438525" y="3875088"/>
            <a:ext cx="830263" cy="268287"/>
          </a:xfrm>
          <a:custGeom>
            <a:avLst/>
            <a:gdLst>
              <a:gd name="T0" fmla="*/ 16046595 w 2308"/>
              <a:gd name="T1" fmla="*/ 1460372569 h 745"/>
              <a:gd name="T2" fmla="*/ 41669274 w 2308"/>
              <a:gd name="T3" fmla="*/ 1450775817 h 745"/>
              <a:gd name="T4" fmla="*/ 70656532 w 2308"/>
              <a:gd name="T5" fmla="*/ 1444291914 h 745"/>
              <a:gd name="T6" fmla="*/ 89808700 w 2308"/>
              <a:gd name="T7" fmla="*/ 1437937294 h 745"/>
              <a:gd name="T8" fmla="*/ 109090731 w 2308"/>
              <a:gd name="T9" fmla="*/ 1428210900 h 745"/>
              <a:gd name="T10" fmla="*/ 128372402 w 2308"/>
              <a:gd name="T11" fmla="*/ 1418614148 h 745"/>
              <a:gd name="T12" fmla="*/ 157230156 w 2308"/>
              <a:gd name="T13" fmla="*/ 1415372376 h 745"/>
              <a:gd name="T14" fmla="*/ 179747263 w 2308"/>
              <a:gd name="T15" fmla="*/ 1412130245 h 745"/>
              <a:gd name="T16" fmla="*/ 211840094 w 2308"/>
              <a:gd name="T17" fmla="*/ 1405775624 h 745"/>
              <a:gd name="T18" fmla="*/ 243933284 w 2308"/>
              <a:gd name="T19" fmla="*/ 1396049230 h 745"/>
              <a:gd name="T20" fmla="*/ 276026474 w 2308"/>
              <a:gd name="T21" fmla="*/ 1402533493 h 745"/>
              <a:gd name="T22" fmla="*/ 292073069 w 2308"/>
              <a:gd name="T23" fmla="*/ 1408888114 h 745"/>
              <a:gd name="T24" fmla="*/ 298543221 w 2308"/>
              <a:gd name="T25" fmla="*/ 1418614148 h 745"/>
              <a:gd name="T26" fmla="*/ 295308145 w 2308"/>
              <a:gd name="T27" fmla="*/ 1444291914 h 745"/>
              <a:gd name="T28" fmla="*/ 282496626 w 2308"/>
              <a:gd name="T29" fmla="*/ 1463614700 h 745"/>
              <a:gd name="T30" fmla="*/ 272791039 w 2308"/>
              <a:gd name="T31" fmla="*/ 1473341094 h 745"/>
              <a:gd name="T32" fmla="*/ 266450391 w 2308"/>
              <a:gd name="T33" fmla="*/ 1482937486 h 745"/>
              <a:gd name="T34" fmla="*/ 240698208 w 2308"/>
              <a:gd name="T35" fmla="*/ 1489421749 h 745"/>
              <a:gd name="T36" fmla="*/ 208605018 w 2308"/>
              <a:gd name="T37" fmla="*/ 1492534238 h 745"/>
              <a:gd name="T38" fmla="*/ 25622679 w 2308"/>
              <a:gd name="T39" fmla="*/ 1489421749 h 745"/>
              <a:gd name="T40" fmla="*/ 0 w 2308"/>
              <a:gd name="T41" fmla="*/ 1482937486 h 74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308" h="745" extrusionOk="0">
                <a:moveTo>
                  <a:pt x="124" y="496"/>
                </a:moveTo>
                <a:cubicBezTo>
                  <a:pt x="187" y="479"/>
                  <a:pt x="262" y="434"/>
                  <a:pt x="322" y="422"/>
                </a:cubicBezTo>
                <a:cubicBezTo>
                  <a:pt x="402" y="407"/>
                  <a:pt x="471" y="406"/>
                  <a:pt x="546" y="372"/>
                </a:cubicBezTo>
                <a:cubicBezTo>
                  <a:pt x="591" y="351"/>
                  <a:pt x="653" y="344"/>
                  <a:pt x="694" y="323"/>
                </a:cubicBezTo>
                <a:cubicBezTo>
                  <a:pt x="753" y="293"/>
                  <a:pt x="782" y="266"/>
                  <a:pt x="843" y="248"/>
                </a:cubicBezTo>
                <a:cubicBezTo>
                  <a:pt x="887" y="235"/>
                  <a:pt x="942" y="181"/>
                  <a:pt x="992" y="174"/>
                </a:cubicBezTo>
                <a:cubicBezTo>
                  <a:pt x="1076" y="162"/>
                  <a:pt x="1138" y="179"/>
                  <a:pt x="1215" y="149"/>
                </a:cubicBezTo>
                <a:cubicBezTo>
                  <a:pt x="1281" y="124"/>
                  <a:pt x="1322" y="139"/>
                  <a:pt x="1389" y="124"/>
                </a:cubicBezTo>
                <a:cubicBezTo>
                  <a:pt x="1463" y="108"/>
                  <a:pt x="1569" y="101"/>
                  <a:pt x="1637" y="75"/>
                </a:cubicBezTo>
                <a:cubicBezTo>
                  <a:pt x="1726" y="41"/>
                  <a:pt x="1790" y="10"/>
                  <a:pt x="1885" y="0"/>
                </a:cubicBezTo>
                <a:cubicBezTo>
                  <a:pt x="2006" y="-13"/>
                  <a:pt x="2052" y="18"/>
                  <a:pt x="2133" y="50"/>
                </a:cubicBezTo>
                <a:cubicBezTo>
                  <a:pt x="2179" y="68"/>
                  <a:pt x="2216" y="75"/>
                  <a:pt x="2257" y="99"/>
                </a:cubicBezTo>
                <a:cubicBezTo>
                  <a:pt x="2258" y="100"/>
                  <a:pt x="2303" y="159"/>
                  <a:pt x="2307" y="174"/>
                </a:cubicBezTo>
                <a:cubicBezTo>
                  <a:pt x="2321" y="233"/>
                  <a:pt x="2310" y="322"/>
                  <a:pt x="2282" y="372"/>
                </a:cubicBezTo>
                <a:cubicBezTo>
                  <a:pt x="2255" y="420"/>
                  <a:pt x="2215" y="475"/>
                  <a:pt x="2183" y="521"/>
                </a:cubicBezTo>
                <a:cubicBezTo>
                  <a:pt x="2167" y="544"/>
                  <a:pt x="2134" y="560"/>
                  <a:pt x="2108" y="596"/>
                </a:cubicBezTo>
                <a:cubicBezTo>
                  <a:pt x="2095" y="614"/>
                  <a:pt x="2071" y="664"/>
                  <a:pt x="2059" y="670"/>
                </a:cubicBezTo>
                <a:cubicBezTo>
                  <a:pt x="2002" y="700"/>
                  <a:pt x="1923" y="696"/>
                  <a:pt x="1860" y="720"/>
                </a:cubicBezTo>
                <a:cubicBezTo>
                  <a:pt x="1778" y="751"/>
                  <a:pt x="1701" y="744"/>
                  <a:pt x="1612" y="744"/>
                </a:cubicBezTo>
                <a:cubicBezTo>
                  <a:pt x="1210" y="744"/>
                  <a:pt x="575" y="863"/>
                  <a:pt x="198" y="720"/>
                </a:cubicBezTo>
                <a:cubicBezTo>
                  <a:pt x="132" y="695"/>
                  <a:pt x="67" y="689"/>
                  <a:pt x="0" y="670"/>
                </a:cubicBezTo>
              </a:path>
            </a:pathLst>
          </a:custGeom>
          <a:noFill/>
          <a:ln w="2286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26341" name="Ink 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143000" y="4089400"/>
            <a:ext cx="2724150" cy="1312863"/>
          </a:xfrm>
          <a:custGeom>
            <a:avLst/>
            <a:gdLst>
              <a:gd name="T0" fmla="*/ 485620603 w 7566"/>
              <a:gd name="T1" fmla="*/ 1748670519 h 3647"/>
              <a:gd name="T2" fmla="*/ 578829668 w 7566"/>
              <a:gd name="T3" fmla="*/ 1726122178 h 3647"/>
              <a:gd name="T4" fmla="*/ 646370657 w 7566"/>
              <a:gd name="T5" fmla="*/ 1681154730 h 3647"/>
              <a:gd name="T6" fmla="*/ 675279916 w 7566"/>
              <a:gd name="T7" fmla="*/ 1642537407 h 3647"/>
              <a:gd name="T8" fmla="*/ 765377414 w 7566"/>
              <a:gd name="T9" fmla="*/ 1575021618 h 3647"/>
              <a:gd name="T10" fmla="*/ 848864007 w 7566"/>
              <a:gd name="T11" fmla="*/ 1530054170 h 3647"/>
              <a:gd name="T12" fmla="*/ 900329775 w 7566"/>
              <a:gd name="T13" fmla="*/ 1497916206 h 3647"/>
              <a:gd name="T14" fmla="*/ 913293431 w 7566"/>
              <a:gd name="T15" fmla="*/ 1507505829 h 3647"/>
              <a:gd name="T16" fmla="*/ 881013729 w 7566"/>
              <a:gd name="T17" fmla="*/ 1539643794 h 3647"/>
              <a:gd name="T18" fmla="*/ 819954748 w 7566"/>
              <a:gd name="T19" fmla="*/ 1597569959 h 3647"/>
              <a:gd name="T20" fmla="*/ 794286673 w 7566"/>
              <a:gd name="T21" fmla="*/ 1632947783 h 3647"/>
              <a:gd name="T22" fmla="*/ 768488980 w 7566"/>
              <a:gd name="T23" fmla="*/ 1665085748 h 3647"/>
              <a:gd name="T24" fmla="*/ 736338897 w 7566"/>
              <a:gd name="T25" fmla="*/ 1693984213 h 3647"/>
              <a:gd name="T26" fmla="*/ 678520740 w 7566"/>
              <a:gd name="T27" fmla="*/ 1735841396 h 3647"/>
              <a:gd name="T28" fmla="*/ 627054612 w 7566"/>
              <a:gd name="T29" fmla="*/ 1774329125 h 3647"/>
              <a:gd name="T30" fmla="*/ 578829668 w 7566"/>
              <a:gd name="T31" fmla="*/ 1806467089 h 3647"/>
              <a:gd name="T32" fmla="*/ 546679585 w 7566"/>
              <a:gd name="T33" fmla="*/ 1838605054 h 3647"/>
              <a:gd name="T34" fmla="*/ 508047854 w 7566"/>
              <a:gd name="T35" fmla="*/ 1877222737 h 3647"/>
              <a:gd name="T36" fmla="*/ 453340902 w 7566"/>
              <a:gd name="T37" fmla="*/ 1790398107 h 3647"/>
              <a:gd name="T38" fmla="*/ 440506865 w 7566"/>
              <a:gd name="T39" fmla="*/ 1758260142 h 3647"/>
              <a:gd name="T40" fmla="*/ 411597966 w 7566"/>
              <a:gd name="T41" fmla="*/ 1697223712 h 3647"/>
              <a:gd name="T42" fmla="*/ 469416123 w 7566"/>
              <a:gd name="T43" fmla="*/ 1729361677 h 3647"/>
              <a:gd name="T44" fmla="*/ 540197937 w 7566"/>
              <a:gd name="T45" fmla="*/ 1703573837 h 3647"/>
              <a:gd name="T46" fmla="*/ 588422881 w 7566"/>
              <a:gd name="T47" fmla="*/ 1687504494 h 3647"/>
              <a:gd name="T48" fmla="*/ 639888649 w 7566"/>
              <a:gd name="T49" fmla="*/ 1639297547 h 3647"/>
              <a:gd name="T50" fmla="*/ 697836425 w 7566"/>
              <a:gd name="T51" fmla="*/ 1604049678 h 3647"/>
              <a:gd name="T52" fmla="*/ 762136590 w 7566"/>
              <a:gd name="T53" fmla="*/ 1581500977 h 3647"/>
              <a:gd name="T54" fmla="*/ 829677580 w 7566"/>
              <a:gd name="T55" fmla="*/ 1552602871 h 3647"/>
              <a:gd name="T56" fmla="*/ 942202689 w 7566"/>
              <a:gd name="T57" fmla="*/ 1497916206 h 3647"/>
              <a:gd name="T58" fmla="*/ 964629940 w 7566"/>
              <a:gd name="T59" fmla="*/ 1472257600 h 3647"/>
              <a:gd name="T60" fmla="*/ 771729804 w 7566"/>
              <a:gd name="T61" fmla="*/ 1504395924 h 3647"/>
              <a:gd name="T62" fmla="*/ 733097713 w 7566"/>
              <a:gd name="T63" fmla="*/ 1536533889 h 3647"/>
              <a:gd name="T64" fmla="*/ 688113953 w 7566"/>
              <a:gd name="T65" fmla="*/ 1568671854 h 3647"/>
              <a:gd name="T66" fmla="*/ 636647825 w 7566"/>
              <a:gd name="T67" fmla="*/ 1591090600 h 3647"/>
              <a:gd name="T68" fmla="*/ 582070491 w 7566"/>
              <a:gd name="T69" fmla="*/ 1620118660 h 3647"/>
              <a:gd name="T70" fmla="*/ 524122715 w 7566"/>
              <a:gd name="T71" fmla="*/ 1649016765 h 3647"/>
              <a:gd name="T72" fmla="*/ 398763929 w 7566"/>
              <a:gd name="T73" fmla="*/ 1687504494 h 3647"/>
              <a:gd name="T74" fmla="*/ 411597966 w 7566"/>
              <a:gd name="T75" fmla="*/ 1835365555 h 3647"/>
              <a:gd name="T76" fmla="*/ 475897771 w 7566"/>
              <a:gd name="T77" fmla="*/ 1857913896 h 3647"/>
              <a:gd name="T78" fmla="*/ 32150083 w 7566"/>
              <a:gd name="T79" fmla="*/ 1845084413 h 3647"/>
              <a:gd name="T80" fmla="*/ 6482008 w 7566"/>
              <a:gd name="T81" fmla="*/ 1864393254 h 3647"/>
              <a:gd name="T82" fmla="*/ 282997995 w 7566"/>
              <a:gd name="T83" fmla="*/ 1931909043 h 3647"/>
              <a:gd name="T84" fmla="*/ 379447883 w 7566"/>
              <a:gd name="T85" fmla="*/ 1944738166 h 364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566" h="3647" extrusionOk="0">
                <a:moveTo>
                  <a:pt x="2877" y="2207"/>
                </a:moveTo>
                <a:cubicBezTo>
                  <a:pt x="3023" y="2198"/>
                  <a:pt x="3156" y="2167"/>
                  <a:pt x="3299" y="2158"/>
                </a:cubicBezTo>
                <a:cubicBezTo>
                  <a:pt x="3448" y="2149"/>
                  <a:pt x="3601" y="2139"/>
                  <a:pt x="3746" y="2133"/>
                </a:cubicBezTo>
                <a:cubicBezTo>
                  <a:pt x="3832" y="2129"/>
                  <a:pt x="3922" y="2117"/>
                  <a:pt x="3994" y="2108"/>
                </a:cubicBezTo>
                <a:cubicBezTo>
                  <a:pt x="4105" y="2093"/>
                  <a:pt x="4269" y="2083"/>
                  <a:pt x="4366" y="2034"/>
                </a:cubicBezTo>
                <a:cubicBezTo>
                  <a:pt x="4417" y="2008"/>
                  <a:pt x="4434" y="1976"/>
                  <a:pt x="4465" y="1959"/>
                </a:cubicBezTo>
                <a:cubicBezTo>
                  <a:pt x="4507" y="1936"/>
                  <a:pt x="4547" y="1911"/>
                  <a:pt x="4589" y="1885"/>
                </a:cubicBezTo>
                <a:cubicBezTo>
                  <a:pt x="4662" y="1840"/>
                  <a:pt x="4743" y="1787"/>
                  <a:pt x="4812" y="1736"/>
                </a:cubicBezTo>
                <a:cubicBezTo>
                  <a:pt x="4854" y="1705"/>
                  <a:pt x="4957" y="1646"/>
                  <a:pt x="4986" y="1612"/>
                </a:cubicBezTo>
                <a:cubicBezTo>
                  <a:pt x="5016" y="1578"/>
                  <a:pt x="5016" y="1538"/>
                  <a:pt x="5035" y="1513"/>
                </a:cubicBezTo>
                <a:cubicBezTo>
                  <a:pt x="5066" y="1472"/>
                  <a:pt x="5062" y="1440"/>
                  <a:pt x="5085" y="1413"/>
                </a:cubicBezTo>
                <a:cubicBezTo>
                  <a:pt x="5121" y="1371"/>
                  <a:pt x="5183" y="1341"/>
                  <a:pt x="5209" y="1314"/>
                </a:cubicBezTo>
                <a:cubicBezTo>
                  <a:pt x="5311" y="1210"/>
                  <a:pt x="5406" y="1088"/>
                  <a:pt x="5507" y="1017"/>
                </a:cubicBezTo>
                <a:cubicBezTo>
                  <a:pt x="5576" y="968"/>
                  <a:pt x="5586" y="986"/>
                  <a:pt x="5655" y="942"/>
                </a:cubicBezTo>
                <a:cubicBezTo>
                  <a:pt x="5741" y="887"/>
                  <a:pt x="5816" y="836"/>
                  <a:pt x="5904" y="793"/>
                </a:cubicBezTo>
                <a:cubicBezTo>
                  <a:pt x="5993" y="749"/>
                  <a:pt x="6088" y="714"/>
                  <a:pt x="6176" y="669"/>
                </a:cubicBezTo>
                <a:cubicBezTo>
                  <a:pt x="6253" y="629"/>
                  <a:pt x="6350" y="588"/>
                  <a:pt x="6424" y="545"/>
                </a:cubicBezTo>
                <a:cubicBezTo>
                  <a:pt x="6476" y="515"/>
                  <a:pt x="6495" y="482"/>
                  <a:pt x="6548" y="446"/>
                </a:cubicBezTo>
                <a:cubicBezTo>
                  <a:pt x="6580" y="424"/>
                  <a:pt x="6633" y="396"/>
                  <a:pt x="6672" y="372"/>
                </a:cubicBezTo>
                <a:cubicBezTo>
                  <a:pt x="6717" y="345"/>
                  <a:pt x="6815" y="297"/>
                  <a:pt x="6846" y="272"/>
                </a:cubicBezTo>
                <a:cubicBezTo>
                  <a:pt x="6865" y="257"/>
                  <a:pt x="6917" y="217"/>
                  <a:pt x="6945" y="198"/>
                </a:cubicBezTo>
                <a:cubicBezTo>
                  <a:pt x="6959" y="188"/>
                  <a:pt x="6994" y="143"/>
                  <a:pt x="7020" y="124"/>
                </a:cubicBezTo>
                <a:cubicBezTo>
                  <a:pt x="7036" y="112"/>
                  <a:pt x="7072" y="89"/>
                  <a:pt x="7094" y="74"/>
                </a:cubicBezTo>
                <a:cubicBezTo>
                  <a:pt x="7069" y="162"/>
                  <a:pt x="7079" y="204"/>
                  <a:pt x="7045" y="272"/>
                </a:cubicBezTo>
                <a:cubicBezTo>
                  <a:pt x="7026" y="310"/>
                  <a:pt x="6974" y="366"/>
                  <a:pt x="6945" y="396"/>
                </a:cubicBezTo>
                <a:cubicBezTo>
                  <a:pt x="6923" y="418"/>
                  <a:pt x="6894" y="425"/>
                  <a:pt x="6871" y="446"/>
                </a:cubicBezTo>
                <a:cubicBezTo>
                  <a:pt x="6855" y="460"/>
                  <a:pt x="6828" y="494"/>
                  <a:pt x="6796" y="520"/>
                </a:cubicBezTo>
                <a:cubicBezTo>
                  <a:pt x="6729" y="574"/>
                  <a:pt x="6690" y="590"/>
                  <a:pt x="6623" y="644"/>
                </a:cubicBezTo>
                <a:cubicBezTo>
                  <a:pt x="6561" y="694"/>
                  <a:pt x="6497" y="717"/>
                  <a:pt x="6449" y="768"/>
                </a:cubicBezTo>
                <a:cubicBezTo>
                  <a:pt x="6395" y="826"/>
                  <a:pt x="6370" y="909"/>
                  <a:pt x="6325" y="967"/>
                </a:cubicBezTo>
                <a:cubicBezTo>
                  <a:pt x="6291" y="1010"/>
                  <a:pt x="6287" y="1019"/>
                  <a:pt x="6251" y="1066"/>
                </a:cubicBezTo>
                <a:cubicBezTo>
                  <a:pt x="6219" y="1108"/>
                  <a:pt x="6206" y="1094"/>
                  <a:pt x="6176" y="1141"/>
                </a:cubicBezTo>
                <a:cubicBezTo>
                  <a:pt x="6151" y="1179"/>
                  <a:pt x="6148" y="1207"/>
                  <a:pt x="6127" y="1240"/>
                </a:cubicBezTo>
                <a:cubicBezTo>
                  <a:pt x="6103" y="1278"/>
                  <a:pt x="6076" y="1304"/>
                  <a:pt x="6052" y="1339"/>
                </a:cubicBezTo>
                <a:cubicBezTo>
                  <a:pt x="6034" y="1365"/>
                  <a:pt x="6018" y="1395"/>
                  <a:pt x="6003" y="1413"/>
                </a:cubicBezTo>
                <a:cubicBezTo>
                  <a:pt x="5962" y="1463"/>
                  <a:pt x="5959" y="1459"/>
                  <a:pt x="5928" y="1488"/>
                </a:cubicBezTo>
                <a:cubicBezTo>
                  <a:pt x="5918" y="1497"/>
                  <a:pt x="5892" y="1551"/>
                  <a:pt x="5879" y="1562"/>
                </a:cubicBezTo>
                <a:cubicBezTo>
                  <a:pt x="5851" y="1585"/>
                  <a:pt x="5827" y="1618"/>
                  <a:pt x="5804" y="1637"/>
                </a:cubicBezTo>
                <a:cubicBezTo>
                  <a:pt x="5775" y="1662"/>
                  <a:pt x="5720" y="1680"/>
                  <a:pt x="5680" y="1711"/>
                </a:cubicBezTo>
                <a:cubicBezTo>
                  <a:pt x="5645" y="1737"/>
                  <a:pt x="5618" y="1756"/>
                  <a:pt x="5581" y="1785"/>
                </a:cubicBezTo>
                <a:cubicBezTo>
                  <a:pt x="5545" y="1813"/>
                  <a:pt x="5530" y="1816"/>
                  <a:pt x="5507" y="1835"/>
                </a:cubicBezTo>
                <a:cubicBezTo>
                  <a:pt x="5417" y="1909"/>
                  <a:pt x="5326" y="1965"/>
                  <a:pt x="5234" y="2034"/>
                </a:cubicBezTo>
                <a:cubicBezTo>
                  <a:pt x="5173" y="2080"/>
                  <a:pt x="5139" y="2116"/>
                  <a:pt x="5085" y="2158"/>
                </a:cubicBezTo>
                <a:cubicBezTo>
                  <a:pt x="5054" y="2182"/>
                  <a:pt x="5019" y="2207"/>
                  <a:pt x="4986" y="2232"/>
                </a:cubicBezTo>
                <a:cubicBezTo>
                  <a:pt x="4940" y="2267"/>
                  <a:pt x="4889" y="2295"/>
                  <a:pt x="4837" y="2331"/>
                </a:cubicBezTo>
                <a:cubicBezTo>
                  <a:pt x="4788" y="2365"/>
                  <a:pt x="4737" y="2397"/>
                  <a:pt x="4688" y="2430"/>
                </a:cubicBezTo>
                <a:cubicBezTo>
                  <a:pt x="4659" y="2449"/>
                  <a:pt x="4621" y="2458"/>
                  <a:pt x="4589" y="2480"/>
                </a:cubicBezTo>
                <a:cubicBezTo>
                  <a:pt x="4560" y="2500"/>
                  <a:pt x="4489" y="2560"/>
                  <a:pt x="4465" y="2579"/>
                </a:cubicBezTo>
                <a:cubicBezTo>
                  <a:pt x="4434" y="2603"/>
                  <a:pt x="4413" y="2659"/>
                  <a:pt x="4390" y="2678"/>
                </a:cubicBezTo>
                <a:cubicBezTo>
                  <a:pt x="4357" y="2706"/>
                  <a:pt x="4333" y="2709"/>
                  <a:pt x="4291" y="2753"/>
                </a:cubicBezTo>
                <a:cubicBezTo>
                  <a:pt x="4276" y="2769"/>
                  <a:pt x="4236" y="2807"/>
                  <a:pt x="4217" y="2827"/>
                </a:cubicBezTo>
                <a:cubicBezTo>
                  <a:pt x="4176" y="2870"/>
                  <a:pt x="4140" y="2908"/>
                  <a:pt x="4093" y="2951"/>
                </a:cubicBezTo>
                <a:cubicBezTo>
                  <a:pt x="4069" y="2973"/>
                  <a:pt x="4040" y="2977"/>
                  <a:pt x="4018" y="3001"/>
                </a:cubicBezTo>
                <a:cubicBezTo>
                  <a:pt x="3978" y="3045"/>
                  <a:pt x="3953" y="3084"/>
                  <a:pt x="3919" y="3125"/>
                </a:cubicBezTo>
                <a:cubicBezTo>
                  <a:pt x="3847" y="3033"/>
                  <a:pt x="3784" y="2947"/>
                  <a:pt x="3721" y="2852"/>
                </a:cubicBezTo>
                <a:cubicBezTo>
                  <a:pt x="3663" y="2766"/>
                  <a:pt x="3615" y="2684"/>
                  <a:pt x="3572" y="2604"/>
                </a:cubicBezTo>
                <a:cubicBezTo>
                  <a:pt x="3547" y="2558"/>
                  <a:pt x="3523" y="2507"/>
                  <a:pt x="3497" y="2455"/>
                </a:cubicBezTo>
                <a:cubicBezTo>
                  <a:pt x="3483" y="2428"/>
                  <a:pt x="3487" y="2384"/>
                  <a:pt x="3473" y="2356"/>
                </a:cubicBezTo>
                <a:cubicBezTo>
                  <a:pt x="3469" y="2347"/>
                  <a:pt x="3435" y="2309"/>
                  <a:pt x="3423" y="2282"/>
                </a:cubicBezTo>
                <a:cubicBezTo>
                  <a:pt x="3422" y="2280"/>
                  <a:pt x="3408" y="2226"/>
                  <a:pt x="3398" y="2207"/>
                </a:cubicBezTo>
                <a:cubicBezTo>
                  <a:pt x="3390" y="2190"/>
                  <a:pt x="3331" y="2119"/>
                  <a:pt x="3324" y="2083"/>
                </a:cubicBezTo>
                <a:cubicBezTo>
                  <a:pt x="3303" y="1976"/>
                  <a:pt x="3326" y="1917"/>
                  <a:pt x="3274" y="1835"/>
                </a:cubicBezTo>
                <a:cubicBezTo>
                  <a:pt x="3246" y="1791"/>
                  <a:pt x="3201" y="1770"/>
                  <a:pt x="3175" y="1736"/>
                </a:cubicBezTo>
                <a:cubicBezTo>
                  <a:pt x="3202" y="1776"/>
                  <a:pt x="3205" y="1717"/>
                  <a:pt x="3225" y="1761"/>
                </a:cubicBezTo>
                <a:cubicBezTo>
                  <a:pt x="3254" y="1825"/>
                  <a:pt x="3252" y="1938"/>
                  <a:pt x="3299" y="1984"/>
                </a:cubicBezTo>
                <a:cubicBezTo>
                  <a:pt x="3384" y="2067"/>
                  <a:pt x="3476" y="2014"/>
                  <a:pt x="3621" y="1984"/>
                </a:cubicBezTo>
                <a:cubicBezTo>
                  <a:pt x="3721" y="1964"/>
                  <a:pt x="3827" y="1947"/>
                  <a:pt x="3919" y="1910"/>
                </a:cubicBezTo>
                <a:cubicBezTo>
                  <a:pt x="3965" y="1892"/>
                  <a:pt x="4003" y="1877"/>
                  <a:pt x="4043" y="1860"/>
                </a:cubicBezTo>
                <a:cubicBezTo>
                  <a:pt x="4087" y="1841"/>
                  <a:pt x="4117" y="1804"/>
                  <a:pt x="4167" y="1785"/>
                </a:cubicBezTo>
                <a:cubicBezTo>
                  <a:pt x="4205" y="1771"/>
                  <a:pt x="4249" y="1748"/>
                  <a:pt x="4291" y="1736"/>
                </a:cubicBezTo>
                <a:cubicBezTo>
                  <a:pt x="4347" y="1719"/>
                  <a:pt x="4338" y="1729"/>
                  <a:pt x="4390" y="1711"/>
                </a:cubicBezTo>
                <a:cubicBezTo>
                  <a:pt x="4426" y="1698"/>
                  <a:pt x="4501" y="1687"/>
                  <a:pt x="4539" y="1661"/>
                </a:cubicBezTo>
                <a:cubicBezTo>
                  <a:pt x="4551" y="1653"/>
                  <a:pt x="4616" y="1580"/>
                  <a:pt x="4638" y="1562"/>
                </a:cubicBezTo>
                <a:cubicBezTo>
                  <a:pt x="4684" y="1524"/>
                  <a:pt x="4681" y="1511"/>
                  <a:pt x="4738" y="1463"/>
                </a:cubicBezTo>
                <a:cubicBezTo>
                  <a:pt x="4806" y="1405"/>
                  <a:pt x="4865" y="1344"/>
                  <a:pt x="4936" y="1289"/>
                </a:cubicBezTo>
                <a:cubicBezTo>
                  <a:pt x="4975" y="1259"/>
                  <a:pt x="5077" y="1182"/>
                  <a:pt x="5110" y="1165"/>
                </a:cubicBezTo>
                <a:cubicBezTo>
                  <a:pt x="5166" y="1136"/>
                  <a:pt x="5248" y="1135"/>
                  <a:pt x="5308" y="1091"/>
                </a:cubicBezTo>
                <a:cubicBezTo>
                  <a:pt x="5327" y="1077"/>
                  <a:pt x="5368" y="1025"/>
                  <a:pt x="5383" y="1017"/>
                </a:cubicBezTo>
                <a:cubicBezTo>
                  <a:pt x="5439" y="987"/>
                  <a:pt x="5492" y="974"/>
                  <a:pt x="5556" y="942"/>
                </a:cubicBezTo>
                <a:cubicBezTo>
                  <a:pt x="5622" y="909"/>
                  <a:pt x="5694" y="892"/>
                  <a:pt x="5755" y="868"/>
                </a:cubicBezTo>
                <a:cubicBezTo>
                  <a:pt x="5817" y="843"/>
                  <a:pt x="5825" y="870"/>
                  <a:pt x="5879" y="843"/>
                </a:cubicBezTo>
                <a:cubicBezTo>
                  <a:pt x="5891" y="837"/>
                  <a:pt x="5944" y="780"/>
                  <a:pt x="5978" y="768"/>
                </a:cubicBezTo>
                <a:cubicBezTo>
                  <a:pt x="6044" y="745"/>
                  <a:pt x="6126" y="718"/>
                  <a:pt x="6201" y="694"/>
                </a:cubicBezTo>
                <a:cubicBezTo>
                  <a:pt x="6266" y="674"/>
                  <a:pt x="6334" y="646"/>
                  <a:pt x="6400" y="620"/>
                </a:cubicBezTo>
                <a:cubicBezTo>
                  <a:pt x="6487" y="585"/>
                  <a:pt x="6570" y="525"/>
                  <a:pt x="6648" y="496"/>
                </a:cubicBezTo>
                <a:cubicBezTo>
                  <a:pt x="6776" y="448"/>
                  <a:pt x="6923" y="412"/>
                  <a:pt x="7045" y="347"/>
                </a:cubicBezTo>
                <a:cubicBezTo>
                  <a:pt x="7120" y="307"/>
                  <a:pt x="7188" y="237"/>
                  <a:pt x="7268" y="198"/>
                </a:cubicBezTo>
                <a:cubicBezTo>
                  <a:pt x="7353" y="156"/>
                  <a:pt x="7464" y="129"/>
                  <a:pt x="7541" y="74"/>
                </a:cubicBezTo>
                <a:cubicBezTo>
                  <a:pt x="7569" y="74"/>
                  <a:pt x="7574" y="71"/>
                  <a:pt x="7541" y="49"/>
                </a:cubicBezTo>
                <a:cubicBezTo>
                  <a:pt x="7476" y="34"/>
                  <a:pt x="7515" y="5"/>
                  <a:pt x="7441" y="0"/>
                </a:cubicBezTo>
                <a:cubicBezTo>
                  <a:pt x="7088" y="-26"/>
                  <a:pt x="6636" y="-64"/>
                  <a:pt x="6300" y="24"/>
                </a:cubicBezTo>
                <a:cubicBezTo>
                  <a:pt x="6242" y="39"/>
                  <a:pt x="6205" y="71"/>
                  <a:pt x="6152" y="99"/>
                </a:cubicBezTo>
                <a:cubicBezTo>
                  <a:pt x="6080" y="136"/>
                  <a:pt x="6001" y="214"/>
                  <a:pt x="5953" y="248"/>
                </a:cubicBezTo>
                <a:cubicBezTo>
                  <a:pt x="5909" y="279"/>
                  <a:pt x="5849" y="313"/>
                  <a:pt x="5804" y="347"/>
                </a:cubicBezTo>
                <a:cubicBezTo>
                  <a:pt x="5757" y="382"/>
                  <a:pt x="5749" y="403"/>
                  <a:pt x="5705" y="446"/>
                </a:cubicBezTo>
                <a:cubicBezTo>
                  <a:pt x="5690" y="460"/>
                  <a:pt x="5670" y="483"/>
                  <a:pt x="5655" y="496"/>
                </a:cubicBezTo>
                <a:cubicBezTo>
                  <a:pt x="5640" y="509"/>
                  <a:pt x="5613" y="548"/>
                  <a:pt x="5581" y="570"/>
                </a:cubicBezTo>
                <a:cubicBezTo>
                  <a:pt x="5526" y="607"/>
                  <a:pt x="5471" y="617"/>
                  <a:pt x="5432" y="644"/>
                </a:cubicBezTo>
                <a:cubicBezTo>
                  <a:pt x="5391" y="673"/>
                  <a:pt x="5364" y="716"/>
                  <a:pt x="5308" y="744"/>
                </a:cubicBezTo>
                <a:cubicBezTo>
                  <a:pt x="5274" y="761"/>
                  <a:pt x="5196" y="780"/>
                  <a:pt x="5159" y="793"/>
                </a:cubicBezTo>
                <a:cubicBezTo>
                  <a:pt x="5118" y="807"/>
                  <a:pt x="5046" y="827"/>
                  <a:pt x="5011" y="843"/>
                </a:cubicBezTo>
                <a:cubicBezTo>
                  <a:pt x="4984" y="855"/>
                  <a:pt x="4918" y="914"/>
                  <a:pt x="4911" y="917"/>
                </a:cubicBezTo>
                <a:cubicBezTo>
                  <a:pt x="4856" y="939"/>
                  <a:pt x="4850" y="922"/>
                  <a:pt x="4812" y="942"/>
                </a:cubicBezTo>
                <a:cubicBezTo>
                  <a:pt x="4754" y="972"/>
                  <a:pt x="4694" y="1006"/>
                  <a:pt x="4638" y="1041"/>
                </a:cubicBezTo>
                <a:cubicBezTo>
                  <a:pt x="4588" y="1072"/>
                  <a:pt x="4543" y="1111"/>
                  <a:pt x="4490" y="1141"/>
                </a:cubicBezTo>
                <a:cubicBezTo>
                  <a:pt x="4449" y="1164"/>
                  <a:pt x="4385" y="1190"/>
                  <a:pt x="4341" y="1215"/>
                </a:cubicBezTo>
                <a:cubicBezTo>
                  <a:pt x="4296" y="1240"/>
                  <a:pt x="4258" y="1244"/>
                  <a:pt x="4217" y="1265"/>
                </a:cubicBezTo>
                <a:cubicBezTo>
                  <a:pt x="4159" y="1294"/>
                  <a:pt x="4115" y="1348"/>
                  <a:pt x="4043" y="1364"/>
                </a:cubicBezTo>
                <a:cubicBezTo>
                  <a:pt x="3875" y="1402"/>
                  <a:pt x="3691" y="1391"/>
                  <a:pt x="3522" y="1413"/>
                </a:cubicBezTo>
                <a:cubicBezTo>
                  <a:pt x="3420" y="1426"/>
                  <a:pt x="3226" y="1410"/>
                  <a:pt x="3150" y="1488"/>
                </a:cubicBezTo>
                <a:cubicBezTo>
                  <a:pt x="3131" y="1508"/>
                  <a:pt x="3083" y="1635"/>
                  <a:pt x="3076" y="1661"/>
                </a:cubicBezTo>
                <a:cubicBezTo>
                  <a:pt x="3044" y="1787"/>
                  <a:pt x="3096" y="1948"/>
                  <a:pt x="3101" y="2058"/>
                </a:cubicBezTo>
                <a:cubicBezTo>
                  <a:pt x="3110" y="2260"/>
                  <a:pt x="3118" y="2445"/>
                  <a:pt x="3150" y="2629"/>
                </a:cubicBezTo>
                <a:cubicBezTo>
                  <a:pt x="3160" y="2685"/>
                  <a:pt x="3162" y="2746"/>
                  <a:pt x="3175" y="2802"/>
                </a:cubicBezTo>
                <a:cubicBezTo>
                  <a:pt x="3182" y="2833"/>
                  <a:pt x="3237" y="2995"/>
                  <a:pt x="3249" y="3001"/>
                </a:cubicBezTo>
                <a:cubicBezTo>
                  <a:pt x="3446" y="3095"/>
                  <a:pt x="3892" y="3001"/>
                  <a:pt x="4118" y="3001"/>
                </a:cubicBezTo>
                <a:cubicBezTo>
                  <a:pt x="4117" y="3001"/>
                  <a:pt x="3769" y="2976"/>
                  <a:pt x="3671" y="2976"/>
                </a:cubicBezTo>
                <a:cubicBezTo>
                  <a:pt x="3470" y="2976"/>
                  <a:pt x="3274" y="2971"/>
                  <a:pt x="3076" y="2951"/>
                </a:cubicBezTo>
                <a:cubicBezTo>
                  <a:pt x="3008" y="2944"/>
                  <a:pt x="2935" y="2930"/>
                  <a:pt x="2877" y="2927"/>
                </a:cubicBezTo>
                <a:cubicBezTo>
                  <a:pt x="2030" y="2880"/>
                  <a:pt x="1070" y="3072"/>
                  <a:pt x="248" y="2877"/>
                </a:cubicBezTo>
                <a:cubicBezTo>
                  <a:pt x="170" y="2859"/>
                  <a:pt x="88" y="2793"/>
                  <a:pt x="25" y="2778"/>
                </a:cubicBezTo>
                <a:cubicBezTo>
                  <a:pt x="0" y="2778"/>
                  <a:pt x="-8" y="2778"/>
                  <a:pt x="0" y="2802"/>
                </a:cubicBezTo>
                <a:cubicBezTo>
                  <a:pt x="19" y="2875"/>
                  <a:pt x="31" y="2952"/>
                  <a:pt x="50" y="3026"/>
                </a:cubicBezTo>
                <a:cubicBezTo>
                  <a:pt x="73" y="3118"/>
                  <a:pt x="94" y="3168"/>
                  <a:pt x="99" y="3274"/>
                </a:cubicBezTo>
                <a:cubicBezTo>
                  <a:pt x="103" y="3348"/>
                  <a:pt x="99" y="3423"/>
                  <a:pt x="99" y="3497"/>
                </a:cubicBezTo>
                <a:cubicBezTo>
                  <a:pt x="787" y="3497"/>
                  <a:pt x="1519" y="3449"/>
                  <a:pt x="2183" y="3547"/>
                </a:cubicBezTo>
                <a:cubicBezTo>
                  <a:pt x="2252" y="3557"/>
                  <a:pt x="2310" y="3566"/>
                  <a:pt x="2381" y="3571"/>
                </a:cubicBezTo>
                <a:cubicBezTo>
                  <a:pt x="2472" y="3577"/>
                  <a:pt x="2577" y="3586"/>
                  <a:pt x="2654" y="3596"/>
                </a:cubicBezTo>
                <a:cubicBezTo>
                  <a:pt x="2746" y="3608"/>
                  <a:pt x="2836" y="3639"/>
                  <a:pt x="2927" y="3646"/>
                </a:cubicBezTo>
                <a:cubicBezTo>
                  <a:pt x="3034" y="3654"/>
                  <a:pt x="3142" y="3643"/>
                  <a:pt x="3249" y="3646"/>
                </a:cubicBezTo>
              </a:path>
            </a:pathLst>
          </a:custGeom>
          <a:noFill/>
          <a:ln w="228600" cap="sq">
            <a:solidFill>
              <a:srgbClr val="FFFF00">
                <a:alpha val="33333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00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2A0FC-F759-727B-D45F-2CD2C1528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4C2C123-20E8-6FF3-F9FC-46DA026B5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7286" y="-47478"/>
            <a:ext cx="4970032" cy="703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17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5798" name="Rectangle 54579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800" name="Rectangle 54579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802" name="Rectangle 54580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804" name="Rectangle 54580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5793" name="Picture 2" descr="IMMU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6252" y="457200"/>
            <a:ext cx="511149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288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145FE1-BAD3-A664-D155-A4334EE1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it-IT" sz="2200">
                <a:solidFill>
                  <a:srgbClr val="FFFFFF"/>
                </a:solidFill>
              </a:rPr>
              <a:t>NEUROTOSSICITA’ DA CORTISOLO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5AD74228-5427-165A-7AEF-80DE5260C2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6298082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78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05321" name="Rectangle 180532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323" name="Rectangle 180532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325" name="Rectangle 180532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327" name="Rectangle 180532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5329" name="Freeform: Shape 180532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05331" name="Rectangle 180533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 eaLnBrk="1" hangingPunct="1">
              <a:defRPr/>
            </a:pPr>
            <a:r>
              <a:rPr lang="it-IT" sz="1400">
                <a:solidFill>
                  <a:srgbClr val="FFFFFF"/>
                </a:solidFill>
                <a:latin typeface="Garamond" charset="0"/>
                <a:cs typeface="+mj-cs"/>
              </a:rPr>
              <a:t>STRESS E ATTIVAZIONE DELL’ASSE IPOFISI CORTICOSURRENALE</a:t>
            </a:r>
          </a:p>
        </p:txBody>
      </p:sp>
      <p:graphicFrame>
        <p:nvGraphicFramePr>
          <p:cNvPr id="1805317" name="Rectangle 3">
            <a:extLst>
              <a:ext uri="{FF2B5EF4-FFF2-40B4-BE49-F238E27FC236}">
                <a16:creationId xmlns:a16="http://schemas.microsoft.com/office/drawing/2014/main" id="{F4CC9E90-9BFD-2774-E54E-0845C06421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2942476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0550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3200" b="0" dirty="0">
                <a:solidFill>
                  <a:srgbClr val="FF6600"/>
                </a:solidFill>
                <a:latin typeface="Garamond" charset="0"/>
                <a:cs typeface="+mj-cs"/>
              </a:rPr>
              <a:t>LO STRESS</a:t>
            </a:r>
            <a:br>
              <a:rPr lang="it-IT" sz="3200" b="0" dirty="0">
                <a:solidFill>
                  <a:srgbClr val="FF6600"/>
                </a:solidFill>
                <a:latin typeface="Garamond" charset="0"/>
                <a:cs typeface="+mj-cs"/>
              </a:rPr>
            </a:br>
            <a:r>
              <a:rPr lang="it-IT" sz="3200" b="0" dirty="0">
                <a:solidFill>
                  <a:srgbClr val="FF6600"/>
                </a:solidFill>
                <a:latin typeface="Garamond" charset="0"/>
                <a:cs typeface="+mj-cs"/>
              </a:rPr>
              <a:t> Fattori Neurotrofici e Depressione</a:t>
            </a:r>
          </a:p>
        </p:txBody>
      </p:sp>
      <p:sp>
        <p:nvSpPr>
          <p:cNvPr id="622594" name="Text Box 3"/>
          <p:cNvSpPr txBox="1">
            <a:spLocks noChangeArrowheads="1"/>
          </p:cNvSpPr>
          <p:nvPr/>
        </p:nvSpPr>
        <p:spPr bwMode="auto">
          <a:xfrm>
            <a:off x="2603500" y="1843088"/>
            <a:ext cx="6000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Times New Roman" charset="0"/>
              </a:rPr>
              <a:t>corticosteroidi (stress, </a:t>
            </a:r>
            <a:r>
              <a:rPr lang="it-IT">
                <a:latin typeface="Times New Roman" charset="0"/>
              </a:rPr>
              <a:t>reazione di Selye</a:t>
            </a:r>
            <a:r>
              <a:rPr lang="it-IT" sz="1800">
                <a:latin typeface="Times New Roman" charset="0"/>
              </a:rPr>
              <a:t>, depressione)</a:t>
            </a:r>
          </a:p>
        </p:txBody>
      </p:sp>
      <p:sp>
        <p:nvSpPr>
          <p:cNvPr id="622595" name="AutoShape 4"/>
          <p:cNvSpPr>
            <a:spLocks noChangeArrowheads="1"/>
          </p:cNvSpPr>
          <p:nvPr/>
        </p:nvSpPr>
        <p:spPr bwMode="auto">
          <a:xfrm>
            <a:off x="2411413" y="1916113"/>
            <a:ext cx="152400" cy="304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22596" name="Line 5"/>
          <p:cNvSpPr>
            <a:spLocks noChangeShapeType="1"/>
          </p:cNvSpPr>
          <p:nvPr/>
        </p:nvSpPr>
        <p:spPr bwMode="auto">
          <a:xfrm>
            <a:off x="4114800" y="2286000"/>
            <a:ext cx="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22597" name="Text Box 6"/>
          <p:cNvSpPr txBox="1">
            <a:spLocks noChangeArrowheads="1"/>
          </p:cNvSpPr>
          <p:nvPr/>
        </p:nvSpPr>
        <p:spPr bwMode="auto">
          <a:xfrm>
            <a:off x="1116013" y="2565400"/>
            <a:ext cx="7597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Times New Roman" charset="0"/>
              </a:rPr>
              <a:t>iperattivazione recettori dei corticosteroidi su DNA</a:t>
            </a:r>
            <a:r>
              <a:rPr lang="it-IT" sz="1800">
                <a:latin typeface="Times New Roman" charset="0"/>
              </a:rPr>
              <a:t> </a:t>
            </a:r>
          </a:p>
        </p:txBody>
      </p:sp>
      <p:sp>
        <p:nvSpPr>
          <p:cNvPr id="622598" name="AutoShape 7"/>
          <p:cNvSpPr>
            <a:spLocks noChangeArrowheads="1"/>
          </p:cNvSpPr>
          <p:nvPr/>
        </p:nvSpPr>
        <p:spPr bwMode="auto">
          <a:xfrm>
            <a:off x="2171700" y="4230688"/>
            <a:ext cx="152400" cy="290512"/>
          </a:xfrm>
          <a:prstGeom prst="downArrow">
            <a:avLst>
              <a:gd name="adj1" fmla="val 50000"/>
              <a:gd name="adj2" fmla="val 4765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22599" name="Text Box 8"/>
          <p:cNvSpPr txBox="1">
            <a:spLocks noChangeArrowheads="1"/>
          </p:cNvSpPr>
          <p:nvPr/>
        </p:nvSpPr>
        <p:spPr bwMode="auto">
          <a:xfrm>
            <a:off x="2268538" y="4292600"/>
            <a:ext cx="487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Times New Roman" charset="0"/>
              </a:rPr>
              <a:t>espressione dell</a:t>
            </a:r>
            <a:r>
              <a:rPr lang="ja-JP" altLang="it-IT" sz="1800">
                <a:latin typeface="Times New Roman" charset="0"/>
              </a:rPr>
              <a:t>’</a:t>
            </a:r>
            <a:r>
              <a:rPr lang="it-IT" altLang="ja-JP" sz="1800">
                <a:latin typeface="Times New Roman" charset="0"/>
              </a:rPr>
              <a:t>mRNA del BDNF nell</a:t>
            </a:r>
            <a:r>
              <a:rPr lang="ja-JP" altLang="it-IT" sz="1800">
                <a:latin typeface="Times New Roman" charset="0"/>
              </a:rPr>
              <a:t>’</a:t>
            </a:r>
            <a:r>
              <a:rPr lang="it-IT" altLang="ja-JP" sz="1800">
                <a:latin typeface="Times New Roman" charset="0"/>
              </a:rPr>
              <a:t>ippocampo</a:t>
            </a:r>
          </a:p>
          <a:p>
            <a:pPr eaLnBrk="1" hangingPunct="1"/>
            <a:r>
              <a:rPr lang="it-IT" sz="1800">
                <a:latin typeface="Times New Roman" charset="0"/>
              </a:rPr>
              <a:t> e nel giro dentato (Schaaf et al., 2000)</a:t>
            </a:r>
          </a:p>
        </p:txBody>
      </p:sp>
      <p:sp>
        <p:nvSpPr>
          <p:cNvPr id="622600" name="Text Box 9"/>
          <p:cNvSpPr txBox="1">
            <a:spLocks noChangeArrowheads="1"/>
          </p:cNvSpPr>
          <p:nvPr/>
        </p:nvSpPr>
        <p:spPr bwMode="auto">
          <a:xfrm>
            <a:off x="1828800" y="5884863"/>
            <a:ext cx="665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Times New Roman" charset="0"/>
              </a:rPr>
              <a:t>atrofia ed insorgenza della sintomatologia depressiva</a:t>
            </a:r>
          </a:p>
        </p:txBody>
      </p:sp>
      <p:sp>
        <p:nvSpPr>
          <p:cNvPr id="622601" name="Line 10"/>
          <p:cNvSpPr>
            <a:spLocks noChangeShapeType="1"/>
          </p:cNvSpPr>
          <p:nvPr/>
        </p:nvSpPr>
        <p:spPr bwMode="auto">
          <a:xfrm>
            <a:off x="4114800" y="3886200"/>
            <a:ext cx="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22602" name="Line 11"/>
          <p:cNvSpPr>
            <a:spLocks noChangeShapeType="1"/>
          </p:cNvSpPr>
          <p:nvPr/>
        </p:nvSpPr>
        <p:spPr bwMode="auto">
          <a:xfrm>
            <a:off x="4114800" y="3048000"/>
            <a:ext cx="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22603" name="Line 12"/>
          <p:cNvSpPr>
            <a:spLocks noChangeShapeType="1"/>
          </p:cNvSpPr>
          <p:nvPr/>
        </p:nvSpPr>
        <p:spPr bwMode="auto">
          <a:xfrm>
            <a:off x="4114800" y="4876800"/>
            <a:ext cx="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22604" name="Text Box 13"/>
          <p:cNvSpPr txBox="1">
            <a:spLocks noChangeArrowheads="1"/>
          </p:cNvSpPr>
          <p:nvPr/>
        </p:nvSpPr>
        <p:spPr bwMode="auto">
          <a:xfrm>
            <a:off x="1230794" y="3284538"/>
            <a:ext cx="56949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dirty="0">
                <a:latin typeface="Times New Roman" charset="0"/>
              </a:rPr>
              <a:t>inibizione </a:t>
            </a:r>
            <a:r>
              <a:rPr lang="it-IT" sz="3600" u="sng" dirty="0">
                <a:latin typeface="Times New Roman" charset="0"/>
              </a:rPr>
              <a:t>CREB  3°messaggero</a:t>
            </a:r>
          </a:p>
          <a:p>
            <a:pPr algn="ctr" eaLnBrk="1" hangingPunct="1"/>
            <a:r>
              <a:rPr lang="it-IT" sz="2000" dirty="0">
                <a:latin typeface="Times New Roman" charset="0"/>
              </a:rPr>
              <a:t>(</a:t>
            </a:r>
            <a:r>
              <a:rPr lang="it-IT" sz="2000" dirty="0" err="1">
                <a:latin typeface="Times New Roman" charset="0"/>
              </a:rPr>
              <a:t>cAMP</a:t>
            </a:r>
            <a:r>
              <a:rPr lang="it-IT" sz="2000" dirty="0">
                <a:latin typeface="Times New Roman" charset="0"/>
              </a:rPr>
              <a:t> </a:t>
            </a:r>
            <a:r>
              <a:rPr lang="it-IT" sz="2000" dirty="0" err="1">
                <a:latin typeface="Times New Roman" charset="0"/>
              </a:rPr>
              <a:t>response</a:t>
            </a:r>
            <a:r>
              <a:rPr lang="it-IT" sz="2000" dirty="0">
                <a:latin typeface="Times New Roman" charset="0"/>
              </a:rPr>
              <a:t> </a:t>
            </a:r>
            <a:r>
              <a:rPr lang="it-IT" sz="2000" dirty="0" err="1">
                <a:latin typeface="Times New Roman" charset="0"/>
              </a:rPr>
              <a:t>element</a:t>
            </a:r>
            <a:r>
              <a:rPr lang="it-IT" sz="2000" dirty="0">
                <a:latin typeface="Times New Roman" charset="0"/>
              </a:rPr>
              <a:t> </a:t>
            </a:r>
            <a:r>
              <a:rPr lang="it-IT" sz="2000" dirty="0" err="1">
                <a:latin typeface="Times New Roman" charset="0"/>
              </a:rPr>
              <a:t>binding</a:t>
            </a:r>
            <a:r>
              <a:rPr lang="it-IT" sz="2000" dirty="0">
                <a:latin typeface="Times New Roman" charset="0"/>
              </a:rPr>
              <a:t>, </a:t>
            </a:r>
            <a:r>
              <a:rPr lang="it-IT" sz="2000" dirty="0" err="1">
                <a:latin typeface="Times New Roman" charset="0"/>
              </a:rPr>
              <a:t>fatt.di</a:t>
            </a:r>
            <a:r>
              <a:rPr lang="it-IT" sz="2000" dirty="0">
                <a:latin typeface="Times New Roman" charset="0"/>
              </a:rPr>
              <a:t> trascrizione)</a:t>
            </a:r>
          </a:p>
        </p:txBody>
      </p:sp>
      <p:sp>
        <p:nvSpPr>
          <p:cNvPr id="622605" name="Line 14"/>
          <p:cNvSpPr>
            <a:spLocks noChangeShapeType="1"/>
          </p:cNvSpPr>
          <p:nvPr/>
        </p:nvSpPr>
        <p:spPr bwMode="auto">
          <a:xfrm>
            <a:off x="4114800" y="5638800"/>
            <a:ext cx="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22606" name="AutoShape 15"/>
          <p:cNvSpPr>
            <a:spLocks noChangeArrowheads="1"/>
          </p:cNvSpPr>
          <p:nvPr/>
        </p:nvSpPr>
        <p:spPr bwMode="auto">
          <a:xfrm>
            <a:off x="3530600" y="5270500"/>
            <a:ext cx="152400" cy="290513"/>
          </a:xfrm>
          <a:prstGeom prst="downArrow">
            <a:avLst>
              <a:gd name="adj1" fmla="val 50000"/>
              <a:gd name="adj2" fmla="val 4765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22607" name="Text Box 16"/>
          <p:cNvSpPr txBox="1">
            <a:spLocks noChangeArrowheads="1"/>
          </p:cNvSpPr>
          <p:nvPr/>
        </p:nvSpPr>
        <p:spPr bwMode="auto">
          <a:xfrm>
            <a:off x="3708400" y="5157788"/>
            <a:ext cx="16898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4400" u="sng" dirty="0">
                <a:solidFill>
                  <a:srgbClr val="FF0000"/>
                </a:solidFill>
                <a:latin typeface="Times New Roman" charset="0"/>
              </a:rPr>
              <a:t>BDNF</a:t>
            </a:r>
          </a:p>
        </p:txBody>
      </p:sp>
      <p:sp>
        <p:nvSpPr>
          <p:cNvPr id="622608" name="Text Box 17"/>
          <p:cNvSpPr txBox="1">
            <a:spLocks noChangeArrowheads="1"/>
          </p:cNvSpPr>
          <p:nvPr/>
        </p:nvSpPr>
        <p:spPr bwMode="auto">
          <a:xfrm>
            <a:off x="2286000" y="1066800"/>
            <a:ext cx="4478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u="sng" dirty="0">
                <a:solidFill>
                  <a:srgbClr val="FF0000"/>
                </a:solidFill>
                <a:latin typeface="Times New Roman" charset="0"/>
              </a:rPr>
              <a:t>MECCANISMO IPOTIZZATO:</a:t>
            </a:r>
          </a:p>
        </p:txBody>
      </p:sp>
    </p:spTree>
    <p:extLst>
      <p:ext uri="{BB962C8B-B14F-4D97-AF65-F5344CB8AC3E}">
        <p14:creationId xmlns:p14="http://schemas.microsoft.com/office/powerpoint/2010/main" val="144530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AutoShape 2"/>
          <p:cNvSpPr>
            <a:spLocks noChangeArrowheads="1"/>
          </p:cNvSpPr>
          <p:nvPr/>
        </p:nvSpPr>
        <p:spPr bwMode="auto">
          <a:xfrm>
            <a:off x="3719513" y="2732088"/>
            <a:ext cx="1062037" cy="11445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FF"/>
          </a:solidFill>
          <a:ln w="9525">
            <a:solidFill>
              <a:srgbClr val="FF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400" b="1">
                <a:solidFill>
                  <a:srgbClr val="000066"/>
                </a:solidFill>
                <a:latin typeface="Times New Roman" charset="0"/>
              </a:rPr>
              <a:t>Psychosocial</a:t>
            </a:r>
          </a:p>
          <a:p>
            <a:pPr algn="ctr"/>
            <a:r>
              <a:rPr lang="it-IT" sz="1400" b="1">
                <a:solidFill>
                  <a:srgbClr val="000066"/>
                </a:solidFill>
                <a:latin typeface="Times New Roman" charset="0"/>
              </a:rPr>
              <a:t>Stress</a:t>
            </a:r>
          </a:p>
        </p:txBody>
      </p:sp>
      <p:sp>
        <p:nvSpPr>
          <p:cNvPr id="402434" name="Freeform 3"/>
          <p:cNvSpPr>
            <a:spLocks/>
          </p:cNvSpPr>
          <p:nvPr/>
        </p:nvSpPr>
        <p:spPr bwMode="auto">
          <a:xfrm>
            <a:off x="2317750" y="3048000"/>
            <a:ext cx="125413" cy="311150"/>
          </a:xfrm>
          <a:custGeom>
            <a:avLst/>
            <a:gdLst>
              <a:gd name="T0" fmla="*/ 2147483647 w 109"/>
              <a:gd name="T1" fmla="*/ 0 h 320"/>
              <a:gd name="T2" fmla="*/ 2147483647 w 109"/>
              <a:gd name="T3" fmla="*/ 2147483647 h 320"/>
              <a:gd name="T4" fmla="*/ 2147483647 w 109"/>
              <a:gd name="T5" fmla="*/ 2147483647 h 320"/>
              <a:gd name="T6" fmla="*/ 2147483647 w 109"/>
              <a:gd name="T7" fmla="*/ 2147483647 h 320"/>
              <a:gd name="T8" fmla="*/ 2147483647 w 109"/>
              <a:gd name="T9" fmla="*/ 2147483647 h 3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9"/>
              <a:gd name="T16" fmla="*/ 0 h 320"/>
              <a:gd name="T17" fmla="*/ 109 w 109"/>
              <a:gd name="T18" fmla="*/ 320 h 3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9" h="320">
                <a:moveTo>
                  <a:pt x="38" y="0"/>
                </a:moveTo>
                <a:cubicBezTo>
                  <a:pt x="53" y="22"/>
                  <a:pt x="68" y="39"/>
                  <a:pt x="87" y="57"/>
                </a:cubicBezTo>
                <a:cubicBezTo>
                  <a:pt x="92" y="74"/>
                  <a:pt x="109" y="90"/>
                  <a:pt x="103" y="107"/>
                </a:cubicBezTo>
                <a:cubicBezTo>
                  <a:pt x="90" y="145"/>
                  <a:pt x="58" y="170"/>
                  <a:pt x="29" y="197"/>
                </a:cubicBezTo>
                <a:cubicBezTo>
                  <a:pt x="16" y="237"/>
                  <a:pt x="0" y="286"/>
                  <a:pt x="38" y="320"/>
                </a:cubicBezTo>
              </a:path>
            </a:pathLst>
          </a:custGeom>
          <a:noFill/>
          <a:ln w="76200">
            <a:solidFill>
              <a:srgbClr val="9999FF"/>
            </a:solidFill>
            <a:round/>
            <a:headEnd/>
            <a:tailEnd/>
          </a:ln>
          <a:effectLst>
            <a:prstShdw prst="shdw17" dist="17961" dir="13500000">
              <a:srgbClr val="5C5C99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35" name="Freeform 4"/>
          <p:cNvSpPr>
            <a:spLocks/>
          </p:cNvSpPr>
          <p:nvPr/>
        </p:nvSpPr>
        <p:spPr bwMode="auto">
          <a:xfrm>
            <a:off x="2225675" y="2017713"/>
            <a:ext cx="1357313" cy="719137"/>
          </a:xfrm>
          <a:custGeom>
            <a:avLst/>
            <a:gdLst>
              <a:gd name="T0" fmla="*/ 0 w 1169"/>
              <a:gd name="T1" fmla="*/ 2147483647 h 741"/>
              <a:gd name="T2" fmla="*/ 2147483647 w 1169"/>
              <a:gd name="T3" fmla="*/ 2147483647 h 741"/>
              <a:gd name="T4" fmla="*/ 2147483647 w 1169"/>
              <a:gd name="T5" fmla="*/ 2147483647 h 741"/>
              <a:gd name="T6" fmla="*/ 2147483647 w 1169"/>
              <a:gd name="T7" fmla="*/ 2147483647 h 741"/>
              <a:gd name="T8" fmla="*/ 2147483647 w 1169"/>
              <a:gd name="T9" fmla="*/ 2147483647 h 741"/>
              <a:gd name="T10" fmla="*/ 2147483647 w 1169"/>
              <a:gd name="T11" fmla="*/ 2147483647 h 741"/>
              <a:gd name="T12" fmla="*/ 2147483647 w 1169"/>
              <a:gd name="T13" fmla="*/ 2147483647 h 741"/>
              <a:gd name="T14" fmla="*/ 2147483647 w 1169"/>
              <a:gd name="T15" fmla="*/ 2147483647 h 741"/>
              <a:gd name="T16" fmla="*/ 2147483647 w 1169"/>
              <a:gd name="T17" fmla="*/ 2147483647 h 741"/>
              <a:gd name="T18" fmla="*/ 2147483647 w 1169"/>
              <a:gd name="T19" fmla="*/ 2147483647 h 741"/>
              <a:gd name="T20" fmla="*/ 2147483647 w 1169"/>
              <a:gd name="T21" fmla="*/ 2147483647 h 741"/>
              <a:gd name="T22" fmla="*/ 2147483647 w 1169"/>
              <a:gd name="T23" fmla="*/ 2147483647 h 741"/>
              <a:gd name="T24" fmla="*/ 2147483647 w 1169"/>
              <a:gd name="T25" fmla="*/ 2147483647 h 741"/>
              <a:gd name="T26" fmla="*/ 2147483647 w 1169"/>
              <a:gd name="T27" fmla="*/ 2147483647 h 741"/>
              <a:gd name="T28" fmla="*/ 2147483647 w 1169"/>
              <a:gd name="T29" fmla="*/ 2147483647 h 741"/>
              <a:gd name="T30" fmla="*/ 2147483647 w 1169"/>
              <a:gd name="T31" fmla="*/ 2147483647 h 741"/>
              <a:gd name="T32" fmla="*/ 2147483647 w 1169"/>
              <a:gd name="T33" fmla="*/ 2147483647 h 741"/>
              <a:gd name="T34" fmla="*/ 2147483647 w 1169"/>
              <a:gd name="T35" fmla="*/ 2147483647 h 741"/>
              <a:gd name="T36" fmla="*/ 2147483647 w 1169"/>
              <a:gd name="T37" fmla="*/ 2147483647 h 741"/>
              <a:gd name="T38" fmla="*/ 2147483647 w 1169"/>
              <a:gd name="T39" fmla="*/ 2147483647 h 741"/>
              <a:gd name="T40" fmla="*/ 2147483647 w 1169"/>
              <a:gd name="T41" fmla="*/ 2147483647 h 741"/>
              <a:gd name="T42" fmla="*/ 2147483647 w 1169"/>
              <a:gd name="T43" fmla="*/ 0 h 74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169"/>
              <a:gd name="T67" fmla="*/ 0 h 741"/>
              <a:gd name="T68" fmla="*/ 1169 w 1169"/>
              <a:gd name="T69" fmla="*/ 741 h 74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169" h="741">
                <a:moveTo>
                  <a:pt x="0" y="741"/>
                </a:moveTo>
                <a:cubicBezTo>
                  <a:pt x="19" y="688"/>
                  <a:pt x="39" y="631"/>
                  <a:pt x="50" y="576"/>
                </a:cubicBezTo>
                <a:cubicBezTo>
                  <a:pt x="58" y="533"/>
                  <a:pt x="58" y="492"/>
                  <a:pt x="91" y="461"/>
                </a:cubicBezTo>
                <a:cubicBezTo>
                  <a:pt x="109" y="404"/>
                  <a:pt x="94" y="423"/>
                  <a:pt x="124" y="395"/>
                </a:cubicBezTo>
                <a:cubicBezTo>
                  <a:pt x="127" y="387"/>
                  <a:pt x="126" y="376"/>
                  <a:pt x="132" y="370"/>
                </a:cubicBezTo>
                <a:cubicBezTo>
                  <a:pt x="138" y="364"/>
                  <a:pt x="149" y="366"/>
                  <a:pt x="157" y="362"/>
                </a:cubicBezTo>
                <a:cubicBezTo>
                  <a:pt x="185" y="348"/>
                  <a:pt x="218" y="319"/>
                  <a:pt x="239" y="296"/>
                </a:cubicBezTo>
                <a:cubicBezTo>
                  <a:pt x="272" y="299"/>
                  <a:pt x="305" y="299"/>
                  <a:pt x="338" y="305"/>
                </a:cubicBezTo>
                <a:cubicBezTo>
                  <a:pt x="355" y="308"/>
                  <a:pt x="371" y="316"/>
                  <a:pt x="387" y="321"/>
                </a:cubicBezTo>
                <a:cubicBezTo>
                  <a:pt x="395" y="324"/>
                  <a:pt x="412" y="329"/>
                  <a:pt x="412" y="329"/>
                </a:cubicBezTo>
                <a:cubicBezTo>
                  <a:pt x="414" y="331"/>
                  <a:pt x="442" y="362"/>
                  <a:pt x="445" y="362"/>
                </a:cubicBezTo>
                <a:cubicBezTo>
                  <a:pt x="459" y="364"/>
                  <a:pt x="495" y="351"/>
                  <a:pt x="511" y="346"/>
                </a:cubicBezTo>
                <a:cubicBezTo>
                  <a:pt x="516" y="340"/>
                  <a:pt x="521" y="334"/>
                  <a:pt x="527" y="329"/>
                </a:cubicBezTo>
                <a:cubicBezTo>
                  <a:pt x="535" y="323"/>
                  <a:pt x="545" y="320"/>
                  <a:pt x="552" y="313"/>
                </a:cubicBezTo>
                <a:cubicBezTo>
                  <a:pt x="569" y="296"/>
                  <a:pt x="584" y="273"/>
                  <a:pt x="601" y="255"/>
                </a:cubicBezTo>
                <a:cubicBezTo>
                  <a:pt x="610" y="227"/>
                  <a:pt x="622" y="210"/>
                  <a:pt x="642" y="189"/>
                </a:cubicBezTo>
                <a:cubicBezTo>
                  <a:pt x="666" y="118"/>
                  <a:pt x="728" y="105"/>
                  <a:pt x="790" y="82"/>
                </a:cubicBezTo>
                <a:cubicBezTo>
                  <a:pt x="812" y="88"/>
                  <a:pt x="834" y="93"/>
                  <a:pt x="856" y="99"/>
                </a:cubicBezTo>
                <a:cubicBezTo>
                  <a:pt x="873" y="104"/>
                  <a:pt x="906" y="115"/>
                  <a:pt x="906" y="115"/>
                </a:cubicBezTo>
                <a:cubicBezTo>
                  <a:pt x="949" y="110"/>
                  <a:pt x="996" y="109"/>
                  <a:pt x="1037" y="91"/>
                </a:cubicBezTo>
                <a:cubicBezTo>
                  <a:pt x="1066" y="78"/>
                  <a:pt x="1089" y="60"/>
                  <a:pt x="1119" y="49"/>
                </a:cubicBezTo>
                <a:cubicBezTo>
                  <a:pt x="1138" y="31"/>
                  <a:pt x="1158" y="23"/>
                  <a:pt x="1169" y="0"/>
                </a:cubicBezTo>
              </a:path>
            </a:pathLst>
          </a:custGeom>
          <a:noFill/>
          <a:ln w="76200">
            <a:solidFill>
              <a:srgbClr val="9999FF"/>
            </a:solidFill>
            <a:round/>
            <a:headEnd/>
            <a:tailEnd/>
          </a:ln>
          <a:effectLst>
            <a:prstShdw prst="shdw17" dist="17961" dir="13500000">
              <a:srgbClr val="5C5C99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36" name="Freeform 5"/>
          <p:cNvSpPr>
            <a:spLocks/>
          </p:cNvSpPr>
          <p:nvPr/>
        </p:nvSpPr>
        <p:spPr bwMode="auto">
          <a:xfrm>
            <a:off x="1339850" y="1690688"/>
            <a:ext cx="1054100" cy="703262"/>
          </a:xfrm>
          <a:custGeom>
            <a:avLst/>
            <a:gdLst>
              <a:gd name="T0" fmla="*/ 2147483647 w 910"/>
              <a:gd name="T1" fmla="*/ 2147483647 h 724"/>
              <a:gd name="T2" fmla="*/ 2147483647 w 910"/>
              <a:gd name="T3" fmla="*/ 2147483647 h 724"/>
              <a:gd name="T4" fmla="*/ 2147483647 w 910"/>
              <a:gd name="T5" fmla="*/ 2147483647 h 724"/>
              <a:gd name="T6" fmla="*/ 2147483647 w 910"/>
              <a:gd name="T7" fmla="*/ 2147483647 h 724"/>
              <a:gd name="T8" fmla="*/ 2147483647 w 910"/>
              <a:gd name="T9" fmla="*/ 2147483647 h 724"/>
              <a:gd name="T10" fmla="*/ 2147483647 w 910"/>
              <a:gd name="T11" fmla="*/ 2147483647 h 724"/>
              <a:gd name="T12" fmla="*/ 2147483647 w 910"/>
              <a:gd name="T13" fmla="*/ 2147483647 h 724"/>
              <a:gd name="T14" fmla="*/ 2147483647 w 910"/>
              <a:gd name="T15" fmla="*/ 2147483647 h 724"/>
              <a:gd name="T16" fmla="*/ 2147483647 w 910"/>
              <a:gd name="T17" fmla="*/ 2147483647 h 724"/>
              <a:gd name="T18" fmla="*/ 2147483647 w 910"/>
              <a:gd name="T19" fmla="*/ 2147483647 h 724"/>
              <a:gd name="T20" fmla="*/ 2147483647 w 910"/>
              <a:gd name="T21" fmla="*/ 2147483647 h 724"/>
              <a:gd name="T22" fmla="*/ 2147483647 w 910"/>
              <a:gd name="T23" fmla="*/ 2147483647 h 724"/>
              <a:gd name="T24" fmla="*/ 2147483647 w 910"/>
              <a:gd name="T25" fmla="*/ 2147483647 h 724"/>
              <a:gd name="T26" fmla="*/ 2147483647 w 910"/>
              <a:gd name="T27" fmla="*/ 2147483647 h 724"/>
              <a:gd name="T28" fmla="*/ 0 w 910"/>
              <a:gd name="T29" fmla="*/ 0 h 72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10"/>
              <a:gd name="T46" fmla="*/ 0 h 724"/>
              <a:gd name="T47" fmla="*/ 910 w 910"/>
              <a:gd name="T48" fmla="*/ 724 h 72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10" h="724">
                <a:moveTo>
                  <a:pt x="897" y="724"/>
                </a:moveTo>
                <a:cubicBezTo>
                  <a:pt x="910" y="684"/>
                  <a:pt x="894" y="638"/>
                  <a:pt x="864" y="609"/>
                </a:cubicBezTo>
                <a:cubicBezTo>
                  <a:pt x="850" y="565"/>
                  <a:pt x="810" y="516"/>
                  <a:pt x="765" y="502"/>
                </a:cubicBezTo>
                <a:cubicBezTo>
                  <a:pt x="723" y="457"/>
                  <a:pt x="686" y="452"/>
                  <a:pt x="625" y="444"/>
                </a:cubicBezTo>
                <a:cubicBezTo>
                  <a:pt x="596" y="434"/>
                  <a:pt x="573" y="433"/>
                  <a:pt x="551" y="411"/>
                </a:cubicBezTo>
                <a:cubicBezTo>
                  <a:pt x="539" y="373"/>
                  <a:pt x="532" y="334"/>
                  <a:pt x="519" y="296"/>
                </a:cubicBezTo>
                <a:cubicBezTo>
                  <a:pt x="516" y="288"/>
                  <a:pt x="517" y="276"/>
                  <a:pt x="510" y="271"/>
                </a:cubicBezTo>
                <a:cubicBezTo>
                  <a:pt x="464" y="238"/>
                  <a:pt x="318" y="233"/>
                  <a:pt x="280" y="230"/>
                </a:cubicBezTo>
                <a:cubicBezTo>
                  <a:pt x="264" y="225"/>
                  <a:pt x="247" y="219"/>
                  <a:pt x="231" y="214"/>
                </a:cubicBezTo>
                <a:cubicBezTo>
                  <a:pt x="223" y="212"/>
                  <a:pt x="221" y="201"/>
                  <a:pt x="214" y="197"/>
                </a:cubicBezTo>
                <a:cubicBezTo>
                  <a:pt x="206" y="193"/>
                  <a:pt x="197" y="192"/>
                  <a:pt x="189" y="189"/>
                </a:cubicBezTo>
                <a:cubicBezTo>
                  <a:pt x="161" y="159"/>
                  <a:pt x="176" y="179"/>
                  <a:pt x="156" y="123"/>
                </a:cubicBezTo>
                <a:cubicBezTo>
                  <a:pt x="154" y="117"/>
                  <a:pt x="102" y="42"/>
                  <a:pt x="91" y="33"/>
                </a:cubicBezTo>
                <a:cubicBezTo>
                  <a:pt x="84" y="27"/>
                  <a:pt x="74" y="27"/>
                  <a:pt x="66" y="24"/>
                </a:cubicBezTo>
                <a:cubicBezTo>
                  <a:pt x="44" y="3"/>
                  <a:pt x="30" y="0"/>
                  <a:pt x="0" y="0"/>
                </a:cubicBezTo>
              </a:path>
            </a:pathLst>
          </a:custGeom>
          <a:noFill/>
          <a:ln w="7620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37" name="Freeform 6"/>
          <p:cNvSpPr>
            <a:spLocks/>
          </p:cNvSpPr>
          <p:nvPr/>
        </p:nvSpPr>
        <p:spPr bwMode="auto">
          <a:xfrm>
            <a:off x="2151063" y="1651000"/>
            <a:ext cx="334962" cy="485775"/>
          </a:xfrm>
          <a:custGeom>
            <a:avLst/>
            <a:gdLst>
              <a:gd name="T0" fmla="*/ 0 w 289"/>
              <a:gd name="T1" fmla="*/ 2147483647 h 501"/>
              <a:gd name="T2" fmla="*/ 2147483647 w 289"/>
              <a:gd name="T3" fmla="*/ 2147483647 h 501"/>
              <a:gd name="T4" fmla="*/ 2147483647 w 289"/>
              <a:gd name="T5" fmla="*/ 2147483647 h 501"/>
              <a:gd name="T6" fmla="*/ 2147483647 w 289"/>
              <a:gd name="T7" fmla="*/ 2147483647 h 501"/>
              <a:gd name="T8" fmla="*/ 2147483647 w 289"/>
              <a:gd name="T9" fmla="*/ 2147483647 h 501"/>
              <a:gd name="T10" fmla="*/ 2147483647 w 289"/>
              <a:gd name="T11" fmla="*/ 2147483647 h 501"/>
              <a:gd name="T12" fmla="*/ 2147483647 w 289"/>
              <a:gd name="T13" fmla="*/ 2147483647 h 501"/>
              <a:gd name="T14" fmla="*/ 2147483647 w 289"/>
              <a:gd name="T15" fmla="*/ 2147483647 h 501"/>
              <a:gd name="T16" fmla="*/ 2147483647 w 289"/>
              <a:gd name="T17" fmla="*/ 2147483647 h 501"/>
              <a:gd name="T18" fmla="*/ 2147483647 w 289"/>
              <a:gd name="T19" fmla="*/ 0 h 50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9"/>
              <a:gd name="T31" fmla="*/ 0 h 501"/>
              <a:gd name="T32" fmla="*/ 289 w 289"/>
              <a:gd name="T33" fmla="*/ 501 h 50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9" h="501">
                <a:moveTo>
                  <a:pt x="0" y="501"/>
                </a:moveTo>
                <a:cubicBezTo>
                  <a:pt x="3" y="493"/>
                  <a:pt x="4" y="484"/>
                  <a:pt x="8" y="477"/>
                </a:cubicBezTo>
                <a:cubicBezTo>
                  <a:pt x="12" y="470"/>
                  <a:pt x="21" y="467"/>
                  <a:pt x="24" y="460"/>
                </a:cubicBezTo>
                <a:cubicBezTo>
                  <a:pt x="32" y="445"/>
                  <a:pt x="32" y="426"/>
                  <a:pt x="41" y="411"/>
                </a:cubicBezTo>
                <a:cubicBezTo>
                  <a:pt x="61" y="379"/>
                  <a:pt x="93" y="343"/>
                  <a:pt x="123" y="320"/>
                </a:cubicBezTo>
                <a:cubicBezTo>
                  <a:pt x="161" y="292"/>
                  <a:pt x="206" y="280"/>
                  <a:pt x="238" y="246"/>
                </a:cubicBezTo>
                <a:cubicBezTo>
                  <a:pt x="241" y="238"/>
                  <a:pt x="242" y="229"/>
                  <a:pt x="246" y="222"/>
                </a:cubicBezTo>
                <a:cubicBezTo>
                  <a:pt x="250" y="215"/>
                  <a:pt x="259" y="212"/>
                  <a:pt x="263" y="205"/>
                </a:cubicBezTo>
                <a:cubicBezTo>
                  <a:pt x="271" y="190"/>
                  <a:pt x="279" y="156"/>
                  <a:pt x="279" y="156"/>
                </a:cubicBezTo>
                <a:cubicBezTo>
                  <a:pt x="278" y="137"/>
                  <a:pt x="289" y="34"/>
                  <a:pt x="255" y="0"/>
                </a:cubicBezTo>
              </a:path>
            </a:pathLst>
          </a:custGeom>
          <a:noFill/>
          <a:ln w="7620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38" name="Freeform 7"/>
          <p:cNvSpPr>
            <a:spLocks/>
          </p:cNvSpPr>
          <p:nvPr/>
        </p:nvSpPr>
        <p:spPr bwMode="auto">
          <a:xfrm>
            <a:off x="2474913" y="2376488"/>
            <a:ext cx="87312" cy="217487"/>
          </a:xfrm>
          <a:custGeom>
            <a:avLst/>
            <a:gdLst>
              <a:gd name="T0" fmla="*/ 0 w 76"/>
              <a:gd name="T1" fmla="*/ 0 h 223"/>
              <a:gd name="T2" fmla="*/ 2147483647 w 76"/>
              <a:gd name="T3" fmla="*/ 2147483647 h 223"/>
              <a:gd name="T4" fmla="*/ 2147483647 w 76"/>
              <a:gd name="T5" fmla="*/ 2147483647 h 223"/>
              <a:gd name="T6" fmla="*/ 2147483647 w 76"/>
              <a:gd name="T7" fmla="*/ 2147483647 h 223"/>
              <a:gd name="T8" fmla="*/ 2147483647 w 76"/>
              <a:gd name="T9" fmla="*/ 2147483647 h 2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"/>
              <a:gd name="T16" fmla="*/ 0 h 223"/>
              <a:gd name="T17" fmla="*/ 76 w 76"/>
              <a:gd name="T18" fmla="*/ 223 h 2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" h="223">
                <a:moveTo>
                  <a:pt x="0" y="0"/>
                </a:moveTo>
                <a:cubicBezTo>
                  <a:pt x="8" y="3"/>
                  <a:pt x="20" y="2"/>
                  <a:pt x="25" y="9"/>
                </a:cubicBezTo>
                <a:cubicBezTo>
                  <a:pt x="35" y="23"/>
                  <a:pt x="41" y="58"/>
                  <a:pt x="41" y="58"/>
                </a:cubicBezTo>
                <a:cubicBezTo>
                  <a:pt x="26" y="103"/>
                  <a:pt x="7" y="162"/>
                  <a:pt x="66" y="181"/>
                </a:cubicBezTo>
                <a:cubicBezTo>
                  <a:pt x="76" y="211"/>
                  <a:pt x="74" y="197"/>
                  <a:pt x="74" y="223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39" name="Freeform 8"/>
          <p:cNvSpPr>
            <a:spLocks/>
          </p:cNvSpPr>
          <p:nvPr/>
        </p:nvSpPr>
        <p:spPr bwMode="auto">
          <a:xfrm>
            <a:off x="2560638" y="2066925"/>
            <a:ext cx="61912" cy="214313"/>
          </a:xfrm>
          <a:custGeom>
            <a:avLst/>
            <a:gdLst>
              <a:gd name="T0" fmla="*/ 0 w 53"/>
              <a:gd name="T1" fmla="*/ 2147483647 h 223"/>
              <a:gd name="T2" fmla="*/ 2147483647 w 53"/>
              <a:gd name="T3" fmla="*/ 2147483647 h 223"/>
              <a:gd name="T4" fmla="*/ 0 w 53"/>
              <a:gd name="T5" fmla="*/ 2147483647 h 223"/>
              <a:gd name="T6" fmla="*/ 2147483647 w 53"/>
              <a:gd name="T7" fmla="*/ 2147483647 h 223"/>
              <a:gd name="T8" fmla="*/ 2147483647 w 53"/>
              <a:gd name="T9" fmla="*/ 0 h 2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223"/>
              <a:gd name="T17" fmla="*/ 53 w 53"/>
              <a:gd name="T18" fmla="*/ 223 h 2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223">
                <a:moveTo>
                  <a:pt x="0" y="223"/>
                </a:moveTo>
                <a:cubicBezTo>
                  <a:pt x="28" y="195"/>
                  <a:pt x="37" y="213"/>
                  <a:pt x="50" y="173"/>
                </a:cubicBezTo>
                <a:cubicBezTo>
                  <a:pt x="39" y="141"/>
                  <a:pt x="28" y="134"/>
                  <a:pt x="0" y="116"/>
                </a:cubicBezTo>
                <a:cubicBezTo>
                  <a:pt x="11" y="76"/>
                  <a:pt x="2" y="63"/>
                  <a:pt x="42" y="50"/>
                </a:cubicBezTo>
                <a:cubicBezTo>
                  <a:pt x="53" y="17"/>
                  <a:pt x="50" y="34"/>
                  <a:pt x="50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40" name="Freeform 9"/>
          <p:cNvSpPr>
            <a:spLocks/>
          </p:cNvSpPr>
          <p:nvPr/>
        </p:nvSpPr>
        <p:spPr bwMode="auto">
          <a:xfrm>
            <a:off x="2703513" y="2393950"/>
            <a:ext cx="87312" cy="247650"/>
          </a:xfrm>
          <a:custGeom>
            <a:avLst/>
            <a:gdLst>
              <a:gd name="T0" fmla="*/ 2147483647 w 74"/>
              <a:gd name="T1" fmla="*/ 0 h 255"/>
              <a:gd name="T2" fmla="*/ 2147483647 w 74"/>
              <a:gd name="T3" fmla="*/ 2147483647 h 255"/>
              <a:gd name="T4" fmla="*/ 2147483647 w 74"/>
              <a:gd name="T5" fmla="*/ 2147483647 h 255"/>
              <a:gd name="T6" fmla="*/ 2147483647 w 74"/>
              <a:gd name="T7" fmla="*/ 2147483647 h 255"/>
              <a:gd name="T8" fmla="*/ 0 w 74"/>
              <a:gd name="T9" fmla="*/ 2147483647 h 255"/>
              <a:gd name="T10" fmla="*/ 2147483647 w 74"/>
              <a:gd name="T11" fmla="*/ 2147483647 h 25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255"/>
              <a:gd name="T20" fmla="*/ 74 w 74"/>
              <a:gd name="T21" fmla="*/ 255 h 25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255">
                <a:moveTo>
                  <a:pt x="33" y="0"/>
                </a:moveTo>
                <a:cubicBezTo>
                  <a:pt x="49" y="25"/>
                  <a:pt x="65" y="38"/>
                  <a:pt x="74" y="66"/>
                </a:cubicBezTo>
                <a:cubicBezTo>
                  <a:pt x="64" y="106"/>
                  <a:pt x="58" y="109"/>
                  <a:pt x="24" y="131"/>
                </a:cubicBezTo>
                <a:cubicBezTo>
                  <a:pt x="19" y="148"/>
                  <a:pt x="13" y="164"/>
                  <a:pt x="8" y="181"/>
                </a:cubicBezTo>
                <a:cubicBezTo>
                  <a:pt x="5" y="189"/>
                  <a:pt x="0" y="206"/>
                  <a:pt x="0" y="206"/>
                </a:cubicBezTo>
                <a:cubicBezTo>
                  <a:pt x="5" y="222"/>
                  <a:pt x="16" y="255"/>
                  <a:pt x="16" y="255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41" name="Freeform 10"/>
          <p:cNvSpPr>
            <a:spLocks/>
          </p:cNvSpPr>
          <p:nvPr/>
        </p:nvSpPr>
        <p:spPr bwMode="auto">
          <a:xfrm>
            <a:off x="2790825" y="2481263"/>
            <a:ext cx="55563" cy="88900"/>
          </a:xfrm>
          <a:custGeom>
            <a:avLst/>
            <a:gdLst>
              <a:gd name="T0" fmla="*/ 0 w 49"/>
              <a:gd name="T1" fmla="*/ 0 h 91"/>
              <a:gd name="T2" fmla="*/ 2147483647 w 49"/>
              <a:gd name="T3" fmla="*/ 2147483647 h 91"/>
              <a:gd name="T4" fmla="*/ 2147483647 w 49"/>
              <a:gd name="T5" fmla="*/ 2147483647 h 91"/>
              <a:gd name="T6" fmla="*/ 2147483647 w 49"/>
              <a:gd name="T7" fmla="*/ 2147483647 h 91"/>
              <a:gd name="T8" fmla="*/ 0 60000 65536"/>
              <a:gd name="T9" fmla="*/ 0 60000 65536"/>
              <a:gd name="T10" fmla="*/ 0 60000 65536"/>
              <a:gd name="T11" fmla="*/ 0 60000 65536"/>
              <a:gd name="T12" fmla="*/ 0 w 49"/>
              <a:gd name="T13" fmla="*/ 0 h 91"/>
              <a:gd name="T14" fmla="*/ 49 w 49"/>
              <a:gd name="T15" fmla="*/ 91 h 9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" h="91">
                <a:moveTo>
                  <a:pt x="0" y="0"/>
                </a:moveTo>
                <a:cubicBezTo>
                  <a:pt x="6" y="19"/>
                  <a:pt x="7" y="40"/>
                  <a:pt x="16" y="58"/>
                </a:cubicBezTo>
                <a:cubicBezTo>
                  <a:pt x="20" y="65"/>
                  <a:pt x="27" y="68"/>
                  <a:pt x="33" y="74"/>
                </a:cubicBezTo>
                <a:cubicBezTo>
                  <a:pt x="39" y="80"/>
                  <a:pt x="49" y="91"/>
                  <a:pt x="49" y="91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42" name="Freeform 11"/>
          <p:cNvSpPr>
            <a:spLocks/>
          </p:cNvSpPr>
          <p:nvPr/>
        </p:nvSpPr>
        <p:spPr bwMode="auto">
          <a:xfrm>
            <a:off x="2905125" y="2300288"/>
            <a:ext cx="193675" cy="65087"/>
          </a:xfrm>
          <a:custGeom>
            <a:avLst/>
            <a:gdLst>
              <a:gd name="T0" fmla="*/ 0 w 167"/>
              <a:gd name="T1" fmla="*/ 2147483647 h 67"/>
              <a:gd name="T2" fmla="*/ 2147483647 w 167"/>
              <a:gd name="T3" fmla="*/ 2147483647 h 67"/>
              <a:gd name="T4" fmla="*/ 2147483647 w 167"/>
              <a:gd name="T5" fmla="*/ 2147483647 h 67"/>
              <a:gd name="T6" fmla="*/ 2147483647 w 167"/>
              <a:gd name="T7" fmla="*/ 2147483647 h 67"/>
              <a:gd name="T8" fmla="*/ 0 60000 65536"/>
              <a:gd name="T9" fmla="*/ 0 60000 65536"/>
              <a:gd name="T10" fmla="*/ 0 60000 65536"/>
              <a:gd name="T11" fmla="*/ 0 60000 65536"/>
              <a:gd name="T12" fmla="*/ 0 w 167"/>
              <a:gd name="T13" fmla="*/ 0 h 67"/>
              <a:gd name="T14" fmla="*/ 167 w 167"/>
              <a:gd name="T15" fmla="*/ 67 h 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" h="67">
                <a:moveTo>
                  <a:pt x="0" y="14"/>
                </a:moveTo>
                <a:cubicBezTo>
                  <a:pt x="36" y="67"/>
                  <a:pt x="37" y="58"/>
                  <a:pt x="98" y="38"/>
                </a:cubicBezTo>
                <a:cubicBezTo>
                  <a:pt x="126" y="11"/>
                  <a:pt x="117" y="0"/>
                  <a:pt x="156" y="14"/>
                </a:cubicBezTo>
                <a:cubicBezTo>
                  <a:pt x="167" y="46"/>
                  <a:pt x="164" y="30"/>
                  <a:pt x="164" y="63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43" name="Freeform 12"/>
          <p:cNvSpPr>
            <a:spLocks/>
          </p:cNvSpPr>
          <p:nvPr/>
        </p:nvSpPr>
        <p:spPr bwMode="auto">
          <a:xfrm>
            <a:off x="2781300" y="1971675"/>
            <a:ext cx="247650" cy="158750"/>
          </a:xfrm>
          <a:custGeom>
            <a:avLst/>
            <a:gdLst>
              <a:gd name="T0" fmla="*/ 2147483647 w 214"/>
              <a:gd name="T1" fmla="*/ 2147483647 h 164"/>
              <a:gd name="T2" fmla="*/ 2147483647 w 214"/>
              <a:gd name="T3" fmla="*/ 2147483647 h 164"/>
              <a:gd name="T4" fmla="*/ 2147483647 w 214"/>
              <a:gd name="T5" fmla="*/ 2147483647 h 164"/>
              <a:gd name="T6" fmla="*/ 2147483647 w 214"/>
              <a:gd name="T7" fmla="*/ 2147483647 h 164"/>
              <a:gd name="T8" fmla="*/ 2147483647 w 214"/>
              <a:gd name="T9" fmla="*/ 2147483647 h 164"/>
              <a:gd name="T10" fmla="*/ 0 w 214"/>
              <a:gd name="T11" fmla="*/ 0 h 1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4"/>
              <a:gd name="T19" fmla="*/ 0 h 164"/>
              <a:gd name="T20" fmla="*/ 214 w 214"/>
              <a:gd name="T21" fmla="*/ 164 h 1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4" h="164">
                <a:moveTo>
                  <a:pt x="214" y="164"/>
                </a:moveTo>
                <a:cubicBezTo>
                  <a:pt x="198" y="121"/>
                  <a:pt x="209" y="153"/>
                  <a:pt x="189" y="90"/>
                </a:cubicBezTo>
                <a:cubicBezTo>
                  <a:pt x="186" y="82"/>
                  <a:pt x="189" y="69"/>
                  <a:pt x="181" y="66"/>
                </a:cubicBezTo>
                <a:cubicBezTo>
                  <a:pt x="173" y="63"/>
                  <a:pt x="164" y="61"/>
                  <a:pt x="156" y="57"/>
                </a:cubicBezTo>
                <a:cubicBezTo>
                  <a:pt x="147" y="53"/>
                  <a:pt x="140" y="44"/>
                  <a:pt x="131" y="41"/>
                </a:cubicBezTo>
                <a:cubicBezTo>
                  <a:pt x="88" y="25"/>
                  <a:pt x="42" y="21"/>
                  <a:pt x="0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44" name="Freeform 13"/>
          <p:cNvSpPr>
            <a:spLocks/>
          </p:cNvSpPr>
          <p:nvPr/>
        </p:nvSpPr>
        <p:spPr bwMode="auto">
          <a:xfrm>
            <a:off x="3008313" y="1874838"/>
            <a:ext cx="77787" cy="200025"/>
          </a:xfrm>
          <a:custGeom>
            <a:avLst/>
            <a:gdLst>
              <a:gd name="T0" fmla="*/ 0 w 66"/>
              <a:gd name="T1" fmla="*/ 2147483647 h 206"/>
              <a:gd name="T2" fmla="*/ 2147483647 w 66"/>
              <a:gd name="T3" fmla="*/ 2147483647 h 206"/>
              <a:gd name="T4" fmla="*/ 2147483647 w 66"/>
              <a:gd name="T5" fmla="*/ 2147483647 h 206"/>
              <a:gd name="T6" fmla="*/ 2147483647 w 66"/>
              <a:gd name="T7" fmla="*/ 2147483647 h 206"/>
              <a:gd name="T8" fmla="*/ 2147483647 w 66"/>
              <a:gd name="T9" fmla="*/ 0 h 2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"/>
              <a:gd name="T16" fmla="*/ 0 h 206"/>
              <a:gd name="T17" fmla="*/ 66 w 66"/>
              <a:gd name="T18" fmla="*/ 206 h 2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" h="206">
                <a:moveTo>
                  <a:pt x="0" y="206"/>
                </a:moveTo>
                <a:cubicBezTo>
                  <a:pt x="7" y="150"/>
                  <a:pt x="16" y="111"/>
                  <a:pt x="33" y="58"/>
                </a:cubicBezTo>
                <a:cubicBezTo>
                  <a:pt x="36" y="50"/>
                  <a:pt x="50" y="52"/>
                  <a:pt x="58" y="49"/>
                </a:cubicBezTo>
                <a:cubicBezTo>
                  <a:pt x="61" y="41"/>
                  <a:pt x="66" y="33"/>
                  <a:pt x="66" y="25"/>
                </a:cubicBezTo>
                <a:cubicBezTo>
                  <a:pt x="66" y="16"/>
                  <a:pt x="58" y="0"/>
                  <a:pt x="58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45" name="Freeform 14"/>
          <p:cNvSpPr>
            <a:spLocks/>
          </p:cNvSpPr>
          <p:nvPr/>
        </p:nvSpPr>
        <p:spPr bwMode="auto">
          <a:xfrm>
            <a:off x="3028950" y="1938338"/>
            <a:ext cx="133350" cy="182562"/>
          </a:xfrm>
          <a:custGeom>
            <a:avLst/>
            <a:gdLst>
              <a:gd name="T0" fmla="*/ 0 w 115"/>
              <a:gd name="T1" fmla="*/ 2147483647 h 189"/>
              <a:gd name="T2" fmla="*/ 2147483647 w 115"/>
              <a:gd name="T3" fmla="*/ 2147483647 h 189"/>
              <a:gd name="T4" fmla="*/ 2147483647 w 115"/>
              <a:gd name="T5" fmla="*/ 2147483647 h 189"/>
              <a:gd name="T6" fmla="*/ 2147483647 w 115"/>
              <a:gd name="T7" fmla="*/ 2147483647 h 189"/>
              <a:gd name="T8" fmla="*/ 2147483647 w 115"/>
              <a:gd name="T9" fmla="*/ 2147483647 h 189"/>
              <a:gd name="T10" fmla="*/ 2147483647 w 115"/>
              <a:gd name="T11" fmla="*/ 0 h 1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5"/>
              <a:gd name="T19" fmla="*/ 0 h 189"/>
              <a:gd name="T20" fmla="*/ 115 w 115"/>
              <a:gd name="T21" fmla="*/ 189 h 1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5" h="189">
                <a:moveTo>
                  <a:pt x="0" y="189"/>
                </a:moveTo>
                <a:cubicBezTo>
                  <a:pt x="4" y="171"/>
                  <a:pt x="20" y="78"/>
                  <a:pt x="32" y="66"/>
                </a:cubicBezTo>
                <a:cubicBezTo>
                  <a:pt x="38" y="60"/>
                  <a:pt x="49" y="60"/>
                  <a:pt x="57" y="57"/>
                </a:cubicBezTo>
                <a:cubicBezTo>
                  <a:pt x="63" y="52"/>
                  <a:pt x="67" y="45"/>
                  <a:pt x="74" y="41"/>
                </a:cubicBezTo>
                <a:cubicBezTo>
                  <a:pt x="81" y="37"/>
                  <a:pt x="92" y="39"/>
                  <a:pt x="98" y="33"/>
                </a:cubicBezTo>
                <a:cubicBezTo>
                  <a:pt x="107" y="24"/>
                  <a:pt x="106" y="9"/>
                  <a:pt x="115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46" name="Freeform 15"/>
          <p:cNvSpPr>
            <a:spLocks/>
          </p:cNvSpPr>
          <p:nvPr/>
        </p:nvSpPr>
        <p:spPr bwMode="auto">
          <a:xfrm>
            <a:off x="3152775" y="2130425"/>
            <a:ext cx="115888" cy="239713"/>
          </a:xfrm>
          <a:custGeom>
            <a:avLst/>
            <a:gdLst>
              <a:gd name="T0" fmla="*/ 2147483647 w 100"/>
              <a:gd name="T1" fmla="*/ 0 h 247"/>
              <a:gd name="T2" fmla="*/ 2147483647 w 100"/>
              <a:gd name="T3" fmla="*/ 2147483647 h 247"/>
              <a:gd name="T4" fmla="*/ 2147483647 w 100"/>
              <a:gd name="T5" fmla="*/ 2147483647 h 247"/>
              <a:gd name="T6" fmla="*/ 2147483647 w 100"/>
              <a:gd name="T7" fmla="*/ 2147483647 h 247"/>
              <a:gd name="T8" fmla="*/ 2147483647 w 100"/>
              <a:gd name="T9" fmla="*/ 2147483647 h 247"/>
              <a:gd name="T10" fmla="*/ 0 w 100"/>
              <a:gd name="T11" fmla="*/ 2147483647 h 2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"/>
              <a:gd name="T19" fmla="*/ 0 h 247"/>
              <a:gd name="T20" fmla="*/ 100 w 100"/>
              <a:gd name="T21" fmla="*/ 247 h 2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" h="247">
                <a:moveTo>
                  <a:pt x="74" y="0"/>
                </a:moveTo>
                <a:cubicBezTo>
                  <a:pt x="60" y="40"/>
                  <a:pt x="77" y="67"/>
                  <a:pt x="90" y="107"/>
                </a:cubicBezTo>
                <a:cubicBezTo>
                  <a:pt x="93" y="115"/>
                  <a:pt x="98" y="132"/>
                  <a:pt x="98" y="132"/>
                </a:cubicBezTo>
                <a:cubicBezTo>
                  <a:pt x="91" y="170"/>
                  <a:pt x="100" y="175"/>
                  <a:pt x="65" y="190"/>
                </a:cubicBezTo>
                <a:cubicBezTo>
                  <a:pt x="49" y="197"/>
                  <a:pt x="16" y="206"/>
                  <a:pt x="16" y="206"/>
                </a:cubicBezTo>
                <a:cubicBezTo>
                  <a:pt x="6" y="237"/>
                  <a:pt x="12" y="223"/>
                  <a:pt x="0" y="247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47" name="Freeform 16"/>
          <p:cNvSpPr>
            <a:spLocks/>
          </p:cNvSpPr>
          <p:nvPr/>
        </p:nvSpPr>
        <p:spPr bwMode="auto">
          <a:xfrm>
            <a:off x="3190875" y="1771650"/>
            <a:ext cx="185738" cy="334963"/>
          </a:xfrm>
          <a:custGeom>
            <a:avLst/>
            <a:gdLst>
              <a:gd name="T0" fmla="*/ 2147483647 w 161"/>
              <a:gd name="T1" fmla="*/ 2147483647 h 346"/>
              <a:gd name="T2" fmla="*/ 2147483647 w 161"/>
              <a:gd name="T3" fmla="*/ 2147483647 h 346"/>
              <a:gd name="T4" fmla="*/ 2147483647 w 161"/>
              <a:gd name="T5" fmla="*/ 2147483647 h 346"/>
              <a:gd name="T6" fmla="*/ 0 w 161"/>
              <a:gd name="T7" fmla="*/ 2147483647 h 346"/>
              <a:gd name="T8" fmla="*/ 2147483647 w 161"/>
              <a:gd name="T9" fmla="*/ 2147483647 h 346"/>
              <a:gd name="T10" fmla="*/ 2147483647 w 161"/>
              <a:gd name="T11" fmla="*/ 2147483647 h 346"/>
              <a:gd name="T12" fmla="*/ 2147483647 w 161"/>
              <a:gd name="T13" fmla="*/ 2147483647 h 346"/>
              <a:gd name="T14" fmla="*/ 2147483647 w 161"/>
              <a:gd name="T15" fmla="*/ 0 h 34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1"/>
              <a:gd name="T25" fmla="*/ 0 h 346"/>
              <a:gd name="T26" fmla="*/ 161 w 161"/>
              <a:gd name="T27" fmla="*/ 346 h 34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1" h="346">
                <a:moveTo>
                  <a:pt x="132" y="346"/>
                </a:moveTo>
                <a:cubicBezTo>
                  <a:pt x="139" y="325"/>
                  <a:pt x="161" y="293"/>
                  <a:pt x="140" y="272"/>
                </a:cubicBezTo>
                <a:cubicBezTo>
                  <a:pt x="137" y="269"/>
                  <a:pt x="94" y="256"/>
                  <a:pt x="91" y="255"/>
                </a:cubicBezTo>
                <a:cubicBezTo>
                  <a:pt x="61" y="233"/>
                  <a:pt x="30" y="218"/>
                  <a:pt x="0" y="197"/>
                </a:cubicBezTo>
                <a:cubicBezTo>
                  <a:pt x="10" y="144"/>
                  <a:pt x="16" y="132"/>
                  <a:pt x="66" y="115"/>
                </a:cubicBezTo>
                <a:cubicBezTo>
                  <a:pt x="72" y="110"/>
                  <a:pt x="81" y="107"/>
                  <a:pt x="83" y="99"/>
                </a:cubicBezTo>
                <a:cubicBezTo>
                  <a:pt x="89" y="73"/>
                  <a:pt x="41" y="40"/>
                  <a:pt x="25" y="25"/>
                </a:cubicBezTo>
                <a:cubicBezTo>
                  <a:pt x="22" y="17"/>
                  <a:pt x="17" y="0"/>
                  <a:pt x="17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48" name="Freeform 17"/>
          <p:cNvSpPr>
            <a:spLocks/>
          </p:cNvSpPr>
          <p:nvPr/>
        </p:nvSpPr>
        <p:spPr bwMode="auto">
          <a:xfrm>
            <a:off x="3352800" y="1841500"/>
            <a:ext cx="176213" cy="193675"/>
          </a:xfrm>
          <a:custGeom>
            <a:avLst/>
            <a:gdLst>
              <a:gd name="T0" fmla="*/ 0 w 152"/>
              <a:gd name="T1" fmla="*/ 2147483647 h 198"/>
              <a:gd name="T2" fmla="*/ 2147483647 w 152"/>
              <a:gd name="T3" fmla="*/ 2147483647 h 198"/>
              <a:gd name="T4" fmla="*/ 2147483647 w 152"/>
              <a:gd name="T5" fmla="*/ 0 h 198"/>
              <a:gd name="T6" fmla="*/ 0 60000 65536"/>
              <a:gd name="T7" fmla="*/ 0 60000 65536"/>
              <a:gd name="T8" fmla="*/ 0 60000 65536"/>
              <a:gd name="T9" fmla="*/ 0 w 152"/>
              <a:gd name="T10" fmla="*/ 0 h 198"/>
              <a:gd name="T11" fmla="*/ 152 w 152"/>
              <a:gd name="T12" fmla="*/ 198 h 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" h="198">
                <a:moveTo>
                  <a:pt x="0" y="198"/>
                </a:moveTo>
                <a:cubicBezTo>
                  <a:pt x="40" y="139"/>
                  <a:pt x="111" y="125"/>
                  <a:pt x="140" y="66"/>
                </a:cubicBezTo>
                <a:cubicBezTo>
                  <a:pt x="152" y="41"/>
                  <a:pt x="148" y="30"/>
                  <a:pt x="148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49" name="Freeform 18"/>
          <p:cNvSpPr>
            <a:spLocks/>
          </p:cNvSpPr>
          <p:nvPr/>
        </p:nvSpPr>
        <p:spPr bwMode="auto">
          <a:xfrm>
            <a:off x="3343275" y="2085975"/>
            <a:ext cx="161925" cy="295275"/>
          </a:xfrm>
          <a:custGeom>
            <a:avLst/>
            <a:gdLst>
              <a:gd name="T0" fmla="*/ 2147483647 w 140"/>
              <a:gd name="T1" fmla="*/ 0 h 305"/>
              <a:gd name="T2" fmla="*/ 2147483647 w 140"/>
              <a:gd name="T3" fmla="*/ 2147483647 h 305"/>
              <a:gd name="T4" fmla="*/ 2147483647 w 140"/>
              <a:gd name="T5" fmla="*/ 2147483647 h 305"/>
              <a:gd name="T6" fmla="*/ 0 w 140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140"/>
              <a:gd name="T13" fmla="*/ 0 h 305"/>
              <a:gd name="T14" fmla="*/ 140 w 140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0" h="305">
                <a:moveTo>
                  <a:pt x="115" y="0"/>
                </a:moveTo>
                <a:cubicBezTo>
                  <a:pt x="126" y="58"/>
                  <a:pt x="140" y="95"/>
                  <a:pt x="124" y="157"/>
                </a:cubicBezTo>
                <a:cubicBezTo>
                  <a:pt x="120" y="171"/>
                  <a:pt x="53" y="245"/>
                  <a:pt x="41" y="255"/>
                </a:cubicBezTo>
                <a:cubicBezTo>
                  <a:pt x="20" y="272"/>
                  <a:pt x="0" y="276"/>
                  <a:pt x="0" y="305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50" name="Freeform 19"/>
          <p:cNvSpPr>
            <a:spLocks/>
          </p:cNvSpPr>
          <p:nvPr/>
        </p:nvSpPr>
        <p:spPr bwMode="auto">
          <a:xfrm>
            <a:off x="3333750" y="2011363"/>
            <a:ext cx="133350" cy="269875"/>
          </a:xfrm>
          <a:custGeom>
            <a:avLst/>
            <a:gdLst>
              <a:gd name="T0" fmla="*/ 2147483647 w 115"/>
              <a:gd name="T1" fmla="*/ 0 h 280"/>
              <a:gd name="T2" fmla="*/ 2147483647 w 115"/>
              <a:gd name="T3" fmla="*/ 2147483647 h 280"/>
              <a:gd name="T4" fmla="*/ 2147483647 w 115"/>
              <a:gd name="T5" fmla="*/ 2147483647 h 280"/>
              <a:gd name="T6" fmla="*/ 2147483647 w 115"/>
              <a:gd name="T7" fmla="*/ 2147483647 h 280"/>
              <a:gd name="T8" fmla="*/ 2147483647 w 115"/>
              <a:gd name="T9" fmla="*/ 2147483647 h 280"/>
              <a:gd name="T10" fmla="*/ 0 w 115"/>
              <a:gd name="T11" fmla="*/ 2147483647 h 280"/>
              <a:gd name="T12" fmla="*/ 2147483647 w 115"/>
              <a:gd name="T13" fmla="*/ 2147483647 h 280"/>
              <a:gd name="T14" fmla="*/ 2147483647 w 115"/>
              <a:gd name="T15" fmla="*/ 2147483647 h 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5"/>
              <a:gd name="T25" fmla="*/ 0 h 280"/>
              <a:gd name="T26" fmla="*/ 115 w 115"/>
              <a:gd name="T27" fmla="*/ 280 h 2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5" h="280">
                <a:moveTo>
                  <a:pt x="115" y="0"/>
                </a:moveTo>
                <a:cubicBezTo>
                  <a:pt x="112" y="8"/>
                  <a:pt x="112" y="18"/>
                  <a:pt x="107" y="25"/>
                </a:cubicBezTo>
                <a:cubicBezTo>
                  <a:pt x="103" y="32"/>
                  <a:pt x="94" y="34"/>
                  <a:pt x="90" y="41"/>
                </a:cubicBezTo>
                <a:cubicBezTo>
                  <a:pt x="82" y="56"/>
                  <a:pt x="74" y="90"/>
                  <a:pt x="74" y="90"/>
                </a:cubicBezTo>
                <a:cubicBezTo>
                  <a:pt x="77" y="109"/>
                  <a:pt x="82" y="128"/>
                  <a:pt x="82" y="148"/>
                </a:cubicBezTo>
                <a:cubicBezTo>
                  <a:pt x="82" y="181"/>
                  <a:pt x="20" y="216"/>
                  <a:pt x="0" y="247"/>
                </a:cubicBezTo>
                <a:cubicBezTo>
                  <a:pt x="3" y="255"/>
                  <a:pt x="2" y="265"/>
                  <a:pt x="8" y="271"/>
                </a:cubicBezTo>
                <a:cubicBezTo>
                  <a:pt x="14" y="277"/>
                  <a:pt x="33" y="280"/>
                  <a:pt x="33" y="28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51" name="Freeform 20"/>
          <p:cNvSpPr>
            <a:spLocks/>
          </p:cNvSpPr>
          <p:nvPr/>
        </p:nvSpPr>
        <p:spPr bwMode="auto">
          <a:xfrm>
            <a:off x="3562350" y="2025650"/>
            <a:ext cx="344488" cy="71438"/>
          </a:xfrm>
          <a:custGeom>
            <a:avLst/>
            <a:gdLst>
              <a:gd name="T0" fmla="*/ 0 w 297"/>
              <a:gd name="T1" fmla="*/ 2147483647 h 74"/>
              <a:gd name="T2" fmla="*/ 2147483647 w 297"/>
              <a:gd name="T3" fmla="*/ 0 h 74"/>
              <a:gd name="T4" fmla="*/ 2147483647 w 297"/>
              <a:gd name="T5" fmla="*/ 2147483647 h 74"/>
              <a:gd name="T6" fmla="*/ 2147483647 w 297"/>
              <a:gd name="T7" fmla="*/ 2147483647 h 74"/>
              <a:gd name="T8" fmla="*/ 0 60000 65536"/>
              <a:gd name="T9" fmla="*/ 0 60000 65536"/>
              <a:gd name="T10" fmla="*/ 0 60000 65536"/>
              <a:gd name="T11" fmla="*/ 0 60000 65536"/>
              <a:gd name="T12" fmla="*/ 0 w 297"/>
              <a:gd name="T13" fmla="*/ 0 h 74"/>
              <a:gd name="T14" fmla="*/ 297 w 297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7" h="74">
                <a:moveTo>
                  <a:pt x="0" y="17"/>
                </a:moveTo>
                <a:cubicBezTo>
                  <a:pt x="26" y="12"/>
                  <a:pt x="85" y="0"/>
                  <a:pt x="107" y="0"/>
                </a:cubicBezTo>
                <a:cubicBezTo>
                  <a:pt x="169" y="0"/>
                  <a:pt x="224" y="56"/>
                  <a:pt x="280" y="74"/>
                </a:cubicBezTo>
                <a:cubicBezTo>
                  <a:pt x="286" y="66"/>
                  <a:pt x="297" y="50"/>
                  <a:pt x="297" y="5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52" name="Freeform 21"/>
          <p:cNvSpPr>
            <a:spLocks/>
          </p:cNvSpPr>
          <p:nvPr/>
        </p:nvSpPr>
        <p:spPr bwMode="auto">
          <a:xfrm>
            <a:off x="3581400" y="1674813"/>
            <a:ext cx="87313" cy="390525"/>
          </a:xfrm>
          <a:custGeom>
            <a:avLst/>
            <a:gdLst>
              <a:gd name="T0" fmla="*/ 2147483647 w 75"/>
              <a:gd name="T1" fmla="*/ 2147483647 h 402"/>
              <a:gd name="T2" fmla="*/ 2147483647 w 75"/>
              <a:gd name="T3" fmla="*/ 2147483647 h 402"/>
              <a:gd name="T4" fmla="*/ 2147483647 w 75"/>
              <a:gd name="T5" fmla="*/ 2147483647 h 402"/>
              <a:gd name="T6" fmla="*/ 2147483647 w 75"/>
              <a:gd name="T7" fmla="*/ 2147483647 h 402"/>
              <a:gd name="T8" fmla="*/ 2147483647 w 75"/>
              <a:gd name="T9" fmla="*/ 0 h 4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"/>
              <a:gd name="T16" fmla="*/ 0 h 402"/>
              <a:gd name="T17" fmla="*/ 75 w 75"/>
              <a:gd name="T18" fmla="*/ 402 h 4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" h="402">
                <a:moveTo>
                  <a:pt x="9" y="387"/>
                </a:moveTo>
                <a:cubicBezTo>
                  <a:pt x="32" y="316"/>
                  <a:pt x="0" y="402"/>
                  <a:pt x="34" y="346"/>
                </a:cubicBezTo>
                <a:cubicBezTo>
                  <a:pt x="47" y="325"/>
                  <a:pt x="58" y="295"/>
                  <a:pt x="67" y="272"/>
                </a:cubicBezTo>
                <a:cubicBezTo>
                  <a:pt x="62" y="194"/>
                  <a:pt x="64" y="149"/>
                  <a:pt x="42" y="83"/>
                </a:cubicBezTo>
                <a:cubicBezTo>
                  <a:pt x="44" y="66"/>
                  <a:pt x="37" y="0"/>
                  <a:pt x="75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53" name="Freeform 22"/>
          <p:cNvSpPr>
            <a:spLocks/>
          </p:cNvSpPr>
          <p:nvPr/>
        </p:nvSpPr>
        <p:spPr bwMode="auto">
          <a:xfrm>
            <a:off x="3659188" y="1811338"/>
            <a:ext cx="214312" cy="127000"/>
          </a:xfrm>
          <a:custGeom>
            <a:avLst/>
            <a:gdLst>
              <a:gd name="T0" fmla="*/ 0 w 186"/>
              <a:gd name="T1" fmla="*/ 2147483647 h 132"/>
              <a:gd name="T2" fmla="*/ 2147483647 w 186"/>
              <a:gd name="T3" fmla="*/ 2147483647 h 132"/>
              <a:gd name="T4" fmla="*/ 2147483647 w 186"/>
              <a:gd name="T5" fmla="*/ 2147483647 h 132"/>
              <a:gd name="T6" fmla="*/ 2147483647 w 186"/>
              <a:gd name="T7" fmla="*/ 2147483647 h 132"/>
              <a:gd name="T8" fmla="*/ 2147483647 w 186"/>
              <a:gd name="T9" fmla="*/ 0 h 1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6"/>
              <a:gd name="T16" fmla="*/ 0 h 132"/>
              <a:gd name="T17" fmla="*/ 186 w 186"/>
              <a:gd name="T18" fmla="*/ 132 h 1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6" h="132">
                <a:moveTo>
                  <a:pt x="0" y="132"/>
                </a:moveTo>
                <a:cubicBezTo>
                  <a:pt x="15" y="116"/>
                  <a:pt x="19" y="109"/>
                  <a:pt x="41" y="99"/>
                </a:cubicBezTo>
                <a:cubicBezTo>
                  <a:pt x="57" y="92"/>
                  <a:pt x="90" y="82"/>
                  <a:pt x="90" y="82"/>
                </a:cubicBezTo>
                <a:cubicBezTo>
                  <a:pt x="111" y="62"/>
                  <a:pt x="170" y="54"/>
                  <a:pt x="181" y="33"/>
                </a:cubicBezTo>
                <a:cubicBezTo>
                  <a:pt x="186" y="23"/>
                  <a:pt x="181" y="11"/>
                  <a:pt x="181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54" name="Freeform 23"/>
          <p:cNvSpPr>
            <a:spLocks/>
          </p:cNvSpPr>
          <p:nvPr/>
        </p:nvSpPr>
        <p:spPr bwMode="auto">
          <a:xfrm>
            <a:off x="3533775" y="2106613"/>
            <a:ext cx="125413" cy="150812"/>
          </a:xfrm>
          <a:custGeom>
            <a:avLst/>
            <a:gdLst>
              <a:gd name="T0" fmla="*/ 0 w 107"/>
              <a:gd name="T1" fmla="*/ 0 h 156"/>
              <a:gd name="T2" fmla="*/ 2147483647 w 107"/>
              <a:gd name="T3" fmla="*/ 2147483647 h 156"/>
              <a:gd name="T4" fmla="*/ 2147483647 w 107"/>
              <a:gd name="T5" fmla="*/ 2147483647 h 156"/>
              <a:gd name="T6" fmla="*/ 0 60000 65536"/>
              <a:gd name="T7" fmla="*/ 0 60000 65536"/>
              <a:gd name="T8" fmla="*/ 0 60000 65536"/>
              <a:gd name="T9" fmla="*/ 0 w 107"/>
              <a:gd name="T10" fmla="*/ 0 h 156"/>
              <a:gd name="T11" fmla="*/ 107 w 107"/>
              <a:gd name="T12" fmla="*/ 156 h 1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7" h="156">
                <a:moveTo>
                  <a:pt x="0" y="0"/>
                </a:moveTo>
                <a:cubicBezTo>
                  <a:pt x="33" y="21"/>
                  <a:pt x="58" y="44"/>
                  <a:pt x="90" y="65"/>
                </a:cubicBezTo>
                <a:cubicBezTo>
                  <a:pt x="107" y="117"/>
                  <a:pt x="69" y="114"/>
                  <a:pt x="49" y="156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55" name="Freeform 24"/>
          <p:cNvSpPr>
            <a:spLocks/>
          </p:cNvSpPr>
          <p:nvPr/>
        </p:nvSpPr>
        <p:spPr bwMode="auto">
          <a:xfrm>
            <a:off x="3648075" y="2041525"/>
            <a:ext cx="95250" cy="200025"/>
          </a:xfrm>
          <a:custGeom>
            <a:avLst/>
            <a:gdLst>
              <a:gd name="T0" fmla="*/ 0 w 83"/>
              <a:gd name="T1" fmla="*/ 0 h 205"/>
              <a:gd name="T2" fmla="*/ 2147483647 w 83"/>
              <a:gd name="T3" fmla="*/ 2147483647 h 205"/>
              <a:gd name="T4" fmla="*/ 2147483647 w 83"/>
              <a:gd name="T5" fmla="*/ 2147483647 h 205"/>
              <a:gd name="T6" fmla="*/ 0 60000 65536"/>
              <a:gd name="T7" fmla="*/ 0 60000 65536"/>
              <a:gd name="T8" fmla="*/ 0 60000 65536"/>
              <a:gd name="T9" fmla="*/ 0 w 83"/>
              <a:gd name="T10" fmla="*/ 0 h 205"/>
              <a:gd name="T11" fmla="*/ 83 w 83"/>
              <a:gd name="T12" fmla="*/ 205 h 2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3" h="205">
                <a:moveTo>
                  <a:pt x="0" y="0"/>
                </a:moveTo>
                <a:cubicBezTo>
                  <a:pt x="22" y="31"/>
                  <a:pt x="40" y="64"/>
                  <a:pt x="66" y="90"/>
                </a:cubicBezTo>
                <a:cubicBezTo>
                  <a:pt x="83" y="144"/>
                  <a:pt x="74" y="106"/>
                  <a:pt x="74" y="205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56" name="Freeform 25"/>
          <p:cNvSpPr>
            <a:spLocks/>
          </p:cNvSpPr>
          <p:nvPr/>
        </p:nvSpPr>
        <p:spPr bwMode="auto">
          <a:xfrm>
            <a:off x="2224088" y="2066925"/>
            <a:ext cx="204787" cy="119063"/>
          </a:xfrm>
          <a:custGeom>
            <a:avLst/>
            <a:gdLst>
              <a:gd name="T0" fmla="*/ 2147483647 w 176"/>
              <a:gd name="T1" fmla="*/ 2147483647 h 124"/>
              <a:gd name="T2" fmla="*/ 2147483647 w 176"/>
              <a:gd name="T3" fmla="*/ 2147483647 h 124"/>
              <a:gd name="T4" fmla="*/ 2147483647 w 176"/>
              <a:gd name="T5" fmla="*/ 2147483647 h 124"/>
              <a:gd name="T6" fmla="*/ 2147483647 w 176"/>
              <a:gd name="T7" fmla="*/ 0 h 124"/>
              <a:gd name="T8" fmla="*/ 0 60000 65536"/>
              <a:gd name="T9" fmla="*/ 0 60000 65536"/>
              <a:gd name="T10" fmla="*/ 0 60000 65536"/>
              <a:gd name="T11" fmla="*/ 0 60000 65536"/>
              <a:gd name="T12" fmla="*/ 0 w 176"/>
              <a:gd name="T13" fmla="*/ 0 h 124"/>
              <a:gd name="T14" fmla="*/ 176 w 176"/>
              <a:gd name="T15" fmla="*/ 124 h 1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6" h="124">
                <a:moveTo>
                  <a:pt x="28" y="124"/>
                </a:moveTo>
                <a:cubicBezTo>
                  <a:pt x="0" y="96"/>
                  <a:pt x="9" y="68"/>
                  <a:pt x="36" y="42"/>
                </a:cubicBezTo>
                <a:cubicBezTo>
                  <a:pt x="73" y="48"/>
                  <a:pt x="100" y="61"/>
                  <a:pt x="135" y="50"/>
                </a:cubicBezTo>
                <a:cubicBezTo>
                  <a:pt x="148" y="30"/>
                  <a:pt x="161" y="17"/>
                  <a:pt x="176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57" name="Freeform 26"/>
          <p:cNvSpPr>
            <a:spLocks/>
          </p:cNvSpPr>
          <p:nvPr/>
        </p:nvSpPr>
        <p:spPr bwMode="auto">
          <a:xfrm>
            <a:off x="2093913" y="1960563"/>
            <a:ext cx="396875" cy="60325"/>
          </a:xfrm>
          <a:custGeom>
            <a:avLst/>
            <a:gdLst>
              <a:gd name="T0" fmla="*/ 0 w 343"/>
              <a:gd name="T1" fmla="*/ 2147483647 h 61"/>
              <a:gd name="T2" fmla="*/ 2147483647 w 343"/>
              <a:gd name="T3" fmla="*/ 2147483647 h 61"/>
              <a:gd name="T4" fmla="*/ 2147483647 w 343"/>
              <a:gd name="T5" fmla="*/ 0 h 61"/>
              <a:gd name="T6" fmla="*/ 2147483647 w 343"/>
              <a:gd name="T7" fmla="*/ 2147483647 h 61"/>
              <a:gd name="T8" fmla="*/ 2147483647 w 343"/>
              <a:gd name="T9" fmla="*/ 2147483647 h 61"/>
              <a:gd name="T10" fmla="*/ 2147483647 w 343"/>
              <a:gd name="T11" fmla="*/ 2147483647 h 61"/>
              <a:gd name="T12" fmla="*/ 2147483647 w 343"/>
              <a:gd name="T13" fmla="*/ 2147483647 h 61"/>
              <a:gd name="T14" fmla="*/ 2147483647 w 343"/>
              <a:gd name="T15" fmla="*/ 2147483647 h 6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3"/>
              <a:gd name="T25" fmla="*/ 0 h 61"/>
              <a:gd name="T26" fmla="*/ 343 w 343"/>
              <a:gd name="T27" fmla="*/ 61 h 6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3" h="61">
                <a:moveTo>
                  <a:pt x="0" y="33"/>
                </a:moveTo>
                <a:cubicBezTo>
                  <a:pt x="6" y="28"/>
                  <a:pt x="10" y="20"/>
                  <a:pt x="17" y="17"/>
                </a:cubicBezTo>
                <a:cubicBezTo>
                  <a:pt x="32" y="9"/>
                  <a:pt x="66" y="0"/>
                  <a:pt x="66" y="0"/>
                </a:cubicBezTo>
                <a:cubicBezTo>
                  <a:pt x="86" y="21"/>
                  <a:pt x="98" y="30"/>
                  <a:pt x="107" y="58"/>
                </a:cubicBezTo>
                <a:cubicBezTo>
                  <a:pt x="164" y="40"/>
                  <a:pt x="145" y="55"/>
                  <a:pt x="173" y="25"/>
                </a:cubicBezTo>
                <a:cubicBezTo>
                  <a:pt x="218" y="39"/>
                  <a:pt x="202" y="11"/>
                  <a:pt x="247" y="25"/>
                </a:cubicBezTo>
                <a:cubicBezTo>
                  <a:pt x="267" y="21"/>
                  <a:pt x="301" y="9"/>
                  <a:pt x="321" y="25"/>
                </a:cubicBezTo>
                <a:cubicBezTo>
                  <a:pt x="343" y="43"/>
                  <a:pt x="317" y="61"/>
                  <a:pt x="338" y="42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58" name="Freeform 27"/>
          <p:cNvSpPr>
            <a:spLocks/>
          </p:cNvSpPr>
          <p:nvPr/>
        </p:nvSpPr>
        <p:spPr bwMode="auto">
          <a:xfrm>
            <a:off x="2209800" y="1881188"/>
            <a:ext cx="160338" cy="190500"/>
          </a:xfrm>
          <a:custGeom>
            <a:avLst/>
            <a:gdLst>
              <a:gd name="T0" fmla="*/ 2147483647 w 139"/>
              <a:gd name="T1" fmla="*/ 0 h 196"/>
              <a:gd name="T2" fmla="*/ 2147483647 w 139"/>
              <a:gd name="T3" fmla="*/ 2147483647 h 196"/>
              <a:gd name="T4" fmla="*/ 2147483647 w 139"/>
              <a:gd name="T5" fmla="*/ 2147483647 h 196"/>
              <a:gd name="T6" fmla="*/ 2147483647 w 139"/>
              <a:gd name="T7" fmla="*/ 2147483647 h 196"/>
              <a:gd name="T8" fmla="*/ 2147483647 w 139"/>
              <a:gd name="T9" fmla="*/ 2147483647 h 1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9"/>
              <a:gd name="T16" fmla="*/ 0 h 196"/>
              <a:gd name="T17" fmla="*/ 139 w 139"/>
              <a:gd name="T18" fmla="*/ 196 h 1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9" h="196">
                <a:moveTo>
                  <a:pt x="15" y="0"/>
                </a:moveTo>
                <a:cubicBezTo>
                  <a:pt x="21" y="6"/>
                  <a:pt x="28" y="10"/>
                  <a:pt x="32" y="17"/>
                </a:cubicBezTo>
                <a:cubicBezTo>
                  <a:pt x="40" y="32"/>
                  <a:pt x="48" y="66"/>
                  <a:pt x="48" y="66"/>
                </a:cubicBezTo>
                <a:cubicBezTo>
                  <a:pt x="39" y="105"/>
                  <a:pt x="0" y="196"/>
                  <a:pt x="73" y="173"/>
                </a:cubicBezTo>
                <a:cubicBezTo>
                  <a:pt x="107" y="184"/>
                  <a:pt x="105" y="173"/>
                  <a:pt x="139" y="173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59" name="Freeform 28"/>
          <p:cNvSpPr>
            <a:spLocks/>
          </p:cNvSpPr>
          <p:nvPr/>
        </p:nvSpPr>
        <p:spPr bwMode="auto">
          <a:xfrm>
            <a:off x="2274888" y="1571625"/>
            <a:ext cx="420687" cy="360363"/>
          </a:xfrm>
          <a:custGeom>
            <a:avLst/>
            <a:gdLst>
              <a:gd name="T0" fmla="*/ 0 w 362"/>
              <a:gd name="T1" fmla="*/ 2147483647 h 371"/>
              <a:gd name="T2" fmla="*/ 2147483647 w 362"/>
              <a:gd name="T3" fmla="*/ 2147483647 h 371"/>
              <a:gd name="T4" fmla="*/ 2147483647 w 362"/>
              <a:gd name="T5" fmla="*/ 2147483647 h 371"/>
              <a:gd name="T6" fmla="*/ 2147483647 w 362"/>
              <a:gd name="T7" fmla="*/ 2147483647 h 371"/>
              <a:gd name="T8" fmla="*/ 2147483647 w 362"/>
              <a:gd name="T9" fmla="*/ 2147483647 h 371"/>
              <a:gd name="T10" fmla="*/ 2147483647 w 362"/>
              <a:gd name="T11" fmla="*/ 2147483647 h 371"/>
              <a:gd name="T12" fmla="*/ 2147483647 w 362"/>
              <a:gd name="T13" fmla="*/ 2147483647 h 371"/>
              <a:gd name="T14" fmla="*/ 2147483647 w 362"/>
              <a:gd name="T15" fmla="*/ 2147483647 h 371"/>
              <a:gd name="T16" fmla="*/ 2147483647 w 362"/>
              <a:gd name="T17" fmla="*/ 2147483647 h 371"/>
              <a:gd name="T18" fmla="*/ 2147483647 w 362"/>
              <a:gd name="T19" fmla="*/ 2147483647 h 371"/>
              <a:gd name="T20" fmla="*/ 2147483647 w 362"/>
              <a:gd name="T21" fmla="*/ 0 h 37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62"/>
              <a:gd name="T34" fmla="*/ 0 h 371"/>
              <a:gd name="T35" fmla="*/ 362 w 362"/>
              <a:gd name="T36" fmla="*/ 371 h 37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62" h="371">
                <a:moveTo>
                  <a:pt x="0" y="247"/>
                </a:moveTo>
                <a:cubicBezTo>
                  <a:pt x="16" y="253"/>
                  <a:pt x="33" y="258"/>
                  <a:pt x="49" y="264"/>
                </a:cubicBezTo>
                <a:cubicBezTo>
                  <a:pt x="65" y="270"/>
                  <a:pt x="59" y="297"/>
                  <a:pt x="65" y="313"/>
                </a:cubicBezTo>
                <a:cubicBezTo>
                  <a:pt x="85" y="370"/>
                  <a:pt x="66" y="356"/>
                  <a:pt x="106" y="371"/>
                </a:cubicBezTo>
                <a:cubicBezTo>
                  <a:pt x="124" y="322"/>
                  <a:pt x="120" y="289"/>
                  <a:pt x="172" y="272"/>
                </a:cubicBezTo>
                <a:cubicBezTo>
                  <a:pt x="179" y="253"/>
                  <a:pt x="178" y="231"/>
                  <a:pt x="189" y="214"/>
                </a:cubicBezTo>
                <a:cubicBezTo>
                  <a:pt x="194" y="206"/>
                  <a:pt x="206" y="204"/>
                  <a:pt x="213" y="198"/>
                </a:cubicBezTo>
                <a:cubicBezTo>
                  <a:pt x="230" y="184"/>
                  <a:pt x="234" y="176"/>
                  <a:pt x="246" y="157"/>
                </a:cubicBezTo>
                <a:cubicBezTo>
                  <a:pt x="249" y="138"/>
                  <a:pt x="246" y="116"/>
                  <a:pt x="255" y="99"/>
                </a:cubicBezTo>
                <a:cubicBezTo>
                  <a:pt x="256" y="97"/>
                  <a:pt x="327" y="78"/>
                  <a:pt x="337" y="74"/>
                </a:cubicBezTo>
                <a:cubicBezTo>
                  <a:pt x="362" y="36"/>
                  <a:pt x="353" y="60"/>
                  <a:pt x="353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60" name="Freeform 29"/>
          <p:cNvSpPr>
            <a:spLocks/>
          </p:cNvSpPr>
          <p:nvPr/>
        </p:nvSpPr>
        <p:spPr bwMode="auto">
          <a:xfrm>
            <a:off x="2360613" y="1690688"/>
            <a:ext cx="174625" cy="220662"/>
          </a:xfrm>
          <a:custGeom>
            <a:avLst/>
            <a:gdLst>
              <a:gd name="T0" fmla="*/ 0 w 150"/>
              <a:gd name="T1" fmla="*/ 0 h 228"/>
              <a:gd name="T2" fmla="*/ 2147483647 w 150"/>
              <a:gd name="T3" fmla="*/ 2147483647 h 228"/>
              <a:gd name="T4" fmla="*/ 2147483647 w 150"/>
              <a:gd name="T5" fmla="*/ 2147483647 h 228"/>
              <a:gd name="T6" fmla="*/ 2147483647 w 150"/>
              <a:gd name="T7" fmla="*/ 2147483647 h 228"/>
              <a:gd name="T8" fmla="*/ 2147483647 w 150"/>
              <a:gd name="T9" fmla="*/ 2147483647 h 228"/>
              <a:gd name="T10" fmla="*/ 2147483647 w 150"/>
              <a:gd name="T11" fmla="*/ 2147483647 h 228"/>
              <a:gd name="T12" fmla="*/ 2147483647 w 150"/>
              <a:gd name="T13" fmla="*/ 2147483647 h 228"/>
              <a:gd name="T14" fmla="*/ 2147483647 w 150"/>
              <a:gd name="T15" fmla="*/ 2147483647 h 228"/>
              <a:gd name="T16" fmla="*/ 2147483647 w 150"/>
              <a:gd name="T17" fmla="*/ 2147483647 h 228"/>
              <a:gd name="T18" fmla="*/ 2147483647 w 150"/>
              <a:gd name="T19" fmla="*/ 2147483647 h 2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0"/>
              <a:gd name="T31" fmla="*/ 0 h 228"/>
              <a:gd name="T32" fmla="*/ 150 w 150"/>
              <a:gd name="T33" fmla="*/ 228 h 2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0" h="228">
                <a:moveTo>
                  <a:pt x="0" y="0"/>
                </a:moveTo>
                <a:cubicBezTo>
                  <a:pt x="22" y="32"/>
                  <a:pt x="17" y="55"/>
                  <a:pt x="32" y="90"/>
                </a:cubicBezTo>
                <a:cubicBezTo>
                  <a:pt x="37" y="102"/>
                  <a:pt x="66" y="118"/>
                  <a:pt x="74" y="123"/>
                </a:cubicBezTo>
                <a:cubicBezTo>
                  <a:pt x="71" y="135"/>
                  <a:pt x="64" y="174"/>
                  <a:pt x="57" y="189"/>
                </a:cubicBezTo>
                <a:cubicBezTo>
                  <a:pt x="53" y="198"/>
                  <a:pt x="41" y="204"/>
                  <a:pt x="41" y="214"/>
                </a:cubicBezTo>
                <a:cubicBezTo>
                  <a:pt x="41" y="222"/>
                  <a:pt x="50" y="201"/>
                  <a:pt x="57" y="197"/>
                </a:cubicBezTo>
                <a:cubicBezTo>
                  <a:pt x="64" y="192"/>
                  <a:pt x="74" y="192"/>
                  <a:pt x="82" y="189"/>
                </a:cubicBezTo>
                <a:cubicBezTo>
                  <a:pt x="90" y="192"/>
                  <a:pt x="100" y="192"/>
                  <a:pt x="107" y="197"/>
                </a:cubicBezTo>
                <a:cubicBezTo>
                  <a:pt x="130" y="211"/>
                  <a:pt x="115" y="228"/>
                  <a:pt x="148" y="205"/>
                </a:cubicBezTo>
                <a:cubicBezTo>
                  <a:pt x="150" y="204"/>
                  <a:pt x="148" y="200"/>
                  <a:pt x="148" y="197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61" name="Freeform 30"/>
          <p:cNvSpPr>
            <a:spLocks/>
          </p:cNvSpPr>
          <p:nvPr/>
        </p:nvSpPr>
        <p:spPr bwMode="auto">
          <a:xfrm>
            <a:off x="2560638" y="1755775"/>
            <a:ext cx="171450" cy="30163"/>
          </a:xfrm>
          <a:custGeom>
            <a:avLst/>
            <a:gdLst>
              <a:gd name="T0" fmla="*/ 0 w 148"/>
              <a:gd name="T1" fmla="*/ 0 h 32"/>
              <a:gd name="T2" fmla="*/ 2147483647 w 148"/>
              <a:gd name="T3" fmla="*/ 2147483647 h 32"/>
              <a:gd name="T4" fmla="*/ 2147483647 w 148"/>
              <a:gd name="T5" fmla="*/ 2147483647 h 32"/>
              <a:gd name="T6" fmla="*/ 2147483647 w 148"/>
              <a:gd name="T7" fmla="*/ 2147483647 h 32"/>
              <a:gd name="T8" fmla="*/ 2147483647 w 148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32"/>
              <a:gd name="T17" fmla="*/ 148 w 148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32">
                <a:moveTo>
                  <a:pt x="0" y="0"/>
                </a:moveTo>
                <a:cubicBezTo>
                  <a:pt x="22" y="5"/>
                  <a:pt x="44" y="11"/>
                  <a:pt x="66" y="16"/>
                </a:cubicBezTo>
                <a:cubicBezTo>
                  <a:pt x="83" y="20"/>
                  <a:pt x="116" y="32"/>
                  <a:pt x="116" y="32"/>
                </a:cubicBezTo>
                <a:cubicBezTo>
                  <a:pt x="124" y="29"/>
                  <a:pt x="134" y="30"/>
                  <a:pt x="140" y="24"/>
                </a:cubicBezTo>
                <a:cubicBezTo>
                  <a:pt x="146" y="18"/>
                  <a:pt x="148" y="0"/>
                  <a:pt x="148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62" name="Freeform 31"/>
          <p:cNvSpPr>
            <a:spLocks/>
          </p:cNvSpPr>
          <p:nvPr/>
        </p:nvSpPr>
        <p:spPr bwMode="auto">
          <a:xfrm>
            <a:off x="2379663" y="1447800"/>
            <a:ext cx="201612" cy="290513"/>
          </a:xfrm>
          <a:custGeom>
            <a:avLst/>
            <a:gdLst>
              <a:gd name="T0" fmla="*/ 0 w 173"/>
              <a:gd name="T1" fmla="*/ 2147483647 h 299"/>
              <a:gd name="T2" fmla="*/ 2147483647 w 173"/>
              <a:gd name="T3" fmla="*/ 2147483647 h 299"/>
              <a:gd name="T4" fmla="*/ 2147483647 w 173"/>
              <a:gd name="T5" fmla="*/ 2147483647 h 299"/>
              <a:gd name="T6" fmla="*/ 2147483647 w 173"/>
              <a:gd name="T7" fmla="*/ 2147483647 h 299"/>
              <a:gd name="T8" fmla="*/ 2147483647 w 173"/>
              <a:gd name="T9" fmla="*/ 2147483647 h 299"/>
              <a:gd name="T10" fmla="*/ 2147483647 w 173"/>
              <a:gd name="T11" fmla="*/ 2147483647 h 299"/>
              <a:gd name="T12" fmla="*/ 2147483647 w 173"/>
              <a:gd name="T13" fmla="*/ 2147483647 h 299"/>
              <a:gd name="T14" fmla="*/ 2147483647 w 173"/>
              <a:gd name="T15" fmla="*/ 2147483647 h 299"/>
              <a:gd name="T16" fmla="*/ 2147483647 w 173"/>
              <a:gd name="T17" fmla="*/ 2147483647 h 2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3"/>
              <a:gd name="T28" fmla="*/ 0 h 299"/>
              <a:gd name="T29" fmla="*/ 173 w 173"/>
              <a:gd name="T30" fmla="*/ 299 h 29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3" h="299">
                <a:moveTo>
                  <a:pt x="0" y="134"/>
                </a:moveTo>
                <a:cubicBezTo>
                  <a:pt x="5" y="142"/>
                  <a:pt x="9" y="152"/>
                  <a:pt x="16" y="159"/>
                </a:cubicBezTo>
                <a:cubicBezTo>
                  <a:pt x="29" y="174"/>
                  <a:pt x="58" y="200"/>
                  <a:pt x="58" y="200"/>
                </a:cubicBezTo>
                <a:cubicBezTo>
                  <a:pt x="79" y="266"/>
                  <a:pt x="71" y="233"/>
                  <a:pt x="82" y="299"/>
                </a:cubicBezTo>
                <a:cubicBezTo>
                  <a:pt x="123" y="260"/>
                  <a:pt x="99" y="214"/>
                  <a:pt x="82" y="167"/>
                </a:cubicBezTo>
                <a:cubicBezTo>
                  <a:pt x="95" y="118"/>
                  <a:pt x="123" y="96"/>
                  <a:pt x="156" y="60"/>
                </a:cubicBezTo>
                <a:cubicBezTo>
                  <a:pt x="136" y="0"/>
                  <a:pt x="123" y="7"/>
                  <a:pt x="173" y="19"/>
                </a:cubicBezTo>
                <a:cubicBezTo>
                  <a:pt x="153" y="48"/>
                  <a:pt x="153" y="66"/>
                  <a:pt x="123" y="85"/>
                </a:cubicBezTo>
                <a:cubicBezTo>
                  <a:pt x="120" y="93"/>
                  <a:pt x="115" y="110"/>
                  <a:pt x="115" y="11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63" name="Freeform 32"/>
          <p:cNvSpPr>
            <a:spLocks/>
          </p:cNvSpPr>
          <p:nvPr/>
        </p:nvSpPr>
        <p:spPr bwMode="auto">
          <a:xfrm>
            <a:off x="1206500" y="1530350"/>
            <a:ext cx="368300" cy="304800"/>
          </a:xfrm>
          <a:custGeom>
            <a:avLst/>
            <a:gdLst>
              <a:gd name="T0" fmla="*/ 0 w 318"/>
              <a:gd name="T1" fmla="*/ 2147483647 h 313"/>
              <a:gd name="T2" fmla="*/ 2147483647 w 318"/>
              <a:gd name="T3" fmla="*/ 2147483647 h 313"/>
              <a:gd name="T4" fmla="*/ 2147483647 w 318"/>
              <a:gd name="T5" fmla="*/ 2147483647 h 313"/>
              <a:gd name="T6" fmla="*/ 2147483647 w 318"/>
              <a:gd name="T7" fmla="*/ 2147483647 h 313"/>
              <a:gd name="T8" fmla="*/ 2147483647 w 318"/>
              <a:gd name="T9" fmla="*/ 2147483647 h 313"/>
              <a:gd name="T10" fmla="*/ 2147483647 w 318"/>
              <a:gd name="T11" fmla="*/ 2147483647 h 313"/>
              <a:gd name="T12" fmla="*/ 2147483647 w 318"/>
              <a:gd name="T13" fmla="*/ 0 h 3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8"/>
              <a:gd name="T22" fmla="*/ 0 h 313"/>
              <a:gd name="T23" fmla="*/ 318 w 318"/>
              <a:gd name="T24" fmla="*/ 313 h 3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8" h="313">
                <a:moveTo>
                  <a:pt x="0" y="296"/>
                </a:moveTo>
                <a:cubicBezTo>
                  <a:pt x="34" y="271"/>
                  <a:pt x="60" y="267"/>
                  <a:pt x="99" y="255"/>
                </a:cubicBezTo>
                <a:cubicBezTo>
                  <a:pt x="140" y="263"/>
                  <a:pt x="182" y="267"/>
                  <a:pt x="222" y="280"/>
                </a:cubicBezTo>
                <a:cubicBezTo>
                  <a:pt x="243" y="299"/>
                  <a:pt x="261" y="304"/>
                  <a:pt x="288" y="313"/>
                </a:cubicBezTo>
                <a:cubicBezTo>
                  <a:pt x="318" y="281"/>
                  <a:pt x="289" y="289"/>
                  <a:pt x="263" y="263"/>
                </a:cubicBezTo>
                <a:cubicBezTo>
                  <a:pt x="254" y="237"/>
                  <a:pt x="240" y="224"/>
                  <a:pt x="230" y="198"/>
                </a:cubicBezTo>
                <a:cubicBezTo>
                  <a:pt x="243" y="115"/>
                  <a:pt x="257" y="74"/>
                  <a:pt x="222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64" name="Freeform 33"/>
          <p:cNvSpPr>
            <a:spLocks/>
          </p:cNvSpPr>
          <p:nvPr/>
        </p:nvSpPr>
        <p:spPr bwMode="auto">
          <a:xfrm>
            <a:off x="1520825" y="1785938"/>
            <a:ext cx="276225" cy="295275"/>
          </a:xfrm>
          <a:custGeom>
            <a:avLst/>
            <a:gdLst>
              <a:gd name="T0" fmla="*/ 2147483647 w 239"/>
              <a:gd name="T1" fmla="*/ 0 h 305"/>
              <a:gd name="T2" fmla="*/ 2147483647 w 239"/>
              <a:gd name="T3" fmla="*/ 2147483647 h 305"/>
              <a:gd name="T4" fmla="*/ 2147483647 w 239"/>
              <a:gd name="T5" fmla="*/ 2147483647 h 305"/>
              <a:gd name="T6" fmla="*/ 2147483647 w 239"/>
              <a:gd name="T7" fmla="*/ 2147483647 h 305"/>
              <a:gd name="T8" fmla="*/ 2147483647 w 239"/>
              <a:gd name="T9" fmla="*/ 2147483647 h 305"/>
              <a:gd name="T10" fmla="*/ 0 w 239"/>
              <a:gd name="T11" fmla="*/ 2147483647 h 3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9"/>
              <a:gd name="T19" fmla="*/ 0 h 305"/>
              <a:gd name="T20" fmla="*/ 239 w 239"/>
              <a:gd name="T21" fmla="*/ 305 h 3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9" h="305">
                <a:moveTo>
                  <a:pt x="198" y="0"/>
                </a:moveTo>
                <a:cubicBezTo>
                  <a:pt x="225" y="29"/>
                  <a:pt x="212" y="10"/>
                  <a:pt x="231" y="66"/>
                </a:cubicBezTo>
                <a:cubicBezTo>
                  <a:pt x="234" y="74"/>
                  <a:pt x="239" y="91"/>
                  <a:pt x="239" y="91"/>
                </a:cubicBezTo>
                <a:cubicBezTo>
                  <a:pt x="225" y="177"/>
                  <a:pt x="211" y="149"/>
                  <a:pt x="116" y="140"/>
                </a:cubicBezTo>
                <a:cubicBezTo>
                  <a:pt x="84" y="130"/>
                  <a:pt x="73" y="133"/>
                  <a:pt x="50" y="157"/>
                </a:cubicBezTo>
                <a:cubicBezTo>
                  <a:pt x="34" y="205"/>
                  <a:pt x="23" y="261"/>
                  <a:pt x="0" y="305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65" name="Freeform 34"/>
          <p:cNvSpPr>
            <a:spLocks/>
          </p:cNvSpPr>
          <p:nvPr/>
        </p:nvSpPr>
        <p:spPr bwMode="auto">
          <a:xfrm>
            <a:off x="1590675" y="1755775"/>
            <a:ext cx="198438" cy="295275"/>
          </a:xfrm>
          <a:custGeom>
            <a:avLst/>
            <a:gdLst>
              <a:gd name="T0" fmla="*/ 2147483647 w 170"/>
              <a:gd name="T1" fmla="*/ 0 h 304"/>
              <a:gd name="T2" fmla="*/ 2147483647 w 170"/>
              <a:gd name="T3" fmla="*/ 2147483647 h 304"/>
              <a:gd name="T4" fmla="*/ 2147483647 w 170"/>
              <a:gd name="T5" fmla="*/ 2147483647 h 304"/>
              <a:gd name="T6" fmla="*/ 2147483647 w 170"/>
              <a:gd name="T7" fmla="*/ 2147483647 h 304"/>
              <a:gd name="T8" fmla="*/ 2147483647 w 170"/>
              <a:gd name="T9" fmla="*/ 2147483647 h 304"/>
              <a:gd name="T10" fmla="*/ 2147483647 w 170"/>
              <a:gd name="T11" fmla="*/ 2147483647 h 304"/>
              <a:gd name="T12" fmla="*/ 2147483647 w 170"/>
              <a:gd name="T13" fmla="*/ 2147483647 h 3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0"/>
              <a:gd name="T22" fmla="*/ 0 h 304"/>
              <a:gd name="T23" fmla="*/ 170 w 170"/>
              <a:gd name="T24" fmla="*/ 304 h 3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0" h="304">
                <a:moveTo>
                  <a:pt x="46" y="0"/>
                </a:moveTo>
                <a:cubicBezTo>
                  <a:pt x="49" y="14"/>
                  <a:pt x="55" y="27"/>
                  <a:pt x="55" y="41"/>
                </a:cubicBezTo>
                <a:cubicBezTo>
                  <a:pt x="55" y="103"/>
                  <a:pt x="0" y="63"/>
                  <a:pt x="55" y="164"/>
                </a:cubicBezTo>
                <a:cubicBezTo>
                  <a:pt x="63" y="179"/>
                  <a:pt x="90" y="172"/>
                  <a:pt x="104" y="181"/>
                </a:cubicBezTo>
                <a:cubicBezTo>
                  <a:pt x="160" y="217"/>
                  <a:pt x="139" y="199"/>
                  <a:pt x="170" y="230"/>
                </a:cubicBezTo>
                <a:cubicBezTo>
                  <a:pt x="167" y="246"/>
                  <a:pt x="166" y="263"/>
                  <a:pt x="162" y="279"/>
                </a:cubicBezTo>
                <a:cubicBezTo>
                  <a:pt x="160" y="288"/>
                  <a:pt x="153" y="304"/>
                  <a:pt x="153" y="304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66" name="Freeform 35"/>
          <p:cNvSpPr>
            <a:spLocks/>
          </p:cNvSpPr>
          <p:nvPr/>
        </p:nvSpPr>
        <p:spPr bwMode="auto">
          <a:xfrm>
            <a:off x="1892300" y="1817688"/>
            <a:ext cx="90488" cy="328612"/>
          </a:xfrm>
          <a:custGeom>
            <a:avLst/>
            <a:gdLst>
              <a:gd name="T0" fmla="*/ 2147483647 w 78"/>
              <a:gd name="T1" fmla="*/ 0 h 338"/>
              <a:gd name="T2" fmla="*/ 2147483647 w 78"/>
              <a:gd name="T3" fmla="*/ 2147483647 h 338"/>
              <a:gd name="T4" fmla="*/ 2147483647 w 78"/>
              <a:gd name="T5" fmla="*/ 2147483647 h 338"/>
              <a:gd name="T6" fmla="*/ 0 w 78"/>
              <a:gd name="T7" fmla="*/ 2147483647 h 338"/>
              <a:gd name="T8" fmla="*/ 0 w 78"/>
              <a:gd name="T9" fmla="*/ 2147483647 h 3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338"/>
              <a:gd name="T17" fmla="*/ 78 w 78"/>
              <a:gd name="T18" fmla="*/ 338 h 3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338">
                <a:moveTo>
                  <a:pt x="58" y="0"/>
                </a:moveTo>
                <a:cubicBezTo>
                  <a:pt x="67" y="47"/>
                  <a:pt x="78" y="107"/>
                  <a:pt x="25" y="124"/>
                </a:cubicBezTo>
                <a:cubicBezTo>
                  <a:pt x="47" y="155"/>
                  <a:pt x="62" y="161"/>
                  <a:pt x="33" y="190"/>
                </a:cubicBezTo>
                <a:cubicBezTo>
                  <a:pt x="22" y="223"/>
                  <a:pt x="12" y="256"/>
                  <a:pt x="0" y="288"/>
                </a:cubicBezTo>
                <a:cubicBezTo>
                  <a:pt x="10" y="333"/>
                  <a:pt x="19" y="319"/>
                  <a:pt x="0" y="338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67" name="Freeform 36"/>
          <p:cNvSpPr>
            <a:spLocks/>
          </p:cNvSpPr>
          <p:nvPr/>
        </p:nvSpPr>
        <p:spPr bwMode="auto">
          <a:xfrm>
            <a:off x="1406525" y="1651000"/>
            <a:ext cx="209550" cy="269875"/>
          </a:xfrm>
          <a:custGeom>
            <a:avLst/>
            <a:gdLst>
              <a:gd name="T0" fmla="*/ 0 w 181"/>
              <a:gd name="T1" fmla="*/ 2147483647 h 279"/>
              <a:gd name="T2" fmla="*/ 2147483647 w 181"/>
              <a:gd name="T3" fmla="*/ 2147483647 h 279"/>
              <a:gd name="T4" fmla="*/ 2147483647 w 181"/>
              <a:gd name="T5" fmla="*/ 2147483647 h 279"/>
              <a:gd name="T6" fmla="*/ 2147483647 w 181"/>
              <a:gd name="T7" fmla="*/ 0 h 279"/>
              <a:gd name="T8" fmla="*/ 0 60000 65536"/>
              <a:gd name="T9" fmla="*/ 0 60000 65536"/>
              <a:gd name="T10" fmla="*/ 0 60000 65536"/>
              <a:gd name="T11" fmla="*/ 0 60000 65536"/>
              <a:gd name="T12" fmla="*/ 0 w 181"/>
              <a:gd name="T13" fmla="*/ 0 h 279"/>
              <a:gd name="T14" fmla="*/ 181 w 181"/>
              <a:gd name="T15" fmla="*/ 279 h 2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1" h="279">
                <a:moveTo>
                  <a:pt x="0" y="279"/>
                </a:moveTo>
                <a:cubicBezTo>
                  <a:pt x="31" y="258"/>
                  <a:pt x="66" y="251"/>
                  <a:pt x="98" y="230"/>
                </a:cubicBezTo>
                <a:cubicBezTo>
                  <a:pt x="123" y="159"/>
                  <a:pt x="117" y="80"/>
                  <a:pt x="173" y="24"/>
                </a:cubicBezTo>
                <a:cubicBezTo>
                  <a:pt x="176" y="16"/>
                  <a:pt x="181" y="0"/>
                  <a:pt x="181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68" name="Freeform 37"/>
          <p:cNvSpPr>
            <a:spLocks/>
          </p:cNvSpPr>
          <p:nvPr/>
        </p:nvSpPr>
        <p:spPr bwMode="auto">
          <a:xfrm>
            <a:off x="1025525" y="1506538"/>
            <a:ext cx="338138" cy="215900"/>
          </a:xfrm>
          <a:custGeom>
            <a:avLst/>
            <a:gdLst>
              <a:gd name="T0" fmla="*/ 2147483647 w 292"/>
              <a:gd name="T1" fmla="*/ 2147483647 h 223"/>
              <a:gd name="T2" fmla="*/ 2147483647 w 292"/>
              <a:gd name="T3" fmla="*/ 2147483647 h 223"/>
              <a:gd name="T4" fmla="*/ 2147483647 w 292"/>
              <a:gd name="T5" fmla="*/ 2147483647 h 223"/>
              <a:gd name="T6" fmla="*/ 2147483647 w 292"/>
              <a:gd name="T7" fmla="*/ 2147483647 h 223"/>
              <a:gd name="T8" fmla="*/ 2147483647 w 292"/>
              <a:gd name="T9" fmla="*/ 2147483647 h 223"/>
              <a:gd name="T10" fmla="*/ 2147483647 w 292"/>
              <a:gd name="T11" fmla="*/ 2147483647 h 223"/>
              <a:gd name="T12" fmla="*/ 0 w 292"/>
              <a:gd name="T13" fmla="*/ 2147483647 h 223"/>
              <a:gd name="T14" fmla="*/ 2147483647 w 292"/>
              <a:gd name="T15" fmla="*/ 0 h 2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92"/>
              <a:gd name="T25" fmla="*/ 0 h 223"/>
              <a:gd name="T26" fmla="*/ 292 w 292"/>
              <a:gd name="T27" fmla="*/ 223 h 2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92" h="223">
                <a:moveTo>
                  <a:pt x="98" y="223"/>
                </a:moveTo>
                <a:cubicBezTo>
                  <a:pt x="121" y="200"/>
                  <a:pt x="140" y="198"/>
                  <a:pt x="172" y="190"/>
                </a:cubicBezTo>
                <a:cubicBezTo>
                  <a:pt x="202" y="193"/>
                  <a:pt x="233" y="194"/>
                  <a:pt x="263" y="198"/>
                </a:cubicBezTo>
                <a:cubicBezTo>
                  <a:pt x="272" y="199"/>
                  <a:pt x="282" y="212"/>
                  <a:pt x="288" y="206"/>
                </a:cubicBezTo>
                <a:cubicBezTo>
                  <a:pt x="292" y="202"/>
                  <a:pt x="232" y="159"/>
                  <a:pt x="230" y="157"/>
                </a:cubicBezTo>
                <a:cubicBezTo>
                  <a:pt x="201" y="134"/>
                  <a:pt x="163" y="90"/>
                  <a:pt x="131" y="74"/>
                </a:cubicBezTo>
                <a:cubicBezTo>
                  <a:pt x="102" y="60"/>
                  <a:pt x="33" y="36"/>
                  <a:pt x="0" y="25"/>
                </a:cubicBezTo>
                <a:cubicBezTo>
                  <a:pt x="3" y="17"/>
                  <a:pt x="8" y="0"/>
                  <a:pt x="8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69" name="Freeform 38"/>
          <p:cNvSpPr>
            <a:spLocks/>
          </p:cNvSpPr>
          <p:nvPr/>
        </p:nvSpPr>
        <p:spPr bwMode="auto">
          <a:xfrm>
            <a:off x="1673225" y="1722438"/>
            <a:ext cx="66675" cy="352425"/>
          </a:xfrm>
          <a:custGeom>
            <a:avLst/>
            <a:gdLst>
              <a:gd name="T0" fmla="*/ 0 w 58"/>
              <a:gd name="T1" fmla="*/ 2147483647 h 362"/>
              <a:gd name="T2" fmla="*/ 2147483647 w 58"/>
              <a:gd name="T3" fmla="*/ 2147483647 h 362"/>
              <a:gd name="T4" fmla="*/ 2147483647 w 58"/>
              <a:gd name="T5" fmla="*/ 2147483647 h 362"/>
              <a:gd name="T6" fmla="*/ 2147483647 w 58"/>
              <a:gd name="T7" fmla="*/ 2147483647 h 362"/>
              <a:gd name="T8" fmla="*/ 2147483647 w 58"/>
              <a:gd name="T9" fmla="*/ 0 h 3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362"/>
              <a:gd name="T17" fmla="*/ 58 w 58"/>
              <a:gd name="T18" fmla="*/ 362 h 3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362">
                <a:moveTo>
                  <a:pt x="0" y="362"/>
                </a:moveTo>
                <a:cubicBezTo>
                  <a:pt x="5" y="290"/>
                  <a:pt x="2" y="239"/>
                  <a:pt x="41" y="181"/>
                </a:cubicBezTo>
                <a:cubicBezTo>
                  <a:pt x="33" y="148"/>
                  <a:pt x="19" y="137"/>
                  <a:pt x="8" y="107"/>
                </a:cubicBezTo>
                <a:cubicBezTo>
                  <a:pt x="19" y="77"/>
                  <a:pt x="35" y="52"/>
                  <a:pt x="49" y="24"/>
                </a:cubicBezTo>
                <a:cubicBezTo>
                  <a:pt x="53" y="16"/>
                  <a:pt x="58" y="0"/>
                  <a:pt x="58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70" name="Freeform 39"/>
          <p:cNvSpPr>
            <a:spLocks/>
          </p:cNvSpPr>
          <p:nvPr/>
        </p:nvSpPr>
        <p:spPr bwMode="auto">
          <a:xfrm>
            <a:off x="1970088" y="1778000"/>
            <a:ext cx="134937" cy="463550"/>
          </a:xfrm>
          <a:custGeom>
            <a:avLst/>
            <a:gdLst>
              <a:gd name="T0" fmla="*/ 0 w 117"/>
              <a:gd name="T1" fmla="*/ 2147483647 h 477"/>
              <a:gd name="T2" fmla="*/ 2147483647 w 117"/>
              <a:gd name="T3" fmla="*/ 2147483647 h 477"/>
              <a:gd name="T4" fmla="*/ 2147483647 w 117"/>
              <a:gd name="T5" fmla="*/ 2147483647 h 477"/>
              <a:gd name="T6" fmla="*/ 2147483647 w 117"/>
              <a:gd name="T7" fmla="*/ 2147483647 h 477"/>
              <a:gd name="T8" fmla="*/ 2147483647 w 117"/>
              <a:gd name="T9" fmla="*/ 2147483647 h 477"/>
              <a:gd name="T10" fmla="*/ 2147483647 w 117"/>
              <a:gd name="T11" fmla="*/ 0 h 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7"/>
              <a:gd name="T19" fmla="*/ 0 h 477"/>
              <a:gd name="T20" fmla="*/ 117 w 117"/>
              <a:gd name="T21" fmla="*/ 477 h 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7" h="477">
                <a:moveTo>
                  <a:pt x="0" y="477"/>
                </a:moveTo>
                <a:cubicBezTo>
                  <a:pt x="24" y="461"/>
                  <a:pt x="46" y="457"/>
                  <a:pt x="66" y="436"/>
                </a:cubicBezTo>
                <a:cubicBezTo>
                  <a:pt x="78" y="386"/>
                  <a:pt x="101" y="373"/>
                  <a:pt x="41" y="354"/>
                </a:cubicBezTo>
                <a:cubicBezTo>
                  <a:pt x="22" y="296"/>
                  <a:pt x="22" y="260"/>
                  <a:pt x="66" y="214"/>
                </a:cubicBezTo>
                <a:cubicBezTo>
                  <a:pt x="84" y="157"/>
                  <a:pt x="70" y="177"/>
                  <a:pt x="99" y="148"/>
                </a:cubicBezTo>
                <a:cubicBezTo>
                  <a:pt x="117" y="93"/>
                  <a:pt x="62" y="37"/>
                  <a:pt x="25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71" name="AutoShape 40"/>
          <p:cNvSpPr>
            <a:spLocks noChangeArrowheads="1"/>
          </p:cNvSpPr>
          <p:nvPr/>
        </p:nvSpPr>
        <p:spPr bwMode="auto">
          <a:xfrm flipV="1">
            <a:off x="619125" y="3449638"/>
            <a:ext cx="334963" cy="558800"/>
          </a:xfrm>
          <a:prstGeom prst="downArrow">
            <a:avLst>
              <a:gd name="adj1" fmla="val 50000"/>
              <a:gd name="adj2" fmla="val 4170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02472" name="Text Box 41"/>
          <p:cNvSpPr txBox="1">
            <a:spLocks noChangeArrowheads="1"/>
          </p:cNvSpPr>
          <p:nvPr/>
        </p:nvSpPr>
        <p:spPr bwMode="auto">
          <a:xfrm>
            <a:off x="762000" y="2624138"/>
            <a:ext cx="577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>
                <a:solidFill>
                  <a:srgbClr val="FF0000"/>
                </a:solidFill>
                <a:latin typeface="Times New Roman" charset="0"/>
              </a:rPr>
              <a:t>Glia</a:t>
            </a:r>
          </a:p>
        </p:txBody>
      </p:sp>
      <p:sp>
        <p:nvSpPr>
          <p:cNvPr id="402473" name="Text Box 42"/>
          <p:cNvSpPr txBox="1">
            <a:spLocks noChangeArrowheads="1"/>
          </p:cNvSpPr>
          <p:nvPr/>
        </p:nvSpPr>
        <p:spPr bwMode="auto">
          <a:xfrm>
            <a:off x="1668463" y="2276475"/>
            <a:ext cx="387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000" b="1">
                <a:solidFill>
                  <a:schemeClr val="bg1"/>
                </a:solidFill>
                <a:latin typeface="Times New Roman" charset="0"/>
              </a:rPr>
              <a:t>Glu</a:t>
            </a:r>
          </a:p>
        </p:txBody>
      </p:sp>
      <p:sp>
        <p:nvSpPr>
          <p:cNvPr id="402474" name="Text Box 43"/>
          <p:cNvSpPr txBox="1">
            <a:spLocks noChangeArrowheads="1"/>
          </p:cNvSpPr>
          <p:nvPr/>
        </p:nvSpPr>
        <p:spPr bwMode="auto">
          <a:xfrm>
            <a:off x="1890713" y="2460625"/>
            <a:ext cx="387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000" b="1">
                <a:solidFill>
                  <a:schemeClr val="bg1"/>
                </a:solidFill>
                <a:latin typeface="Times New Roman" charset="0"/>
              </a:rPr>
              <a:t>Glu</a:t>
            </a:r>
          </a:p>
        </p:txBody>
      </p:sp>
      <p:sp>
        <p:nvSpPr>
          <p:cNvPr id="402475" name="Text Box 44"/>
          <p:cNvSpPr txBox="1">
            <a:spLocks noChangeArrowheads="1"/>
          </p:cNvSpPr>
          <p:nvPr/>
        </p:nvSpPr>
        <p:spPr bwMode="auto">
          <a:xfrm>
            <a:off x="1782763" y="2835275"/>
            <a:ext cx="385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000" b="1">
                <a:solidFill>
                  <a:schemeClr val="bg1"/>
                </a:solidFill>
                <a:latin typeface="Times New Roman" charset="0"/>
              </a:rPr>
              <a:t>Glu</a:t>
            </a:r>
          </a:p>
        </p:txBody>
      </p:sp>
      <p:sp>
        <p:nvSpPr>
          <p:cNvPr id="402476" name="Text Box 45"/>
          <p:cNvSpPr txBox="1">
            <a:spLocks noChangeArrowheads="1"/>
          </p:cNvSpPr>
          <p:nvPr/>
        </p:nvSpPr>
        <p:spPr bwMode="auto">
          <a:xfrm>
            <a:off x="2717800" y="2982913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 err="1">
                <a:solidFill>
                  <a:srgbClr val="FF0000"/>
                </a:solidFill>
                <a:latin typeface="Times New Roman" charset="0"/>
              </a:rPr>
              <a:t>Normal</a:t>
            </a:r>
            <a:endParaRPr lang="it-IT" sz="1800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402477" name="Text Box 46"/>
          <p:cNvSpPr txBox="1">
            <a:spLocks noChangeArrowheads="1"/>
          </p:cNvSpPr>
          <p:nvPr/>
        </p:nvSpPr>
        <p:spPr bwMode="auto">
          <a:xfrm>
            <a:off x="863600" y="3617913"/>
            <a:ext cx="709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200" b="1">
                <a:solidFill>
                  <a:schemeClr val="bg1"/>
                </a:solidFill>
                <a:latin typeface="Times New Roman" charset="0"/>
              </a:rPr>
              <a:t>Trophic</a:t>
            </a:r>
          </a:p>
          <a:p>
            <a:pPr algn="ctr" eaLnBrk="1" hangingPunct="1"/>
            <a:r>
              <a:rPr lang="it-IT" sz="1200" b="1">
                <a:solidFill>
                  <a:schemeClr val="bg1"/>
                </a:solidFill>
                <a:latin typeface="Times New Roman" charset="0"/>
              </a:rPr>
              <a:t>factors</a:t>
            </a:r>
          </a:p>
        </p:txBody>
      </p:sp>
      <p:sp>
        <p:nvSpPr>
          <p:cNvPr id="402478" name="Freeform 47"/>
          <p:cNvSpPr>
            <a:spLocks/>
          </p:cNvSpPr>
          <p:nvPr/>
        </p:nvSpPr>
        <p:spPr bwMode="auto">
          <a:xfrm>
            <a:off x="6462713" y="3068638"/>
            <a:ext cx="125412" cy="315912"/>
          </a:xfrm>
          <a:custGeom>
            <a:avLst/>
            <a:gdLst>
              <a:gd name="T0" fmla="*/ 2147483647 w 109"/>
              <a:gd name="T1" fmla="*/ 0 h 320"/>
              <a:gd name="T2" fmla="*/ 2147483647 w 109"/>
              <a:gd name="T3" fmla="*/ 2147483647 h 320"/>
              <a:gd name="T4" fmla="*/ 2147483647 w 109"/>
              <a:gd name="T5" fmla="*/ 2147483647 h 320"/>
              <a:gd name="T6" fmla="*/ 2147483647 w 109"/>
              <a:gd name="T7" fmla="*/ 2147483647 h 320"/>
              <a:gd name="T8" fmla="*/ 2147483647 w 109"/>
              <a:gd name="T9" fmla="*/ 2147483647 h 3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9"/>
              <a:gd name="T16" fmla="*/ 0 h 320"/>
              <a:gd name="T17" fmla="*/ 109 w 109"/>
              <a:gd name="T18" fmla="*/ 320 h 3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9" h="320">
                <a:moveTo>
                  <a:pt x="38" y="0"/>
                </a:moveTo>
                <a:cubicBezTo>
                  <a:pt x="53" y="22"/>
                  <a:pt x="68" y="39"/>
                  <a:pt x="87" y="57"/>
                </a:cubicBezTo>
                <a:cubicBezTo>
                  <a:pt x="92" y="74"/>
                  <a:pt x="109" y="90"/>
                  <a:pt x="103" y="107"/>
                </a:cubicBezTo>
                <a:cubicBezTo>
                  <a:pt x="90" y="145"/>
                  <a:pt x="58" y="170"/>
                  <a:pt x="29" y="197"/>
                </a:cubicBezTo>
                <a:cubicBezTo>
                  <a:pt x="16" y="237"/>
                  <a:pt x="0" y="286"/>
                  <a:pt x="38" y="320"/>
                </a:cubicBezTo>
              </a:path>
            </a:pathLst>
          </a:custGeom>
          <a:noFill/>
          <a:ln w="76200">
            <a:solidFill>
              <a:srgbClr val="9999FF"/>
            </a:solidFill>
            <a:round/>
            <a:headEnd/>
            <a:tailEnd/>
          </a:ln>
          <a:effectLst>
            <a:prstShdw prst="shdw17" dist="17961" dir="13500000">
              <a:srgbClr val="5C5C99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79" name="Freeform 48"/>
          <p:cNvSpPr>
            <a:spLocks/>
          </p:cNvSpPr>
          <p:nvPr/>
        </p:nvSpPr>
        <p:spPr bwMode="auto">
          <a:xfrm>
            <a:off x="6370638" y="2028825"/>
            <a:ext cx="1357312" cy="727075"/>
          </a:xfrm>
          <a:custGeom>
            <a:avLst/>
            <a:gdLst>
              <a:gd name="T0" fmla="*/ 0 w 1169"/>
              <a:gd name="T1" fmla="*/ 2147483647 h 741"/>
              <a:gd name="T2" fmla="*/ 2147483647 w 1169"/>
              <a:gd name="T3" fmla="*/ 2147483647 h 741"/>
              <a:gd name="T4" fmla="*/ 2147483647 w 1169"/>
              <a:gd name="T5" fmla="*/ 2147483647 h 741"/>
              <a:gd name="T6" fmla="*/ 2147483647 w 1169"/>
              <a:gd name="T7" fmla="*/ 2147483647 h 741"/>
              <a:gd name="T8" fmla="*/ 2147483647 w 1169"/>
              <a:gd name="T9" fmla="*/ 2147483647 h 741"/>
              <a:gd name="T10" fmla="*/ 2147483647 w 1169"/>
              <a:gd name="T11" fmla="*/ 2147483647 h 741"/>
              <a:gd name="T12" fmla="*/ 2147483647 w 1169"/>
              <a:gd name="T13" fmla="*/ 2147483647 h 741"/>
              <a:gd name="T14" fmla="*/ 2147483647 w 1169"/>
              <a:gd name="T15" fmla="*/ 2147483647 h 741"/>
              <a:gd name="T16" fmla="*/ 2147483647 w 1169"/>
              <a:gd name="T17" fmla="*/ 2147483647 h 741"/>
              <a:gd name="T18" fmla="*/ 2147483647 w 1169"/>
              <a:gd name="T19" fmla="*/ 2147483647 h 741"/>
              <a:gd name="T20" fmla="*/ 2147483647 w 1169"/>
              <a:gd name="T21" fmla="*/ 2147483647 h 741"/>
              <a:gd name="T22" fmla="*/ 2147483647 w 1169"/>
              <a:gd name="T23" fmla="*/ 2147483647 h 741"/>
              <a:gd name="T24" fmla="*/ 2147483647 w 1169"/>
              <a:gd name="T25" fmla="*/ 2147483647 h 741"/>
              <a:gd name="T26" fmla="*/ 2147483647 w 1169"/>
              <a:gd name="T27" fmla="*/ 2147483647 h 741"/>
              <a:gd name="T28" fmla="*/ 2147483647 w 1169"/>
              <a:gd name="T29" fmla="*/ 2147483647 h 741"/>
              <a:gd name="T30" fmla="*/ 2147483647 w 1169"/>
              <a:gd name="T31" fmla="*/ 2147483647 h 741"/>
              <a:gd name="T32" fmla="*/ 2147483647 w 1169"/>
              <a:gd name="T33" fmla="*/ 2147483647 h 741"/>
              <a:gd name="T34" fmla="*/ 2147483647 w 1169"/>
              <a:gd name="T35" fmla="*/ 2147483647 h 741"/>
              <a:gd name="T36" fmla="*/ 2147483647 w 1169"/>
              <a:gd name="T37" fmla="*/ 2147483647 h 741"/>
              <a:gd name="T38" fmla="*/ 2147483647 w 1169"/>
              <a:gd name="T39" fmla="*/ 2147483647 h 741"/>
              <a:gd name="T40" fmla="*/ 2147483647 w 1169"/>
              <a:gd name="T41" fmla="*/ 2147483647 h 741"/>
              <a:gd name="T42" fmla="*/ 2147483647 w 1169"/>
              <a:gd name="T43" fmla="*/ 0 h 74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169"/>
              <a:gd name="T67" fmla="*/ 0 h 741"/>
              <a:gd name="T68" fmla="*/ 1169 w 1169"/>
              <a:gd name="T69" fmla="*/ 741 h 74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169" h="741">
                <a:moveTo>
                  <a:pt x="0" y="741"/>
                </a:moveTo>
                <a:cubicBezTo>
                  <a:pt x="19" y="688"/>
                  <a:pt x="39" y="631"/>
                  <a:pt x="50" y="576"/>
                </a:cubicBezTo>
                <a:cubicBezTo>
                  <a:pt x="58" y="533"/>
                  <a:pt x="58" y="492"/>
                  <a:pt x="91" y="461"/>
                </a:cubicBezTo>
                <a:cubicBezTo>
                  <a:pt x="109" y="404"/>
                  <a:pt x="94" y="423"/>
                  <a:pt x="124" y="395"/>
                </a:cubicBezTo>
                <a:cubicBezTo>
                  <a:pt x="127" y="387"/>
                  <a:pt x="126" y="376"/>
                  <a:pt x="132" y="370"/>
                </a:cubicBezTo>
                <a:cubicBezTo>
                  <a:pt x="138" y="364"/>
                  <a:pt x="149" y="366"/>
                  <a:pt x="157" y="362"/>
                </a:cubicBezTo>
                <a:cubicBezTo>
                  <a:pt x="185" y="348"/>
                  <a:pt x="218" y="319"/>
                  <a:pt x="239" y="296"/>
                </a:cubicBezTo>
                <a:cubicBezTo>
                  <a:pt x="272" y="299"/>
                  <a:pt x="305" y="299"/>
                  <a:pt x="338" y="305"/>
                </a:cubicBezTo>
                <a:cubicBezTo>
                  <a:pt x="355" y="308"/>
                  <a:pt x="371" y="316"/>
                  <a:pt x="387" y="321"/>
                </a:cubicBezTo>
                <a:cubicBezTo>
                  <a:pt x="395" y="324"/>
                  <a:pt x="412" y="329"/>
                  <a:pt x="412" y="329"/>
                </a:cubicBezTo>
                <a:cubicBezTo>
                  <a:pt x="414" y="331"/>
                  <a:pt x="442" y="362"/>
                  <a:pt x="445" y="362"/>
                </a:cubicBezTo>
                <a:cubicBezTo>
                  <a:pt x="459" y="364"/>
                  <a:pt x="495" y="351"/>
                  <a:pt x="511" y="346"/>
                </a:cubicBezTo>
                <a:cubicBezTo>
                  <a:pt x="516" y="340"/>
                  <a:pt x="521" y="334"/>
                  <a:pt x="527" y="329"/>
                </a:cubicBezTo>
                <a:cubicBezTo>
                  <a:pt x="535" y="323"/>
                  <a:pt x="545" y="320"/>
                  <a:pt x="552" y="313"/>
                </a:cubicBezTo>
                <a:cubicBezTo>
                  <a:pt x="569" y="296"/>
                  <a:pt x="584" y="273"/>
                  <a:pt x="601" y="255"/>
                </a:cubicBezTo>
                <a:cubicBezTo>
                  <a:pt x="610" y="227"/>
                  <a:pt x="622" y="210"/>
                  <a:pt x="642" y="189"/>
                </a:cubicBezTo>
                <a:cubicBezTo>
                  <a:pt x="666" y="118"/>
                  <a:pt x="728" y="105"/>
                  <a:pt x="790" y="82"/>
                </a:cubicBezTo>
                <a:cubicBezTo>
                  <a:pt x="812" y="88"/>
                  <a:pt x="834" y="93"/>
                  <a:pt x="856" y="99"/>
                </a:cubicBezTo>
                <a:cubicBezTo>
                  <a:pt x="873" y="104"/>
                  <a:pt x="906" y="115"/>
                  <a:pt x="906" y="115"/>
                </a:cubicBezTo>
                <a:cubicBezTo>
                  <a:pt x="949" y="110"/>
                  <a:pt x="996" y="109"/>
                  <a:pt x="1037" y="91"/>
                </a:cubicBezTo>
                <a:cubicBezTo>
                  <a:pt x="1066" y="78"/>
                  <a:pt x="1089" y="60"/>
                  <a:pt x="1119" y="49"/>
                </a:cubicBezTo>
                <a:cubicBezTo>
                  <a:pt x="1138" y="31"/>
                  <a:pt x="1158" y="23"/>
                  <a:pt x="1169" y="0"/>
                </a:cubicBezTo>
              </a:path>
            </a:pathLst>
          </a:custGeom>
          <a:noFill/>
          <a:ln w="28575">
            <a:solidFill>
              <a:srgbClr val="9999FF"/>
            </a:solidFill>
            <a:round/>
            <a:headEnd/>
            <a:tailEnd/>
          </a:ln>
          <a:effectLst>
            <a:prstShdw prst="shdw17" dist="17961" dir="13500000">
              <a:srgbClr val="5C5C99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80" name="Freeform 49"/>
          <p:cNvSpPr>
            <a:spLocks/>
          </p:cNvSpPr>
          <p:nvPr/>
        </p:nvSpPr>
        <p:spPr bwMode="auto">
          <a:xfrm>
            <a:off x="5484813" y="1697038"/>
            <a:ext cx="1054100" cy="711200"/>
          </a:xfrm>
          <a:custGeom>
            <a:avLst/>
            <a:gdLst>
              <a:gd name="T0" fmla="*/ 2147483647 w 910"/>
              <a:gd name="T1" fmla="*/ 2147483647 h 724"/>
              <a:gd name="T2" fmla="*/ 2147483647 w 910"/>
              <a:gd name="T3" fmla="*/ 2147483647 h 724"/>
              <a:gd name="T4" fmla="*/ 2147483647 w 910"/>
              <a:gd name="T5" fmla="*/ 2147483647 h 724"/>
              <a:gd name="T6" fmla="*/ 2147483647 w 910"/>
              <a:gd name="T7" fmla="*/ 2147483647 h 724"/>
              <a:gd name="T8" fmla="*/ 2147483647 w 910"/>
              <a:gd name="T9" fmla="*/ 2147483647 h 724"/>
              <a:gd name="T10" fmla="*/ 2147483647 w 910"/>
              <a:gd name="T11" fmla="*/ 2147483647 h 724"/>
              <a:gd name="T12" fmla="*/ 2147483647 w 910"/>
              <a:gd name="T13" fmla="*/ 2147483647 h 724"/>
              <a:gd name="T14" fmla="*/ 2147483647 w 910"/>
              <a:gd name="T15" fmla="*/ 2147483647 h 724"/>
              <a:gd name="T16" fmla="*/ 2147483647 w 910"/>
              <a:gd name="T17" fmla="*/ 2147483647 h 724"/>
              <a:gd name="T18" fmla="*/ 2147483647 w 910"/>
              <a:gd name="T19" fmla="*/ 2147483647 h 724"/>
              <a:gd name="T20" fmla="*/ 2147483647 w 910"/>
              <a:gd name="T21" fmla="*/ 2147483647 h 724"/>
              <a:gd name="T22" fmla="*/ 2147483647 w 910"/>
              <a:gd name="T23" fmla="*/ 2147483647 h 724"/>
              <a:gd name="T24" fmla="*/ 2147483647 w 910"/>
              <a:gd name="T25" fmla="*/ 2147483647 h 724"/>
              <a:gd name="T26" fmla="*/ 2147483647 w 910"/>
              <a:gd name="T27" fmla="*/ 2147483647 h 724"/>
              <a:gd name="T28" fmla="*/ 0 w 910"/>
              <a:gd name="T29" fmla="*/ 0 h 72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10"/>
              <a:gd name="T46" fmla="*/ 0 h 724"/>
              <a:gd name="T47" fmla="*/ 910 w 910"/>
              <a:gd name="T48" fmla="*/ 724 h 72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10" h="724">
                <a:moveTo>
                  <a:pt x="897" y="724"/>
                </a:moveTo>
                <a:cubicBezTo>
                  <a:pt x="910" y="684"/>
                  <a:pt x="894" y="638"/>
                  <a:pt x="864" y="609"/>
                </a:cubicBezTo>
                <a:cubicBezTo>
                  <a:pt x="850" y="565"/>
                  <a:pt x="810" y="516"/>
                  <a:pt x="765" y="502"/>
                </a:cubicBezTo>
                <a:cubicBezTo>
                  <a:pt x="723" y="457"/>
                  <a:pt x="686" y="452"/>
                  <a:pt x="625" y="444"/>
                </a:cubicBezTo>
                <a:cubicBezTo>
                  <a:pt x="596" y="434"/>
                  <a:pt x="573" y="433"/>
                  <a:pt x="551" y="411"/>
                </a:cubicBezTo>
                <a:cubicBezTo>
                  <a:pt x="539" y="373"/>
                  <a:pt x="532" y="334"/>
                  <a:pt x="519" y="296"/>
                </a:cubicBezTo>
                <a:cubicBezTo>
                  <a:pt x="516" y="288"/>
                  <a:pt x="517" y="276"/>
                  <a:pt x="510" y="271"/>
                </a:cubicBezTo>
                <a:cubicBezTo>
                  <a:pt x="464" y="238"/>
                  <a:pt x="318" y="233"/>
                  <a:pt x="280" y="230"/>
                </a:cubicBezTo>
                <a:cubicBezTo>
                  <a:pt x="264" y="225"/>
                  <a:pt x="247" y="219"/>
                  <a:pt x="231" y="214"/>
                </a:cubicBezTo>
                <a:cubicBezTo>
                  <a:pt x="223" y="212"/>
                  <a:pt x="221" y="201"/>
                  <a:pt x="214" y="197"/>
                </a:cubicBezTo>
                <a:cubicBezTo>
                  <a:pt x="206" y="193"/>
                  <a:pt x="197" y="192"/>
                  <a:pt x="189" y="189"/>
                </a:cubicBezTo>
                <a:cubicBezTo>
                  <a:pt x="161" y="159"/>
                  <a:pt x="176" y="179"/>
                  <a:pt x="156" y="123"/>
                </a:cubicBezTo>
                <a:cubicBezTo>
                  <a:pt x="154" y="117"/>
                  <a:pt x="102" y="42"/>
                  <a:pt x="91" y="33"/>
                </a:cubicBezTo>
                <a:cubicBezTo>
                  <a:pt x="84" y="27"/>
                  <a:pt x="74" y="27"/>
                  <a:pt x="66" y="24"/>
                </a:cubicBezTo>
                <a:cubicBezTo>
                  <a:pt x="44" y="3"/>
                  <a:pt x="30" y="0"/>
                  <a:pt x="0" y="0"/>
                </a:cubicBezTo>
              </a:path>
            </a:pathLst>
          </a:custGeom>
          <a:noFill/>
          <a:ln w="28575">
            <a:solidFill>
              <a:srgbClr val="9999FF"/>
            </a:solidFill>
            <a:round/>
            <a:headEnd/>
            <a:tailEnd/>
          </a:ln>
          <a:effectLst>
            <a:prstShdw prst="shdw17" dist="17961" dir="13500000">
              <a:srgbClr val="5C5C99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81" name="Freeform 50"/>
          <p:cNvSpPr>
            <a:spLocks/>
          </p:cNvSpPr>
          <p:nvPr/>
        </p:nvSpPr>
        <p:spPr bwMode="auto">
          <a:xfrm>
            <a:off x="6296025" y="1657350"/>
            <a:ext cx="334963" cy="490538"/>
          </a:xfrm>
          <a:custGeom>
            <a:avLst/>
            <a:gdLst>
              <a:gd name="T0" fmla="*/ 0 w 289"/>
              <a:gd name="T1" fmla="*/ 2147483647 h 501"/>
              <a:gd name="T2" fmla="*/ 2147483647 w 289"/>
              <a:gd name="T3" fmla="*/ 2147483647 h 501"/>
              <a:gd name="T4" fmla="*/ 2147483647 w 289"/>
              <a:gd name="T5" fmla="*/ 2147483647 h 501"/>
              <a:gd name="T6" fmla="*/ 2147483647 w 289"/>
              <a:gd name="T7" fmla="*/ 2147483647 h 501"/>
              <a:gd name="T8" fmla="*/ 2147483647 w 289"/>
              <a:gd name="T9" fmla="*/ 2147483647 h 501"/>
              <a:gd name="T10" fmla="*/ 2147483647 w 289"/>
              <a:gd name="T11" fmla="*/ 2147483647 h 501"/>
              <a:gd name="T12" fmla="*/ 2147483647 w 289"/>
              <a:gd name="T13" fmla="*/ 2147483647 h 501"/>
              <a:gd name="T14" fmla="*/ 2147483647 w 289"/>
              <a:gd name="T15" fmla="*/ 2147483647 h 501"/>
              <a:gd name="T16" fmla="*/ 2147483647 w 289"/>
              <a:gd name="T17" fmla="*/ 2147483647 h 501"/>
              <a:gd name="T18" fmla="*/ 2147483647 w 289"/>
              <a:gd name="T19" fmla="*/ 0 h 50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9"/>
              <a:gd name="T31" fmla="*/ 0 h 501"/>
              <a:gd name="T32" fmla="*/ 289 w 289"/>
              <a:gd name="T33" fmla="*/ 501 h 50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9" h="501">
                <a:moveTo>
                  <a:pt x="0" y="501"/>
                </a:moveTo>
                <a:cubicBezTo>
                  <a:pt x="3" y="493"/>
                  <a:pt x="4" y="484"/>
                  <a:pt x="8" y="477"/>
                </a:cubicBezTo>
                <a:cubicBezTo>
                  <a:pt x="12" y="470"/>
                  <a:pt x="21" y="467"/>
                  <a:pt x="24" y="460"/>
                </a:cubicBezTo>
                <a:cubicBezTo>
                  <a:pt x="32" y="445"/>
                  <a:pt x="32" y="426"/>
                  <a:pt x="41" y="411"/>
                </a:cubicBezTo>
                <a:cubicBezTo>
                  <a:pt x="61" y="379"/>
                  <a:pt x="93" y="343"/>
                  <a:pt x="123" y="320"/>
                </a:cubicBezTo>
                <a:cubicBezTo>
                  <a:pt x="161" y="292"/>
                  <a:pt x="206" y="280"/>
                  <a:pt x="238" y="246"/>
                </a:cubicBezTo>
                <a:cubicBezTo>
                  <a:pt x="241" y="238"/>
                  <a:pt x="242" y="229"/>
                  <a:pt x="246" y="222"/>
                </a:cubicBezTo>
                <a:cubicBezTo>
                  <a:pt x="250" y="215"/>
                  <a:pt x="259" y="212"/>
                  <a:pt x="263" y="205"/>
                </a:cubicBezTo>
                <a:cubicBezTo>
                  <a:pt x="271" y="190"/>
                  <a:pt x="279" y="156"/>
                  <a:pt x="279" y="156"/>
                </a:cubicBezTo>
                <a:cubicBezTo>
                  <a:pt x="278" y="137"/>
                  <a:pt x="289" y="34"/>
                  <a:pt x="255" y="0"/>
                </a:cubicBezTo>
              </a:path>
            </a:pathLst>
          </a:custGeom>
          <a:noFill/>
          <a:ln w="7620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82" name="Freeform 51"/>
          <p:cNvSpPr>
            <a:spLocks/>
          </p:cNvSpPr>
          <p:nvPr/>
        </p:nvSpPr>
        <p:spPr bwMode="auto">
          <a:xfrm>
            <a:off x="6926263" y="1979613"/>
            <a:ext cx="247650" cy="160337"/>
          </a:xfrm>
          <a:custGeom>
            <a:avLst/>
            <a:gdLst>
              <a:gd name="T0" fmla="*/ 2147483647 w 214"/>
              <a:gd name="T1" fmla="*/ 2147483647 h 164"/>
              <a:gd name="T2" fmla="*/ 2147483647 w 214"/>
              <a:gd name="T3" fmla="*/ 2147483647 h 164"/>
              <a:gd name="T4" fmla="*/ 2147483647 w 214"/>
              <a:gd name="T5" fmla="*/ 2147483647 h 164"/>
              <a:gd name="T6" fmla="*/ 2147483647 w 214"/>
              <a:gd name="T7" fmla="*/ 2147483647 h 164"/>
              <a:gd name="T8" fmla="*/ 2147483647 w 214"/>
              <a:gd name="T9" fmla="*/ 2147483647 h 164"/>
              <a:gd name="T10" fmla="*/ 0 w 214"/>
              <a:gd name="T11" fmla="*/ 0 h 1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4"/>
              <a:gd name="T19" fmla="*/ 0 h 164"/>
              <a:gd name="T20" fmla="*/ 214 w 214"/>
              <a:gd name="T21" fmla="*/ 164 h 1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4" h="164">
                <a:moveTo>
                  <a:pt x="214" y="164"/>
                </a:moveTo>
                <a:cubicBezTo>
                  <a:pt x="198" y="121"/>
                  <a:pt x="209" y="153"/>
                  <a:pt x="189" y="90"/>
                </a:cubicBezTo>
                <a:cubicBezTo>
                  <a:pt x="186" y="82"/>
                  <a:pt x="189" y="69"/>
                  <a:pt x="181" y="66"/>
                </a:cubicBezTo>
                <a:cubicBezTo>
                  <a:pt x="173" y="63"/>
                  <a:pt x="164" y="61"/>
                  <a:pt x="156" y="57"/>
                </a:cubicBezTo>
                <a:cubicBezTo>
                  <a:pt x="147" y="53"/>
                  <a:pt x="140" y="44"/>
                  <a:pt x="131" y="41"/>
                </a:cubicBezTo>
                <a:cubicBezTo>
                  <a:pt x="88" y="25"/>
                  <a:pt x="42" y="21"/>
                  <a:pt x="0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83" name="Freeform 52"/>
          <p:cNvSpPr>
            <a:spLocks/>
          </p:cNvSpPr>
          <p:nvPr/>
        </p:nvSpPr>
        <p:spPr bwMode="auto">
          <a:xfrm>
            <a:off x="7153275" y="1882775"/>
            <a:ext cx="77788" cy="201613"/>
          </a:xfrm>
          <a:custGeom>
            <a:avLst/>
            <a:gdLst>
              <a:gd name="T0" fmla="*/ 0 w 66"/>
              <a:gd name="T1" fmla="*/ 2147483647 h 206"/>
              <a:gd name="T2" fmla="*/ 2147483647 w 66"/>
              <a:gd name="T3" fmla="*/ 2147483647 h 206"/>
              <a:gd name="T4" fmla="*/ 2147483647 w 66"/>
              <a:gd name="T5" fmla="*/ 2147483647 h 206"/>
              <a:gd name="T6" fmla="*/ 2147483647 w 66"/>
              <a:gd name="T7" fmla="*/ 2147483647 h 206"/>
              <a:gd name="T8" fmla="*/ 2147483647 w 66"/>
              <a:gd name="T9" fmla="*/ 0 h 2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"/>
              <a:gd name="T16" fmla="*/ 0 h 206"/>
              <a:gd name="T17" fmla="*/ 66 w 66"/>
              <a:gd name="T18" fmla="*/ 206 h 2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" h="206">
                <a:moveTo>
                  <a:pt x="0" y="206"/>
                </a:moveTo>
                <a:cubicBezTo>
                  <a:pt x="7" y="150"/>
                  <a:pt x="16" y="111"/>
                  <a:pt x="33" y="58"/>
                </a:cubicBezTo>
                <a:cubicBezTo>
                  <a:pt x="36" y="50"/>
                  <a:pt x="50" y="52"/>
                  <a:pt x="58" y="49"/>
                </a:cubicBezTo>
                <a:cubicBezTo>
                  <a:pt x="61" y="41"/>
                  <a:pt x="66" y="33"/>
                  <a:pt x="66" y="25"/>
                </a:cubicBezTo>
                <a:cubicBezTo>
                  <a:pt x="66" y="16"/>
                  <a:pt x="58" y="0"/>
                  <a:pt x="58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84" name="Freeform 53"/>
          <p:cNvSpPr>
            <a:spLocks/>
          </p:cNvSpPr>
          <p:nvPr/>
        </p:nvSpPr>
        <p:spPr bwMode="auto">
          <a:xfrm>
            <a:off x="7478713" y="2019300"/>
            <a:ext cx="133350" cy="274638"/>
          </a:xfrm>
          <a:custGeom>
            <a:avLst/>
            <a:gdLst>
              <a:gd name="T0" fmla="*/ 2147483647 w 115"/>
              <a:gd name="T1" fmla="*/ 0 h 280"/>
              <a:gd name="T2" fmla="*/ 2147483647 w 115"/>
              <a:gd name="T3" fmla="*/ 2147483647 h 280"/>
              <a:gd name="T4" fmla="*/ 2147483647 w 115"/>
              <a:gd name="T5" fmla="*/ 2147483647 h 280"/>
              <a:gd name="T6" fmla="*/ 2147483647 w 115"/>
              <a:gd name="T7" fmla="*/ 2147483647 h 280"/>
              <a:gd name="T8" fmla="*/ 2147483647 w 115"/>
              <a:gd name="T9" fmla="*/ 2147483647 h 280"/>
              <a:gd name="T10" fmla="*/ 0 w 115"/>
              <a:gd name="T11" fmla="*/ 2147483647 h 280"/>
              <a:gd name="T12" fmla="*/ 2147483647 w 115"/>
              <a:gd name="T13" fmla="*/ 2147483647 h 280"/>
              <a:gd name="T14" fmla="*/ 2147483647 w 115"/>
              <a:gd name="T15" fmla="*/ 2147483647 h 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5"/>
              <a:gd name="T25" fmla="*/ 0 h 280"/>
              <a:gd name="T26" fmla="*/ 115 w 115"/>
              <a:gd name="T27" fmla="*/ 280 h 2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5" h="280">
                <a:moveTo>
                  <a:pt x="115" y="0"/>
                </a:moveTo>
                <a:cubicBezTo>
                  <a:pt x="112" y="8"/>
                  <a:pt x="112" y="18"/>
                  <a:pt x="107" y="25"/>
                </a:cubicBezTo>
                <a:cubicBezTo>
                  <a:pt x="103" y="32"/>
                  <a:pt x="94" y="34"/>
                  <a:pt x="90" y="41"/>
                </a:cubicBezTo>
                <a:cubicBezTo>
                  <a:pt x="82" y="56"/>
                  <a:pt x="74" y="90"/>
                  <a:pt x="74" y="90"/>
                </a:cubicBezTo>
                <a:cubicBezTo>
                  <a:pt x="77" y="109"/>
                  <a:pt x="82" y="128"/>
                  <a:pt x="82" y="148"/>
                </a:cubicBezTo>
                <a:cubicBezTo>
                  <a:pt x="82" y="181"/>
                  <a:pt x="20" y="216"/>
                  <a:pt x="0" y="247"/>
                </a:cubicBezTo>
                <a:cubicBezTo>
                  <a:pt x="3" y="255"/>
                  <a:pt x="2" y="265"/>
                  <a:pt x="8" y="271"/>
                </a:cubicBezTo>
                <a:cubicBezTo>
                  <a:pt x="14" y="277"/>
                  <a:pt x="33" y="280"/>
                  <a:pt x="33" y="28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85" name="Freeform 54"/>
          <p:cNvSpPr>
            <a:spLocks/>
          </p:cNvSpPr>
          <p:nvPr/>
        </p:nvSpPr>
        <p:spPr bwMode="auto">
          <a:xfrm>
            <a:off x="7726363" y="1681163"/>
            <a:ext cx="87312" cy="395287"/>
          </a:xfrm>
          <a:custGeom>
            <a:avLst/>
            <a:gdLst>
              <a:gd name="T0" fmla="*/ 2147483647 w 75"/>
              <a:gd name="T1" fmla="*/ 2147483647 h 402"/>
              <a:gd name="T2" fmla="*/ 2147483647 w 75"/>
              <a:gd name="T3" fmla="*/ 2147483647 h 402"/>
              <a:gd name="T4" fmla="*/ 2147483647 w 75"/>
              <a:gd name="T5" fmla="*/ 2147483647 h 402"/>
              <a:gd name="T6" fmla="*/ 2147483647 w 75"/>
              <a:gd name="T7" fmla="*/ 2147483647 h 402"/>
              <a:gd name="T8" fmla="*/ 2147483647 w 75"/>
              <a:gd name="T9" fmla="*/ 0 h 4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"/>
              <a:gd name="T16" fmla="*/ 0 h 402"/>
              <a:gd name="T17" fmla="*/ 75 w 75"/>
              <a:gd name="T18" fmla="*/ 402 h 4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" h="402">
                <a:moveTo>
                  <a:pt x="9" y="387"/>
                </a:moveTo>
                <a:cubicBezTo>
                  <a:pt x="32" y="316"/>
                  <a:pt x="0" y="402"/>
                  <a:pt x="34" y="346"/>
                </a:cubicBezTo>
                <a:cubicBezTo>
                  <a:pt x="47" y="325"/>
                  <a:pt x="58" y="295"/>
                  <a:pt x="67" y="272"/>
                </a:cubicBezTo>
                <a:cubicBezTo>
                  <a:pt x="62" y="194"/>
                  <a:pt x="64" y="149"/>
                  <a:pt x="42" y="83"/>
                </a:cubicBezTo>
                <a:cubicBezTo>
                  <a:pt x="44" y="66"/>
                  <a:pt x="37" y="0"/>
                  <a:pt x="75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86" name="Freeform 55"/>
          <p:cNvSpPr>
            <a:spLocks/>
          </p:cNvSpPr>
          <p:nvPr/>
        </p:nvSpPr>
        <p:spPr bwMode="auto">
          <a:xfrm>
            <a:off x="7658100" y="2052638"/>
            <a:ext cx="95250" cy="200025"/>
          </a:xfrm>
          <a:custGeom>
            <a:avLst/>
            <a:gdLst>
              <a:gd name="T0" fmla="*/ 0 w 83"/>
              <a:gd name="T1" fmla="*/ 0 h 205"/>
              <a:gd name="T2" fmla="*/ 2147483647 w 83"/>
              <a:gd name="T3" fmla="*/ 2147483647 h 205"/>
              <a:gd name="T4" fmla="*/ 2147483647 w 83"/>
              <a:gd name="T5" fmla="*/ 2147483647 h 205"/>
              <a:gd name="T6" fmla="*/ 0 60000 65536"/>
              <a:gd name="T7" fmla="*/ 0 60000 65536"/>
              <a:gd name="T8" fmla="*/ 0 60000 65536"/>
              <a:gd name="T9" fmla="*/ 0 w 83"/>
              <a:gd name="T10" fmla="*/ 0 h 205"/>
              <a:gd name="T11" fmla="*/ 83 w 83"/>
              <a:gd name="T12" fmla="*/ 205 h 2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3" h="205">
                <a:moveTo>
                  <a:pt x="0" y="0"/>
                </a:moveTo>
                <a:cubicBezTo>
                  <a:pt x="22" y="31"/>
                  <a:pt x="40" y="64"/>
                  <a:pt x="66" y="90"/>
                </a:cubicBezTo>
                <a:cubicBezTo>
                  <a:pt x="83" y="144"/>
                  <a:pt x="74" y="106"/>
                  <a:pt x="74" y="205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87" name="Freeform 56"/>
          <p:cNvSpPr>
            <a:spLocks/>
          </p:cNvSpPr>
          <p:nvPr/>
        </p:nvSpPr>
        <p:spPr bwMode="auto">
          <a:xfrm>
            <a:off x="6421438" y="1576388"/>
            <a:ext cx="419100" cy="363537"/>
          </a:xfrm>
          <a:custGeom>
            <a:avLst/>
            <a:gdLst>
              <a:gd name="T0" fmla="*/ 0 w 362"/>
              <a:gd name="T1" fmla="*/ 2147483647 h 371"/>
              <a:gd name="T2" fmla="*/ 2147483647 w 362"/>
              <a:gd name="T3" fmla="*/ 2147483647 h 371"/>
              <a:gd name="T4" fmla="*/ 2147483647 w 362"/>
              <a:gd name="T5" fmla="*/ 2147483647 h 371"/>
              <a:gd name="T6" fmla="*/ 2147483647 w 362"/>
              <a:gd name="T7" fmla="*/ 2147483647 h 371"/>
              <a:gd name="T8" fmla="*/ 2147483647 w 362"/>
              <a:gd name="T9" fmla="*/ 2147483647 h 371"/>
              <a:gd name="T10" fmla="*/ 2147483647 w 362"/>
              <a:gd name="T11" fmla="*/ 2147483647 h 371"/>
              <a:gd name="T12" fmla="*/ 2147483647 w 362"/>
              <a:gd name="T13" fmla="*/ 2147483647 h 371"/>
              <a:gd name="T14" fmla="*/ 2147483647 w 362"/>
              <a:gd name="T15" fmla="*/ 2147483647 h 371"/>
              <a:gd name="T16" fmla="*/ 2147483647 w 362"/>
              <a:gd name="T17" fmla="*/ 2147483647 h 371"/>
              <a:gd name="T18" fmla="*/ 2147483647 w 362"/>
              <a:gd name="T19" fmla="*/ 2147483647 h 371"/>
              <a:gd name="T20" fmla="*/ 2147483647 w 362"/>
              <a:gd name="T21" fmla="*/ 0 h 37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62"/>
              <a:gd name="T34" fmla="*/ 0 h 371"/>
              <a:gd name="T35" fmla="*/ 362 w 362"/>
              <a:gd name="T36" fmla="*/ 371 h 37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62" h="371">
                <a:moveTo>
                  <a:pt x="0" y="247"/>
                </a:moveTo>
                <a:cubicBezTo>
                  <a:pt x="16" y="253"/>
                  <a:pt x="33" y="258"/>
                  <a:pt x="49" y="264"/>
                </a:cubicBezTo>
                <a:cubicBezTo>
                  <a:pt x="65" y="270"/>
                  <a:pt x="59" y="297"/>
                  <a:pt x="65" y="313"/>
                </a:cubicBezTo>
                <a:cubicBezTo>
                  <a:pt x="85" y="370"/>
                  <a:pt x="66" y="356"/>
                  <a:pt x="106" y="371"/>
                </a:cubicBezTo>
                <a:cubicBezTo>
                  <a:pt x="124" y="322"/>
                  <a:pt x="120" y="289"/>
                  <a:pt x="172" y="272"/>
                </a:cubicBezTo>
                <a:cubicBezTo>
                  <a:pt x="179" y="253"/>
                  <a:pt x="178" y="231"/>
                  <a:pt x="189" y="214"/>
                </a:cubicBezTo>
                <a:cubicBezTo>
                  <a:pt x="194" y="206"/>
                  <a:pt x="206" y="204"/>
                  <a:pt x="213" y="198"/>
                </a:cubicBezTo>
                <a:cubicBezTo>
                  <a:pt x="230" y="184"/>
                  <a:pt x="234" y="176"/>
                  <a:pt x="246" y="157"/>
                </a:cubicBezTo>
                <a:cubicBezTo>
                  <a:pt x="249" y="138"/>
                  <a:pt x="246" y="116"/>
                  <a:pt x="255" y="99"/>
                </a:cubicBezTo>
                <a:cubicBezTo>
                  <a:pt x="256" y="97"/>
                  <a:pt x="327" y="78"/>
                  <a:pt x="337" y="74"/>
                </a:cubicBezTo>
                <a:cubicBezTo>
                  <a:pt x="362" y="36"/>
                  <a:pt x="353" y="60"/>
                  <a:pt x="353" y="0"/>
                </a:cubicBezTo>
              </a:path>
            </a:pathLst>
          </a:custGeom>
          <a:noFill/>
          <a:ln w="2857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88" name="Freeform 57"/>
          <p:cNvSpPr>
            <a:spLocks/>
          </p:cNvSpPr>
          <p:nvPr/>
        </p:nvSpPr>
        <p:spPr bwMode="auto">
          <a:xfrm>
            <a:off x="6524625" y="1452563"/>
            <a:ext cx="201613" cy="292100"/>
          </a:xfrm>
          <a:custGeom>
            <a:avLst/>
            <a:gdLst>
              <a:gd name="T0" fmla="*/ 0 w 173"/>
              <a:gd name="T1" fmla="*/ 2147483647 h 299"/>
              <a:gd name="T2" fmla="*/ 2147483647 w 173"/>
              <a:gd name="T3" fmla="*/ 2147483647 h 299"/>
              <a:gd name="T4" fmla="*/ 2147483647 w 173"/>
              <a:gd name="T5" fmla="*/ 2147483647 h 299"/>
              <a:gd name="T6" fmla="*/ 2147483647 w 173"/>
              <a:gd name="T7" fmla="*/ 2147483647 h 299"/>
              <a:gd name="T8" fmla="*/ 2147483647 w 173"/>
              <a:gd name="T9" fmla="*/ 2147483647 h 299"/>
              <a:gd name="T10" fmla="*/ 2147483647 w 173"/>
              <a:gd name="T11" fmla="*/ 2147483647 h 299"/>
              <a:gd name="T12" fmla="*/ 2147483647 w 173"/>
              <a:gd name="T13" fmla="*/ 2147483647 h 299"/>
              <a:gd name="T14" fmla="*/ 2147483647 w 173"/>
              <a:gd name="T15" fmla="*/ 2147483647 h 299"/>
              <a:gd name="T16" fmla="*/ 2147483647 w 173"/>
              <a:gd name="T17" fmla="*/ 2147483647 h 2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3"/>
              <a:gd name="T28" fmla="*/ 0 h 299"/>
              <a:gd name="T29" fmla="*/ 173 w 173"/>
              <a:gd name="T30" fmla="*/ 299 h 29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3" h="299">
                <a:moveTo>
                  <a:pt x="0" y="134"/>
                </a:moveTo>
                <a:cubicBezTo>
                  <a:pt x="5" y="142"/>
                  <a:pt x="9" y="152"/>
                  <a:pt x="16" y="159"/>
                </a:cubicBezTo>
                <a:cubicBezTo>
                  <a:pt x="29" y="174"/>
                  <a:pt x="58" y="200"/>
                  <a:pt x="58" y="200"/>
                </a:cubicBezTo>
                <a:cubicBezTo>
                  <a:pt x="79" y="266"/>
                  <a:pt x="71" y="233"/>
                  <a:pt x="82" y="299"/>
                </a:cubicBezTo>
                <a:cubicBezTo>
                  <a:pt x="123" y="260"/>
                  <a:pt x="99" y="214"/>
                  <a:pt x="82" y="167"/>
                </a:cubicBezTo>
                <a:cubicBezTo>
                  <a:pt x="95" y="118"/>
                  <a:pt x="123" y="96"/>
                  <a:pt x="156" y="60"/>
                </a:cubicBezTo>
                <a:cubicBezTo>
                  <a:pt x="136" y="0"/>
                  <a:pt x="123" y="7"/>
                  <a:pt x="173" y="19"/>
                </a:cubicBezTo>
                <a:cubicBezTo>
                  <a:pt x="153" y="48"/>
                  <a:pt x="153" y="66"/>
                  <a:pt x="123" y="85"/>
                </a:cubicBezTo>
                <a:cubicBezTo>
                  <a:pt x="120" y="93"/>
                  <a:pt x="115" y="110"/>
                  <a:pt x="115" y="11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89" name="Freeform 58"/>
          <p:cNvSpPr>
            <a:spLocks/>
          </p:cNvSpPr>
          <p:nvPr/>
        </p:nvSpPr>
        <p:spPr bwMode="auto">
          <a:xfrm>
            <a:off x="5735638" y="1762125"/>
            <a:ext cx="198437" cy="298450"/>
          </a:xfrm>
          <a:custGeom>
            <a:avLst/>
            <a:gdLst>
              <a:gd name="T0" fmla="*/ 2147483647 w 170"/>
              <a:gd name="T1" fmla="*/ 0 h 304"/>
              <a:gd name="T2" fmla="*/ 2147483647 w 170"/>
              <a:gd name="T3" fmla="*/ 2147483647 h 304"/>
              <a:gd name="T4" fmla="*/ 2147483647 w 170"/>
              <a:gd name="T5" fmla="*/ 2147483647 h 304"/>
              <a:gd name="T6" fmla="*/ 2147483647 w 170"/>
              <a:gd name="T7" fmla="*/ 2147483647 h 304"/>
              <a:gd name="T8" fmla="*/ 2147483647 w 170"/>
              <a:gd name="T9" fmla="*/ 2147483647 h 304"/>
              <a:gd name="T10" fmla="*/ 2147483647 w 170"/>
              <a:gd name="T11" fmla="*/ 2147483647 h 304"/>
              <a:gd name="T12" fmla="*/ 2147483647 w 170"/>
              <a:gd name="T13" fmla="*/ 2147483647 h 3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0"/>
              <a:gd name="T22" fmla="*/ 0 h 304"/>
              <a:gd name="T23" fmla="*/ 170 w 170"/>
              <a:gd name="T24" fmla="*/ 304 h 3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0" h="304">
                <a:moveTo>
                  <a:pt x="46" y="0"/>
                </a:moveTo>
                <a:cubicBezTo>
                  <a:pt x="49" y="14"/>
                  <a:pt x="55" y="27"/>
                  <a:pt x="55" y="41"/>
                </a:cubicBezTo>
                <a:cubicBezTo>
                  <a:pt x="55" y="103"/>
                  <a:pt x="0" y="63"/>
                  <a:pt x="55" y="164"/>
                </a:cubicBezTo>
                <a:cubicBezTo>
                  <a:pt x="63" y="179"/>
                  <a:pt x="90" y="172"/>
                  <a:pt x="104" y="181"/>
                </a:cubicBezTo>
                <a:cubicBezTo>
                  <a:pt x="160" y="217"/>
                  <a:pt x="139" y="199"/>
                  <a:pt x="170" y="230"/>
                </a:cubicBezTo>
                <a:cubicBezTo>
                  <a:pt x="167" y="246"/>
                  <a:pt x="166" y="263"/>
                  <a:pt x="162" y="279"/>
                </a:cubicBezTo>
                <a:cubicBezTo>
                  <a:pt x="160" y="288"/>
                  <a:pt x="153" y="304"/>
                  <a:pt x="153" y="304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90" name="Freeform 59"/>
          <p:cNvSpPr>
            <a:spLocks/>
          </p:cNvSpPr>
          <p:nvPr/>
        </p:nvSpPr>
        <p:spPr bwMode="auto">
          <a:xfrm>
            <a:off x="5551488" y="1657350"/>
            <a:ext cx="209550" cy="273050"/>
          </a:xfrm>
          <a:custGeom>
            <a:avLst/>
            <a:gdLst>
              <a:gd name="T0" fmla="*/ 0 w 181"/>
              <a:gd name="T1" fmla="*/ 2147483647 h 279"/>
              <a:gd name="T2" fmla="*/ 2147483647 w 181"/>
              <a:gd name="T3" fmla="*/ 2147483647 h 279"/>
              <a:gd name="T4" fmla="*/ 2147483647 w 181"/>
              <a:gd name="T5" fmla="*/ 2147483647 h 279"/>
              <a:gd name="T6" fmla="*/ 2147483647 w 181"/>
              <a:gd name="T7" fmla="*/ 0 h 279"/>
              <a:gd name="T8" fmla="*/ 0 60000 65536"/>
              <a:gd name="T9" fmla="*/ 0 60000 65536"/>
              <a:gd name="T10" fmla="*/ 0 60000 65536"/>
              <a:gd name="T11" fmla="*/ 0 60000 65536"/>
              <a:gd name="T12" fmla="*/ 0 w 181"/>
              <a:gd name="T13" fmla="*/ 0 h 279"/>
              <a:gd name="T14" fmla="*/ 181 w 181"/>
              <a:gd name="T15" fmla="*/ 279 h 2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1" h="279">
                <a:moveTo>
                  <a:pt x="0" y="279"/>
                </a:moveTo>
                <a:cubicBezTo>
                  <a:pt x="31" y="258"/>
                  <a:pt x="66" y="251"/>
                  <a:pt x="98" y="230"/>
                </a:cubicBezTo>
                <a:cubicBezTo>
                  <a:pt x="123" y="159"/>
                  <a:pt x="117" y="80"/>
                  <a:pt x="173" y="24"/>
                </a:cubicBezTo>
                <a:cubicBezTo>
                  <a:pt x="176" y="16"/>
                  <a:pt x="181" y="0"/>
                  <a:pt x="181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91" name="Freeform 60"/>
          <p:cNvSpPr>
            <a:spLocks/>
          </p:cNvSpPr>
          <p:nvPr/>
        </p:nvSpPr>
        <p:spPr bwMode="auto">
          <a:xfrm>
            <a:off x="5170488" y="1511300"/>
            <a:ext cx="338137" cy="217488"/>
          </a:xfrm>
          <a:custGeom>
            <a:avLst/>
            <a:gdLst>
              <a:gd name="T0" fmla="*/ 2147483647 w 292"/>
              <a:gd name="T1" fmla="*/ 2147483647 h 223"/>
              <a:gd name="T2" fmla="*/ 2147483647 w 292"/>
              <a:gd name="T3" fmla="*/ 2147483647 h 223"/>
              <a:gd name="T4" fmla="*/ 2147483647 w 292"/>
              <a:gd name="T5" fmla="*/ 2147483647 h 223"/>
              <a:gd name="T6" fmla="*/ 2147483647 w 292"/>
              <a:gd name="T7" fmla="*/ 2147483647 h 223"/>
              <a:gd name="T8" fmla="*/ 2147483647 w 292"/>
              <a:gd name="T9" fmla="*/ 2147483647 h 223"/>
              <a:gd name="T10" fmla="*/ 2147483647 w 292"/>
              <a:gd name="T11" fmla="*/ 2147483647 h 223"/>
              <a:gd name="T12" fmla="*/ 0 w 292"/>
              <a:gd name="T13" fmla="*/ 2147483647 h 223"/>
              <a:gd name="T14" fmla="*/ 2147483647 w 292"/>
              <a:gd name="T15" fmla="*/ 0 h 2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92"/>
              <a:gd name="T25" fmla="*/ 0 h 223"/>
              <a:gd name="T26" fmla="*/ 292 w 292"/>
              <a:gd name="T27" fmla="*/ 223 h 2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92" h="223">
                <a:moveTo>
                  <a:pt x="98" y="223"/>
                </a:moveTo>
                <a:cubicBezTo>
                  <a:pt x="121" y="200"/>
                  <a:pt x="140" y="198"/>
                  <a:pt x="172" y="190"/>
                </a:cubicBezTo>
                <a:cubicBezTo>
                  <a:pt x="202" y="193"/>
                  <a:pt x="233" y="194"/>
                  <a:pt x="263" y="198"/>
                </a:cubicBezTo>
                <a:cubicBezTo>
                  <a:pt x="272" y="199"/>
                  <a:pt x="282" y="212"/>
                  <a:pt x="288" y="206"/>
                </a:cubicBezTo>
                <a:cubicBezTo>
                  <a:pt x="292" y="202"/>
                  <a:pt x="232" y="159"/>
                  <a:pt x="230" y="157"/>
                </a:cubicBezTo>
                <a:cubicBezTo>
                  <a:pt x="201" y="134"/>
                  <a:pt x="163" y="90"/>
                  <a:pt x="131" y="74"/>
                </a:cubicBezTo>
                <a:cubicBezTo>
                  <a:pt x="102" y="60"/>
                  <a:pt x="33" y="36"/>
                  <a:pt x="0" y="25"/>
                </a:cubicBezTo>
                <a:cubicBezTo>
                  <a:pt x="3" y="17"/>
                  <a:pt x="8" y="0"/>
                  <a:pt x="8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492" name="AutoShape 61"/>
          <p:cNvSpPr>
            <a:spLocks noChangeArrowheads="1"/>
          </p:cNvSpPr>
          <p:nvPr/>
        </p:nvSpPr>
        <p:spPr bwMode="auto">
          <a:xfrm>
            <a:off x="5029200" y="3470275"/>
            <a:ext cx="123825" cy="566738"/>
          </a:xfrm>
          <a:prstGeom prst="downArrow">
            <a:avLst>
              <a:gd name="adj1" fmla="val 50000"/>
              <a:gd name="adj2" fmla="val 11442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02493" name="Text Box 62"/>
          <p:cNvSpPr txBox="1">
            <a:spLocks noChangeArrowheads="1"/>
          </p:cNvSpPr>
          <p:nvPr/>
        </p:nvSpPr>
        <p:spPr bwMode="auto">
          <a:xfrm>
            <a:off x="4598988" y="2422525"/>
            <a:ext cx="5822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>
                <a:solidFill>
                  <a:srgbClr val="FF0000"/>
                </a:solidFill>
                <a:latin typeface="Times New Roman" charset="0"/>
              </a:rPr>
              <a:t>Glia</a:t>
            </a:r>
          </a:p>
        </p:txBody>
      </p:sp>
      <p:sp>
        <p:nvSpPr>
          <p:cNvPr id="402494" name="Text Box 63"/>
          <p:cNvSpPr txBox="1">
            <a:spLocks noChangeArrowheads="1"/>
          </p:cNvSpPr>
          <p:nvPr/>
        </p:nvSpPr>
        <p:spPr bwMode="auto">
          <a:xfrm>
            <a:off x="5813425" y="2286000"/>
            <a:ext cx="3889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000" b="1">
                <a:solidFill>
                  <a:schemeClr val="bg1"/>
                </a:solidFill>
                <a:latin typeface="Times New Roman" charset="0"/>
              </a:rPr>
              <a:t>Glu</a:t>
            </a:r>
          </a:p>
        </p:txBody>
      </p:sp>
      <p:sp>
        <p:nvSpPr>
          <p:cNvPr id="402495" name="Text Box 64"/>
          <p:cNvSpPr txBox="1">
            <a:spLocks noChangeArrowheads="1"/>
          </p:cNvSpPr>
          <p:nvPr/>
        </p:nvSpPr>
        <p:spPr bwMode="auto">
          <a:xfrm>
            <a:off x="6035675" y="2473325"/>
            <a:ext cx="387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000" b="1">
                <a:solidFill>
                  <a:schemeClr val="bg1"/>
                </a:solidFill>
                <a:latin typeface="Times New Roman" charset="0"/>
              </a:rPr>
              <a:t>Glu</a:t>
            </a:r>
          </a:p>
        </p:txBody>
      </p:sp>
      <p:sp>
        <p:nvSpPr>
          <p:cNvPr id="402496" name="Text Box 65"/>
          <p:cNvSpPr txBox="1">
            <a:spLocks noChangeArrowheads="1"/>
          </p:cNvSpPr>
          <p:nvPr/>
        </p:nvSpPr>
        <p:spPr bwMode="auto">
          <a:xfrm>
            <a:off x="5926138" y="2852738"/>
            <a:ext cx="385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000" b="1">
                <a:solidFill>
                  <a:schemeClr val="bg1"/>
                </a:solidFill>
                <a:latin typeface="Times New Roman" charset="0"/>
              </a:rPr>
              <a:t>Glu</a:t>
            </a:r>
          </a:p>
        </p:txBody>
      </p:sp>
      <p:sp>
        <p:nvSpPr>
          <p:cNvPr id="402497" name="Text Box 66"/>
          <p:cNvSpPr txBox="1">
            <a:spLocks noChangeArrowheads="1"/>
          </p:cNvSpPr>
          <p:nvPr/>
        </p:nvSpPr>
        <p:spPr bwMode="auto">
          <a:xfrm>
            <a:off x="6908800" y="2995613"/>
            <a:ext cx="1265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 err="1">
                <a:solidFill>
                  <a:srgbClr val="FF0000"/>
                </a:solidFill>
                <a:latin typeface="Times New Roman" charset="0"/>
              </a:rPr>
              <a:t>Depression</a:t>
            </a:r>
            <a:endParaRPr lang="it-IT" sz="1800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402498" name="Text Box 67"/>
          <p:cNvSpPr txBox="1">
            <a:spLocks noChangeArrowheads="1"/>
          </p:cNvSpPr>
          <p:nvPr/>
        </p:nvSpPr>
        <p:spPr bwMode="auto">
          <a:xfrm>
            <a:off x="5191125" y="3535363"/>
            <a:ext cx="709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200" b="1">
                <a:solidFill>
                  <a:schemeClr val="bg1"/>
                </a:solidFill>
                <a:latin typeface="Times New Roman" charset="0"/>
              </a:rPr>
              <a:t>Trophic</a:t>
            </a:r>
          </a:p>
          <a:p>
            <a:pPr algn="ctr" eaLnBrk="1" hangingPunct="1"/>
            <a:r>
              <a:rPr lang="it-IT" sz="1200" b="1">
                <a:solidFill>
                  <a:schemeClr val="bg1"/>
                </a:solidFill>
                <a:latin typeface="Times New Roman" charset="0"/>
              </a:rPr>
              <a:t>factors</a:t>
            </a:r>
          </a:p>
        </p:txBody>
      </p:sp>
      <p:sp>
        <p:nvSpPr>
          <p:cNvPr id="402499" name="Text Box 68"/>
          <p:cNvSpPr txBox="1">
            <a:spLocks noChangeArrowheads="1"/>
          </p:cNvSpPr>
          <p:nvPr/>
        </p:nvSpPr>
        <p:spPr bwMode="auto">
          <a:xfrm>
            <a:off x="5834063" y="2576513"/>
            <a:ext cx="387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000" b="1">
                <a:solidFill>
                  <a:schemeClr val="bg1"/>
                </a:solidFill>
                <a:latin typeface="Times New Roman" charset="0"/>
              </a:rPr>
              <a:t>Glu</a:t>
            </a:r>
          </a:p>
        </p:txBody>
      </p:sp>
      <p:sp>
        <p:nvSpPr>
          <p:cNvPr id="402500" name="Text Box 69"/>
          <p:cNvSpPr txBox="1">
            <a:spLocks noChangeArrowheads="1"/>
          </p:cNvSpPr>
          <p:nvPr/>
        </p:nvSpPr>
        <p:spPr bwMode="auto">
          <a:xfrm>
            <a:off x="5532438" y="2109788"/>
            <a:ext cx="387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000" b="1">
                <a:solidFill>
                  <a:schemeClr val="bg1"/>
                </a:solidFill>
                <a:latin typeface="Times New Roman" charset="0"/>
              </a:rPr>
              <a:t>Glu</a:t>
            </a:r>
          </a:p>
        </p:txBody>
      </p:sp>
      <p:sp>
        <p:nvSpPr>
          <p:cNvPr id="402501" name="Text Box 70"/>
          <p:cNvSpPr txBox="1">
            <a:spLocks noChangeArrowheads="1"/>
          </p:cNvSpPr>
          <p:nvPr/>
        </p:nvSpPr>
        <p:spPr bwMode="auto">
          <a:xfrm>
            <a:off x="5970588" y="3127375"/>
            <a:ext cx="385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000" b="1">
                <a:solidFill>
                  <a:schemeClr val="bg1"/>
                </a:solidFill>
                <a:latin typeface="Times New Roman" charset="0"/>
              </a:rPr>
              <a:t>Glu</a:t>
            </a:r>
          </a:p>
        </p:txBody>
      </p:sp>
      <p:sp>
        <p:nvSpPr>
          <p:cNvPr id="402502" name="Text Box 71"/>
          <p:cNvSpPr txBox="1">
            <a:spLocks noChangeArrowheads="1"/>
          </p:cNvSpPr>
          <p:nvPr/>
        </p:nvSpPr>
        <p:spPr bwMode="auto">
          <a:xfrm>
            <a:off x="6032500" y="3281363"/>
            <a:ext cx="3889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000" b="1">
                <a:solidFill>
                  <a:schemeClr val="bg1"/>
                </a:solidFill>
                <a:latin typeface="Times New Roman" charset="0"/>
              </a:rPr>
              <a:t>Glu</a:t>
            </a:r>
          </a:p>
        </p:txBody>
      </p:sp>
      <p:sp>
        <p:nvSpPr>
          <p:cNvPr id="402503" name="Text Box 72"/>
          <p:cNvSpPr txBox="1">
            <a:spLocks noChangeArrowheads="1"/>
          </p:cNvSpPr>
          <p:nvPr/>
        </p:nvSpPr>
        <p:spPr bwMode="auto">
          <a:xfrm>
            <a:off x="5219700" y="1957388"/>
            <a:ext cx="387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000" b="1">
                <a:solidFill>
                  <a:schemeClr val="bg1"/>
                </a:solidFill>
                <a:latin typeface="Times New Roman" charset="0"/>
              </a:rPr>
              <a:t>Glu</a:t>
            </a:r>
          </a:p>
        </p:txBody>
      </p:sp>
      <p:sp>
        <p:nvSpPr>
          <p:cNvPr id="402504" name="AutoShape 73"/>
          <p:cNvSpPr>
            <a:spLocks noChangeArrowheads="1"/>
          </p:cNvSpPr>
          <p:nvPr/>
        </p:nvSpPr>
        <p:spPr bwMode="auto">
          <a:xfrm>
            <a:off x="6719888" y="3495675"/>
            <a:ext cx="1250950" cy="7635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99FF"/>
          </a:solidFill>
          <a:ln w="9525">
            <a:solidFill>
              <a:srgbClr val="FF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dirty="0">
                <a:solidFill>
                  <a:srgbClr val="000066"/>
                </a:solidFill>
                <a:latin typeface="Times New Roman" charset="0"/>
              </a:rPr>
              <a:t>ADT</a:t>
            </a:r>
          </a:p>
        </p:txBody>
      </p:sp>
      <p:sp>
        <p:nvSpPr>
          <p:cNvPr id="402505" name="Freeform 74"/>
          <p:cNvSpPr>
            <a:spLocks/>
          </p:cNvSpPr>
          <p:nvPr/>
        </p:nvSpPr>
        <p:spPr bwMode="auto">
          <a:xfrm>
            <a:off x="2101850" y="2705100"/>
            <a:ext cx="373063" cy="431800"/>
          </a:xfrm>
          <a:custGeom>
            <a:avLst/>
            <a:gdLst>
              <a:gd name="T0" fmla="*/ 2147483647 w 321"/>
              <a:gd name="T1" fmla="*/ 2147483647 h 444"/>
              <a:gd name="T2" fmla="*/ 2147483647 w 321"/>
              <a:gd name="T3" fmla="*/ 2147483647 h 444"/>
              <a:gd name="T4" fmla="*/ 2147483647 w 321"/>
              <a:gd name="T5" fmla="*/ 2147483647 h 444"/>
              <a:gd name="T6" fmla="*/ 0 w 321"/>
              <a:gd name="T7" fmla="*/ 2147483647 h 444"/>
              <a:gd name="T8" fmla="*/ 2147483647 w 321"/>
              <a:gd name="T9" fmla="*/ 2147483647 h 444"/>
              <a:gd name="T10" fmla="*/ 2147483647 w 321"/>
              <a:gd name="T11" fmla="*/ 2147483647 h 444"/>
              <a:gd name="T12" fmla="*/ 2147483647 w 321"/>
              <a:gd name="T13" fmla="*/ 2147483647 h 444"/>
              <a:gd name="T14" fmla="*/ 2147483647 w 321"/>
              <a:gd name="T15" fmla="*/ 2147483647 h 444"/>
              <a:gd name="T16" fmla="*/ 2147483647 w 321"/>
              <a:gd name="T17" fmla="*/ 2147483647 h 444"/>
              <a:gd name="T18" fmla="*/ 2147483647 w 321"/>
              <a:gd name="T19" fmla="*/ 2147483647 h 444"/>
              <a:gd name="T20" fmla="*/ 2147483647 w 321"/>
              <a:gd name="T21" fmla="*/ 2147483647 h 4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1"/>
              <a:gd name="T34" fmla="*/ 0 h 444"/>
              <a:gd name="T35" fmla="*/ 321 w 321"/>
              <a:gd name="T36" fmla="*/ 444 h 4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1" h="444">
                <a:moveTo>
                  <a:pt x="124" y="24"/>
                </a:moveTo>
                <a:cubicBezTo>
                  <a:pt x="83" y="11"/>
                  <a:pt x="98" y="28"/>
                  <a:pt x="58" y="41"/>
                </a:cubicBezTo>
                <a:cubicBezTo>
                  <a:pt x="31" y="83"/>
                  <a:pt x="28" y="76"/>
                  <a:pt x="9" y="131"/>
                </a:cubicBezTo>
                <a:cubicBezTo>
                  <a:pt x="6" y="139"/>
                  <a:pt x="0" y="156"/>
                  <a:pt x="0" y="156"/>
                </a:cubicBezTo>
                <a:cubicBezTo>
                  <a:pt x="10" y="217"/>
                  <a:pt x="23" y="292"/>
                  <a:pt x="58" y="345"/>
                </a:cubicBezTo>
                <a:cubicBezTo>
                  <a:pt x="69" y="380"/>
                  <a:pt x="89" y="400"/>
                  <a:pt x="124" y="411"/>
                </a:cubicBezTo>
                <a:cubicBezTo>
                  <a:pt x="155" y="444"/>
                  <a:pt x="180" y="435"/>
                  <a:pt x="223" y="428"/>
                </a:cubicBezTo>
                <a:cubicBezTo>
                  <a:pt x="249" y="418"/>
                  <a:pt x="262" y="404"/>
                  <a:pt x="288" y="395"/>
                </a:cubicBezTo>
                <a:cubicBezTo>
                  <a:pt x="298" y="368"/>
                  <a:pt x="305" y="345"/>
                  <a:pt x="321" y="321"/>
                </a:cubicBezTo>
                <a:cubicBezTo>
                  <a:pt x="310" y="228"/>
                  <a:pt x="295" y="166"/>
                  <a:pt x="231" y="98"/>
                </a:cubicBezTo>
                <a:cubicBezTo>
                  <a:pt x="217" y="57"/>
                  <a:pt x="172" y="0"/>
                  <a:pt x="124" y="24"/>
                </a:cubicBezTo>
                <a:close/>
              </a:path>
            </a:pathLst>
          </a:custGeom>
          <a:gradFill rotWithShape="0">
            <a:gsLst>
              <a:gs pos="0">
                <a:srgbClr val="56568F"/>
              </a:gs>
              <a:gs pos="100000">
                <a:srgbClr val="9999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13500000">
              <a:srgbClr val="5C5C99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06" name="Freeform 75"/>
          <p:cNvSpPr>
            <a:spLocks/>
          </p:cNvSpPr>
          <p:nvPr/>
        </p:nvSpPr>
        <p:spPr bwMode="auto">
          <a:xfrm>
            <a:off x="6246813" y="2722563"/>
            <a:ext cx="373062" cy="434975"/>
          </a:xfrm>
          <a:custGeom>
            <a:avLst/>
            <a:gdLst>
              <a:gd name="T0" fmla="*/ 2147483647 w 321"/>
              <a:gd name="T1" fmla="*/ 2147483647 h 444"/>
              <a:gd name="T2" fmla="*/ 2147483647 w 321"/>
              <a:gd name="T3" fmla="*/ 2147483647 h 444"/>
              <a:gd name="T4" fmla="*/ 2147483647 w 321"/>
              <a:gd name="T5" fmla="*/ 2147483647 h 444"/>
              <a:gd name="T6" fmla="*/ 0 w 321"/>
              <a:gd name="T7" fmla="*/ 2147483647 h 444"/>
              <a:gd name="T8" fmla="*/ 2147483647 w 321"/>
              <a:gd name="T9" fmla="*/ 2147483647 h 444"/>
              <a:gd name="T10" fmla="*/ 2147483647 w 321"/>
              <a:gd name="T11" fmla="*/ 2147483647 h 444"/>
              <a:gd name="T12" fmla="*/ 2147483647 w 321"/>
              <a:gd name="T13" fmla="*/ 2147483647 h 444"/>
              <a:gd name="T14" fmla="*/ 2147483647 w 321"/>
              <a:gd name="T15" fmla="*/ 2147483647 h 444"/>
              <a:gd name="T16" fmla="*/ 2147483647 w 321"/>
              <a:gd name="T17" fmla="*/ 2147483647 h 444"/>
              <a:gd name="T18" fmla="*/ 2147483647 w 321"/>
              <a:gd name="T19" fmla="*/ 2147483647 h 444"/>
              <a:gd name="T20" fmla="*/ 2147483647 w 321"/>
              <a:gd name="T21" fmla="*/ 2147483647 h 4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1"/>
              <a:gd name="T34" fmla="*/ 0 h 444"/>
              <a:gd name="T35" fmla="*/ 321 w 321"/>
              <a:gd name="T36" fmla="*/ 444 h 4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1" h="444">
                <a:moveTo>
                  <a:pt x="124" y="24"/>
                </a:moveTo>
                <a:cubicBezTo>
                  <a:pt x="83" y="11"/>
                  <a:pt x="98" y="28"/>
                  <a:pt x="58" y="41"/>
                </a:cubicBezTo>
                <a:cubicBezTo>
                  <a:pt x="31" y="83"/>
                  <a:pt x="28" y="76"/>
                  <a:pt x="9" y="131"/>
                </a:cubicBezTo>
                <a:cubicBezTo>
                  <a:pt x="6" y="139"/>
                  <a:pt x="0" y="156"/>
                  <a:pt x="0" y="156"/>
                </a:cubicBezTo>
                <a:cubicBezTo>
                  <a:pt x="10" y="217"/>
                  <a:pt x="23" y="292"/>
                  <a:pt x="58" y="345"/>
                </a:cubicBezTo>
                <a:cubicBezTo>
                  <a:pt x="69" y="380"/>
                  <a:pt x="89" y="400"/>
                  <a:pt x="124" y="411"/>
                </a:cubicBezTo>
                <a:cubicBezTo>
                  <a:pt x="155" y="444"/>
                  <a:pt x="180" y="435"/>
                  <a:pt x="223" y="428"/>
                </a:cubicBezTo>
                <a:cubicBezTo>
                  <a:pt x="249" y="418"/>
                  <a:pt x="262" y="404"/>
                  <a:pt x="288" y="395"/>
                </a:cubicBezTo>
                <a:cubicBezTo>
                  <a:pt x="298" y="368"/>
                  <a:pt x="305" y="345"/>
                  <a:pt x="321" y="321"/>
                </a:cubicBezTo>
                <a:cubicBezTo>
                  <a:pt x="310" y="228"/>
                  <a:pt x="295" y="166"/>
                  <a:pt x="231" y="98"/>
                </a:cubicBezTo>
                <a:cubicBezTo>
                  <a:pt x="217" y="57"/>
                  <a:pt x="172" y="0"/>
                  <a:pt x="124" y="24"/>
                </a:cubicBezTo>
                <a:close/>
              </a:path>
            </a:pathLst>
          </a:custGeom>
          <a:gradFill rotWithShape="0">
            <a:gsLst>
              <a:gs pos="0">
                <a:srgbClr val="6565A9"/>
              </a:gs>
              <a:gs pos="100000">
                <a:srgbClr val="9999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13500000">
              <a:srgbClr val="5C5C99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07" name="Freeform 76"/>
          <p:cNvSpPr>
            <a:spLocks/>
          </p:cNvSpPr>
          <p:nvPr/>
        </p:nvSpPr>
        <p:spPr bwMode="auto">
          <a:xfrm>
            <a:off x="1012825" y="2244725"/>
            <a:ext cx="754063" cy="849313"/>
          </a:xfrm>
          <a:custGeom>
            <a:avLst/>
            <a:gdLst>
              <a:gd name="T0" fmla="*/ 2147483647 w 579"/>
              <a:gd name="T1" fmla="*/ 2147483647 h 642"/>
              <a:gd name="T2" fmla="*/ 2147483647 w 579"/>
              <a:gd name="T3" fmla="*/ 2147483647 h 642"/>
              <a:gd name="T4" fmla="*/ 2147483647 w 579"/>
              <a:gd name="T5" fmla="*/ 2147483647 h 642"/>
              <a:gd name="T6" fmla="*/ 2147483647 w 579"/>
              <a:gd name="T7" fmla="*/ 2147483647 h 642"/>
              <a:gd name="T8" fmla="*/ 2147483647 w 579"/>
              <a:gd name="T9" fmla="*/ 2147483647 h 642"/>
              <a:gd name="T10" fmla="*/ 2147483647 w 579"/>
              <a:gd name="T11" fmla="*/ 2147483647 h 642"/>
              <a:gd name="T12" fmla="*/ 2147483647 w 579"/>
              <a:gd name="T13" fmla="*/ 2147483647 h 642"/>
              <a:gd name="T14" fmla="*/ 2147483647 w 579"/>
              <a:gd name="T15" fmla="*/ 2147483647 h 642"/>
              <a:gd name="T16" fmla="*/ 2147483647 w 579"/>
              <a:gd name="T17" fmla="*/ 2147483647 h 642"/>
              <a:gd name="T18" fmla="*/ 2147483647 w 579"/>
              <a:gd name="T19" fmla="*/ 2147483647 h 642"/>
              <a:gd name="T20" fmla="*/ 2147483647 w 579"/>
              <a:gd name="T21" fmla="*/ 2147483647 h 642"/>
              <a:gd name="T22" fmla="*/ 2147483647 w 579"/>
              <a:gd name="T23" fmla="*/ 2147483647 h 642"/>
              <a:gd name="T24" fmla="*/ 0 w 579"/>
              <a:gd name="T25" fmla="*/ 2147483647 h 6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79"/>
              <a:gd name="T40" fmla="*/ 0 h 642"/>
              <a:gd name="T41" fmla="*/ 579 w 579"/>
              <a:gd name="T42" fmla="*/ 642 h 64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79" h="642">
                <a:moveTo>
                  <a:pt x="128" y="21"/>
                </a:moveTo>
                <a:cubicBezTo>
                  <a:pt x="208" y="13"/>
                  <a:pt x="245" y="0"/>
                  <a:pt x="320" y="11"/>
                </a:cubicBezTo>
                <a:cubicBezTo>
                  <a:pt x="341" y="19"/>
                  <a:pt x="365" y="18"/>
                  <a:pt x="384" y="30"/>
                </a:cubicBezTo>
                <a:cubicBezTo>
                  <a:pt x="393" y="36"/>
                  <a:pt x="395" y="49"/>
                  <a:pt x="402" y="57"/>
                </a:cubicBezTo>
                <a:cubicBezTo>
                  <a:pt x="410" y="67"/>
                  <a:pt x="421" y="76"/>
                  <a:pt x="430" y="85"/>
                </a:cubicBezTo>
                <a:cubicBezTo>
                  <a:pt x="446" y="134"/>
                  <a:pt x="481" y="169"/>
                  <a:pt x="530" y="185"/>
                </a:cubicBezTo>
                <a:cubicBezTo>
                  <a:pt x="551" y="248"/>
                  <a:pt x="534" y="227"/>
                  <a:pt x="567" y="258"/>
                </a:cubicBezTo>
                <a:cubicBezTo>
                  <a:pt x="560" y="347"/>
                  <a:pt x="552" y="370"/>
                  <a:pt x="576" y="441"/>
                </a:cubicBezTo>
                <a:cubicBezTo>
                  <a:pt x="569" y="508"/>
                  <a:pt x="579" y="556"/>
                  <a:pt x="512" y="578"/>
                </a:cubicBezTo>
                <a:cubicBezTo>
                  <a:pt x="452" y="642"/>
                  <a:pt x="268" y="599"/>
                  <a:pt x="228" y="597"/>
                </a:cubicBezTo>
                <a:cubicBezTo>
                  <a:pt x="211" y="592"/>
                  <a:pt x="146" y="575"/>
                  <a:pt x="137" y="569"/>
                </a:cubicBezTo>
                <a:cubicBezTo>
                  <a:pt x="102" y="546"/>
                  <a:pt x="120" y="554"/>
                  <a:pt x="82" y="542"/>
                </a:cubicBezTo>
                <a:cubicBezTo>
                  <a:pt x="54" y="512"/>
                  <a:pt x="30" y="480"/>
                  <a:pt x="0" y="45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08" name="Freeform 77"/>
          <p:cNvSpPr>
            <a:spLocks/>
          </p:cNvSpPr>
          <p:nvPr/>
        </p:nvSpPr>
        <p:spPr bwMode="auto">
          <a:xfrm>
            <a:off x="1084263" y="3106738"/>
            <a:ext cx="796925" cy="569912"/>
          </a:xfrm>
          <a:custGeom>
            <a:avLst/>
            <a:gdLst>
              <a:gd name="T0" fmla="*/ 2147483647 w 612"/>
              <a:gd name="T1" fmla="*/ 2147483647 h 430"/>
              <a:gd name="T2" fmla="*/ 2147483647 w 612"/>
              <a:gd name="T3" fmla="*/ 2147483647 h 430"/>
              <a:gd name="T4" fmla="*/ 2147483647 w 612"/>
              <a:gd name="T5" fmla="*/ 2147483647 h 430"/>
              <a:gd name="T6" fmla="*/ 2147483647 w 612"/>
              <a:gd name="T7" fmla="*/ 0 h 430"/>
              <a:gd name="T8" fmla="*/ 2147483647 w 612"/>
              <a:gd name="T9" fmla="*/ 2147483647 h 430"/>
              <a:gd name="T10" fmla="*/ 2147483647 w 612"/>
              <a:gd name="T11" fmla="*/ 2147483647 h 430"/>
              <a:gd name="T12" fmla="*/ 2147483647 w 612"/>
              <a:gd name="T13" fmla="*/ 2147483647 h 430"/>
              <a:gd name="T14" fmla="*/ 2147483647 w 612"/>
              <a:gd name="T15" fmla="*/ 2147483647 h 430"/>
              <a:gd name="T16" fmla="*/ 2147483647 w 612"/>
              <a:gd name="T17" fmla="*/ 2147483647 h 430"/>
              <a:gd name="T18" fmla="*/ 2147483647 w 612"/>
              <a:gd name="T19" fmla="*/ 2147483647 h 430"/>
              <a:gd name="T20" fmla="*/ 2147483647 w 612"/>
              <a:gd name="T21" fmla="*/ 2147483647 h 430"/>
              <a:gd name="T22" fmla="*/ 2147483647 w 612"/>
              <a:gd name="T23" fmla="*/ 2147483647 h 430"/>
              <a:gd name="T24" fmla="*/ 2147483647 w 612"/>
              <a:gd name="T25" fmla="*/ 2147483647 h 430"/>
              <a:gd name="T26" fmla="*/ 0 w 612"/>
              <a:gd name="T27" fmla="*/ 2147483647 h 4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12"/>
              <a:gd name="T43" fmla="*/ 0 h 430"/>
              <a:gd name="T44" fmla="*/ 612 w 612"/>
              <a:gd name="T45" fmla="*/ 430 h 43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12" h="430">
                <a:moveTo>
                  <a:pt x="192" y="92"/>
                </a:moveTo>
                <a:cubicBezTo>
                  <a:pt x="210" y="86"/>
                  <a:pt x="234" y="88"/>
                  <a:pt x="247" y="74"/>
                </a:cubicBezTo>
                <a:cubicBezTo>
                  <a:pt x="253" y="68"/>
                  <a:pt x="257" y="59"/>
                  <a:pt x="265" y="55"/>
                </a:cubicBezTo>
                <a:cubicBezTo>
                  <a:pt x="327" y="23"/>
                  <a:pt x="407" y="9"/>
                  <a:pt x="475" y="0"/>
                </a:cubicBezTo>
                <a:cubicBezTo>
                  <a:pt x="509" y="3"/>
                  <a:pt x="544" y="0"/>
                  <a:pt x="576" y="10"/>
                </a:cubicBezTo>
                <a:cubicBezTo>
                  <a:pt x="586" y="13"/>
                  <a:pt x="593" y="26"/>
                  <a:pt x="594" y="37"/>
                </a:cubicBezTo>
                <a:cubicBezTo>
                  <a:pt x="602" y="107"/>
                  <a:pt x="598" y="177"/>
                  <a:pt x="603" y="247"/>
                </a:cubicBezTo>
                <a:cubicBezTo>
                  <a:pt x="604" y="263"/>
                  <a:pt x="609" y="278"/>
                  <a:pt x="612" y="293"/>
                </a:cubicBezTo>
                <a:cubicBezTo>
                  <a:pt x="603" y="349"/>
                  <a:pt x="605" y="385"/>
                  <a:pt x="548" y="403"/>
                </a:cubicBezTo>
                <a:cubicBezTo>
                  <a:pt x="533" y="413"/>
                  <a:pt x="513" y="430"/>
                  <a:pt x="493" y="430"/>
                </a:cubicBezTo>
                <a:cubicBezTo>
                  <a:pt x="413" y="430"/>
                  <a:pt x="292" y="354"/>
                  <a:pt x="228" y="311"/>
                </a:cubicBezTo>
                <a:cubicBezTo>
                  <a:pt x="208" y="298"/>
                  <a:pt x="194" y="278"/>
                  <a:pt x="173" y="266"/>
                </a:cubicBezTo>
                <a:cubicBezTo>
                  <a:pt x="156" y="257"/>
                  <a:pt x="119" y="247"/>
                  <a:pt x="119" y="247"/>
                </a:cubicBezTo>
                <a:cubicBezTo>
                  <a:pt x="86" y="215"/>
                  <a:pt x="45" y="211"/>
                  <a:pt x="0" y="211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09" name="Freeform 78"/>
          <p:cNvSpPr>
            <a:spLocks/>
          </p:cNvSpPr>
          <p:nvPr/>
        </p:nvSpPr>
        <p:spPr bwMode="auto">
          <a:xfrm>
            <a:off x="4865688" y="2555875"/>
            <a:ext cx="796925" cy="569913"/>
          </a:xfrm>
          <a:custGeom>
            <a:avLst/>
            <a:gdLst>
              <a:gd name="T0" fmla="*/ 2147483647 w 612"/>
              <a:gd name="T1" fmla="*/ 2147483647 h 430"/>
              <a:gd name="T2" fmla="*/ 2147483647 w 612"/>
              <a:gd name="T3" fmla="*/ 2147483647 h 430"/>
              <a:gd name="T4" fmla="*/ 2147483647 w 612"/>
              <a:gd name="T5" fmla="*/ 2147483647 h 430"/>
              <a:gd name="T6" fmla="*/ 2147483647 w 612"/>
              <a:gd name="T7" fmla="*/ 0 h 430"/>
              <a:gd name="T8" fmla="*/ 2147483647 w 612"/>
              <a:gd name="T9" fmla="*/ 2147483647 h 430"/>
              <a:gd name="T10" fmla="*/ 2147483647 w 612"/>
              <a:gd name="T11" fmla="*/ 2147483647 h 430"/>
              <a:gd name="T12" fmla="*/ 2147483647 w 612"/>
              <a:gd name="T13" fmla="*/ 2147483647 h 430"/>
              <a:gd name="T14" fmla="*/ 2147483647 w 612"/>
              <a:gd name="T15" fmla="*/ 2147483647 h 430"/>
              <a:gd name="T16" fmla="*/ 2147483647 w 612"/>
              <a:gd name="T17" fmla="*/ 2147483647 h 430"/>
              <a:gd name="T18" fmla="*/ 2147483647 w 612"/>
              <a:gd name="T19" fmla="*/ 2147483647 h 430"/>
              <a:gd name="T20" fmla="*/ 2147483647 w 612"/>
              <a:gd name="T21" fmla="*/ 2147483647 h 430"/>
              <a:gd name="T22" fmla="*/ 2147483647 w 612"/>
              <a:gd name="T23" fmla="*/ 2147483647 h 430"/>
              <a:gd name="T24" fmla="*/ 2147483647 w 612"/>
              <a:gd name="T25" fmla="*/ 2147483647 h 430"/>
              <a:gd name="T26" fmla="*/ 0 w 612"/>
              <a:gd name="T27" fmla="*/ 2147483647 h 4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12"/>
              <a:gd name="T43" fmla="*/ 0 h 430"/>
              <a:gd name="T44" fmla="*/ 612 w 612"/>
              <a:gd name="T45" fmla="*/ 430 h 43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12" h="430">
                <a:moveTo>
                  <a:pt x="192" y="92"/>
                </a:moveTo>
                <a:cubicBezTo>
                  <a:pt x="210" y="86"/>
                  <a:pt x="234" y="88"/>
                  <a:pt x="247" y="74"/>
                </a:cubicBezTo>
                <a:cubicBezTo>
                  <a:pt x="253" y="68"/>
                  <a:pt x="257" y="59"/>
                  <a:pt x="265" y="55"/>
                </a:cubicBezTo>
                <a:cubicBezTo>
                  <a:pt x="327" y="23"/>
                  <a:pt x="407" y="9"/>
                  <a:pt x="475" y="0"/>
                </a:cubicBezTo>
                <a:cubicBezTo>
                  <a:pt x="509" y="3"/>
                  <a:pt x="544" y="0"/>
                  <a:pt x="576" y="10"/>
                </a:cubicBezTo>
                <a:cubicBezTo>
                  <a:pt x="586" y="13"/>
                  <a:pt x="593" y="26"/>
                  <a:pt x="594" y="37"/>
                </a:cubicBezTo>
                <a:cubicBezTo>
                  <a:pt x="602" y="107"/>
                  <a:pt x="598" y="177"/>
                  <a:pt x="603" y="247"/>
                </a:cubicBezTo>
                <a:cubicBezTo>
                  <a:pt x="604" y="263"/>
                  <a:pt x="609" y="278"/>
                  <a:pt x="612" y="293"/>
                </a:cubicBezTo>
                <a:cubicBezTo>
                  <a:pt x="603" y="349"/>
                  <a:pt x="605" y="385"/>
                  <a:pt x="548" y="403"/>
                </a:cubicBezTo>
                <a:cubicBezTo>
                  <a:pt x="533" y="413"/>
                  <a:pt x="513" y="430"/>
                  <a:pt x="493" y="430"/>
                </a:cubicBezTo>
                <a:cubicBezTo>
                  <a:pt x="413" y="430"/>
                  <a:pt x="292" y="354"/>
                  <a:pt x="228" y="311"/>
                </a:cubicBezTo>
                <a:cubicBezTo>
                  <a:pt x="208" y="298"/>
                  <a:pt x="194" y="278"/>
                  <a:pt x="173" y="266"/>
                </a:cubicBezTo>
                <a:cubicBezTo>
                  <a:pt x="156" y="257"/>
                  <a:pt x="119" y="247"/>
                  <a:pt x="119" y="247"/>
                </a:cubicBezTo>
                <a:cubicBezTo>
                  <a:pt x="86" y="215"/>
                  <a:pt x="45" y="211"/>
                  <a:pt x="0" y="211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10" name="Freeform 79"/>
          <p:cNvSpPr>
            <a:spLocks/>
          </p:cNvSpPr>
          <p:nvPr/>
        </p:nvSpPr>
        <p:spPr bwMode="auto">
          <a:xfrm>
            <a:off x="6507163" y="5732463"/>
            <a:ext cx="125412" cy="311150"/>
          </a:xfrm>
          <a:custGeom>
            <a:avLst/>
            <a:gdLst>
              <a:gd name="T0" fmla="*/ 2147483647 w 109"/>
              <a:gd name="T1" fmla="*/ 0 h 320"/>
              <a:gd name="T2" fmla="*/ 2147483647 w 109"/>
              <a:gd name="T3" fmla="*/ 2147483647 h 320"/>
              <a:gd name="T4" fmla="*/ 2147483647 w 109"/>
              <a:gd name="T5" fmla="*/ 2147483647 h 320"/>
              <a:gd name="T6" fmla="*/ 2147483647 w 109"/>
              <a:gd name="T7" fmla="*/ 2147483647 h 320"/>
              <a:gd name="T8" fmla="*/ 2147483647 w 109"/>
              <a:gd name="T9" fmla="*/ 2147483647 h 3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9"/>
              <a:gd name="T16" fmla="*/ 0 h 320"/>
              <a:gd name="T17" fmla="*/ 109 w 109"/>
              <a:gd name="T18" fmla="*/ 320 h 3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9" h="320">
                <a:moveTo>
                  <a:pt x="38" y="0"/>
                </a:moveTo>
                <a:cubicBezTo>
                  <a:pt x="53" y="22"/>
                  <a:pt x="68" y="39"/>
                  <a:pt x="87" y="57"/>
                </a:cubicBezTo>
                <a:cubicBezTo>
                  <a:pt x="92" y="74"/>
                  <a:pt x="109" y="90"/>
                  <a:pt x="103" y="107"/>
                </a:cubicBezTo>
                <a:cubicBezTo>
                  <a:pt x="90" y="145"/>
                  <a:pt x="58" y="170"/>
                  <a:pt x="29" y="197"/>
                </a:cubicBezTo>
                <a:cubicBezTo>
                  <a:pt x="16" y="237"/>
                  <a:pt x="0" y="286"/>
                  <a:pt x="38" y="320"/>
                </a:cubicBezTo>
              </a:path>
            </a:pathLst>
          </a:custGeom>
          <a:noFill/>
          <a:ln w="76200">
            <a:solidFill>
              <a:srgbClr val="9999FF"/>
            </a:solidFill>
            <a:round/>
            <a:headEnd/>
            <a:tailEnd/>
          </a:ln>
          <a:effectLst>
            <a:prstShdw prst="shdw17" dist="17961" dir="13500000">
              <a:srgbClr val="5C5C99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11" name="Freeform 80"/>
          <p:cNvSpPr>
            <a:spLocks/>
          </p:cNvSpPr>
          <p:nvPr/>
        </p:nvSpPr>
        <p:spPr bwMode="auto">
          <a:xfrm>
            <a:off x="6415088" y="4700588"/>
            <a:ext cx="1355725" cy="720725"/>
          </a:xfrm>
          <a:custGeom>
            <a:avLst/>
            <a:gdLst>
              <a:gd name="T0" fmla="*/ 0 w 1169"/>
              <a:gd name="T1" fmla="*/ 2147483647 h 741"/>
              <a:gd name="T2" fmla="*/ 2147483647 w 1169"/>
              <a:gd name="T3" fmla="*/ 2147483647 h 741"/>
              <a:gd name="T4" fmla="*/ 2147483647 w 1169"/>
              <a:gd name="T5" fmla="*/ 2147483647 h 741"/>
              <a:gd name="T6" fmla="*/ 2147483647 w 1169"/>
              <a:gd name="T7" fmla="*/ 2147483647 h 741"/>
              <a:gd name="T8" fmla="*/ 2147483647 w 1169"/>
              <a:gd name="T9" fmla="*/ 2147483647 h 741"/>
              <a:gd name="T10" fmla="*/ 2147483647 w 1169"/>
              <a:gd name="T11" fmla="*/ 2147483647 h 741"/>
              <a:gd name="T12" fmla="*/ 2147483647 w 1169"/>
              <a:gd name="T13" fmla="*/ 2147483647 h 741"/>
              <a:gd name="T14" fmla="*/ 2147483647 w 1169"/>
              <a:gd name="T15" fmla="*/ 2147483647 h 741"/>
              <a:gd name="T16" fmla="*/ 2147483647 w 1169"/>
              <a:gd name="T17" fmla="*/ 2147483647 h 741"/>
              <a:gd name="T18" fmla="*/ 2147483647 w 1169"/>
              <a:gd name="T19" fmla="*/ 2147483647 h 741"/>
              <a:gd name="T20" fmla="*/ 2147483647 w 1169"/>
              <a:gd name="T21" fmla="*/ 2147483647 h 741"/>
              <a:gd name="T22" fmla="*/ 2147483647 w 1169"/>
              <a:gd name="T23" fmla="*/ 2147483647 h 741"/>
              <a:gd name="T24" fmla="*/ 2147483647 w 1169"/>
              <a:gd name="T25" fmla="*/ 2147483647 h 741"/>
              <a:gd name="T26" fmla="*/ 2147483647 w 1169"/>
              <a:gd name="T27" fmla="*/ 2147483647 h 741"/>
              <a:gd name="T28" fmla="*/ 2147483647 w 1169"/>
              <a:gd name="T29" fmla="*/ 2147483647 h 741"/>
              <a:gd name="T30" fmla="*/ 2147483647 w 1169"/>
              <a:gd name="T31" fmla="*/ 2147483647 h 741"/>
              <a:gd name="T32" fmla="*/ 2147483647 w 1169"/>
              <a:gd name="T33" fmla="*/ 2147483647 h 741"/>
              <a:gd name="T34" fmla="*/ 2147483647 w 1169"/>
              <a:gd name="T35" fmla="*/ 2147483647 h 741"/>
              <a:gd name="T36" fmla="*/ 2147483647 w 1169"/>
              <a:gd name="T37" fmla="*/ 2147483647 h 741"/>
              <a:gd name="T38" fmla="*/ 2147483647 w 1169"/>
              <a:gd name="T39" fmla="*/ 2147483647 h 741"/>
              <a:gd name="T40" fmla="*/ 2147483647 w 1169"/>
              <a:gd name="T41" fmla="*/ 2147483647 h 741"/>
              <a:gd name="T42" fmla="*/ 2147483647 w 1169"/>
              <a:gd name="T43" fmla="*/ 0 h 74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169"/>
              <a:gd name="T67" fmla="*/ 0 h 741"/>
              <a:gd name="T68" fmla="*/ 1169 w 1169"/>
              <a:gd name="T69" fmla="*/ 741 h 74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169" h="741">
                <a:moveTo>
                  <a:pt x="0" y="741"/>
                </a:moveTo>
                <a:cubicBezTo>
                  <a:pt x="19" y="688"/>
                  <a:pt x="39" y="631"/>
                  <a:pt x="50" y="576"/>
                </a:cubicBezTo>
                <a:cubicBezTo>
                  <a:pt x="58" y="533"/>
                  <a:pt x="58" y="492"/>
                  <a:pt x="91" y="461"/>
                </a:cubicBezTo>
                <a:cubicBezTo>
                  <a:pt x="109" y="404"/>
                  <a:pt x="94" y="423"/>
                  <a:pt x="124" y="395"/>
                </a:cubicBezTo>
                <a:cubicBezTo>
                  <a:pt x="127" y="387"/>
                  <a:pt x="126" y="376"/>
                  <a:pt x="132" y="370"/>
                </a:cubicBezTo>
                <a:cubicBezTo>
                  <a:pt x="138" y="364"/>
                  <a:pt x="149" y="366"/>
                  <a:pt x="157" y="362"/>
                </a:cubicBezTo>
                <a:cubicBezTo>
                  <a:pt x="185" y="348"/>
                  <a:pt x="218" y="319"/>
                  <a:pt x="239" y="296"/>
                </a:cubicBezTo>
                <a:cubicBezTo>
                  <a:pt x="272" y="299"/>
                  <a:pt x="305" y="299"/>
                  <a:pt x="338" y="305"/>
                </a:cubicBezTo>
                <a:cubicBezTo>
                  <a:pt x="355" y="308"/>
                  <a:pt x="371" y="316"/>
                  <a:pt x="387" y="321"/>
                </a:cubicBezTo>
                <a:cubicBezTo>
                  <a:pt x="395" y="324"/>
                  <a:pt x="412" y="329"/>
                  <a:pt x="412" y="329"/>
                </a:cubicBezTo>
                <a:cubicBezTo>
                  <a:pt x="414" y="331"/>
                  <a:pt x="442" y="362"/>
                  <a:pt x="445" y="362"/>
                </a:cubicBezTo>
                <a:cubicBezTo>
                  <a:pt x="459" y="364"/>
                  <a:pt x="495" y="351"/>
                  <a:pt x="511" y="346"/>
                </a:cubicBezTo>
                <a:cubicBezTo>
                  <a:pt x="516" y="340"/>
                  <a:pt x="521" y="334"/>
                  <a:pt x="527" y="329"/>
                </a:cubicBezTo>
                <a:cubicBezTo>
                  <a:pt x="535" y="323"/>
                  <a:pt x="545" y="320"/>
                  <a:pt x="552" y="313"/>
                </a:cubicBezTo>
                <a:cubicBezTo>
                  <a:pt x="569" y="296"/>
                  <a:pt x="584" y="273"/>
                  <a:pt x="601" y="255"/>
                </a:cubicBezTo>
                <a:cubicBezTo>
                  <a:pt x="610" y="227"/>
                  <a:pt x="622" y="210"/>
                  <a:pt x="642" y="189"/>
                </a:cubicBezTo>
                <a:cubicBezTo>
                  <a:pt x="666" y="118"/>
                  <a:pt x="728" y="105"/>
                  <a:pt x="790" y="82"/>
                </a:cubicBezTo>
                <a:cubicBezTo>
                  <a:pt x="812" y="88"/>
                  <a:pt x="834" y="93"/>
                  <a:pt x="856" y="99"/>
                </a:cubicBezTo>
                <a:cubicBezTo>
                  <a:pt x="873" y="104"/>
                  <a:pt x="906" y="115"/>
                  <a:pt x="906" y="115"/>
                </a:cubicBezTo>
                <a:cubicBezTo>
                  <a:pt x="949" y="110"/>
                  <a:pt x="996" y="109"/>
                  <a:pt x="1037" y="91"/>
                </a:cubicBezTo>
                <a:cubicBezTo>
                  <a:pt x="1066" y="78"/>
                  <a:pt x="1089" y="60"/>
                  <a:pt x="1119" y="49"/>
                </a:cubicBezTo>
                <a:cubicBezTo>
                  <a:pt x="1138" y="31"/>
                  <a:pt x="1158" y="23"/>
                  <a:pt x="1169" y="0"/>
                </a:cubicBezTo>
              </a:path>
            </a:pathLst>
          </a:custGeom>
          <a:noFill/>
          <a:ln w="76200">
            <a:solidFill>
              <a:srgbClr val="9999FF"/>
            </a:solidFill>
            <a:round/>
            <a:headEnd/>
            <a:tailEnd/>
          </a:ln>
          <a:effectLst>
            <a:prstShdw prst="shdw17" dist="17961" dir="13500000">
              <a:srgbClr val="5C5C99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12" name="Freeform 81"/>
          <p:cNvSpPr>
            <a:spLocks/>
          </p:cNvSpPr>
          <p:nvPr/>
        </p:nvSpPr>
        <p:spPr bwMode="auto">
          <a:xfrm>
            <a:off x="5527675" y="4373563"/>
            <a:ext cx="1055688" cy="703262"/>
          </a:xfrm>
          <a:custGeom>
            <a:avLst/>
            <a:gdLst>
              <a:gd name="T0" fmla="*/ 2147483647 w 910"/>
              <a:gd name="T1" fmla="*/ 2147483647 h 724"/>
              <a:gd name="T2" fmla="*/ 2147483647 w 910"/>
              <a:gd name="T3" fmla="*/ 2147483647 h 724"/>
              <a:gd name="T4" fmla="*/ 2147483647 w 910"/>
              <a:gd name="T5" fmla="*/ 2147483647 h 724"/>
              <a:gd name="T6" fmla="*/ 2147483647 w 910"/>
              <a:gd name="T7" fmla="*/ 2147483647 h 724"/>
              <a:gd name="T8" fmla="*/ 2147483647 w 910"/>
              <a:gd name="T9" fmla="*/ 2147483647 h 724"/>
              <a:gd name="T10" fmla="*/ 2147483647 w 910"/>
              <a:gd name="T11" fmla="*/ 2147483647 h 724"/>
              <a:gd name="T12" fmla="*/ 2147483647 w 910"/>
              <a:gd name="T13" fmla="*/ 2147483647 h 724"/>
              <a:gd name="T14" fmla="*/ 2147483647 w 910"/>
              <a:gd name="T15" fmla="*/ 2147483647 h 724"/>
              <a:gd name="T16" fmla="*/ 2147483647 w 910"/>
              <a:gd name="T17" fmla="*/ 2147483647 h 724"/>
              <a:gd name="T18" fmla="*/ 2147483647 w 910"/>
              <a:gd name="T19" fmla="*/ 2147483647 h 724"/>
              <a:gd name="T20" fmla="*/ 2147483647 w 910"/>
              <a:gd name="T21" fmla="*/ 2147483647 h 724"/>
              <a:gd name="T22" fmla="*/ 2147483647 w 910"/>
              <a:gd name="T23" fmla="*/ 2147483647 h 724"/>
              <a:gd name="T24" fmla="*/ 2147483647 w 910"/>
              <a:gd name="T25" fmla="*/ 2147483647 h 724"/>
              <a:gd name="T26" fmla="*/ 2147483647 w 910"/>
              <a:gd name="T27" fmla="*/ 2147483647 h 724"/>
              <a:gd name="T28" fmla="*/ 0 w 910"/>
              <a:gd name="T29" fmla="*/ 0 h 72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10"/>
              <a:gd name="T46" fmla="*/ 0 h 724"/>
              <a:gd name="T47" fmla="*/ 910 w 910"/>
              <a:gd name="T48" fmla="*/ 724 h 72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10" h="724">
                <a:moveTo>
                  <a:pt x="897" y="724"/>
                </a:moveTo>
                <a:cubicBezTo>
                  <a:pt x="910" y="684"/>
                  <a:pt x="894" y="638"/>
                  <a:pt x="864" y="609"/>
                </a:cubicBezTo>
                <a:cubicBezTo>
                  <a:pt x="850" y="565"/>
                  <a:pt x="810" y="516"/>
                  <a:pt x="765" y="502"/>
                </a:cubicBezTo>
                <a:cubicBezTo>
                  <a:pt x="723" y="457"/>
                  <a:pt x="686" y="452"/>
                  <a:pt x="625" y="444"/>
                </a:cubicBezTo>
                <a:cubicBezTo>
                  <a:pt x="596" y="434"/>
                  <a:pt x="573" y="433"/>
                  <a:pt x="551" y="411"/>
                </a:cubicBezTo>
                <a:cubicBezTo>
                  <a:pt x="539" y="373"/>
                  <a:pt x="532" y="334"/>
                  <a:pt x="519" y="296"/>
                </a:cubicBezTo>
                <a:cubicBezTo>
                  <a:pt x="516" y="288"/>
                  <a:pt x="517" y="276"/>
                  <a:pt x="510" y="271"/>
                </a:cubicBezTo>
                <a:cubicBezTo>
                  <a:pt x="464" y="238"/>
                  <a:pt x="318" y="233"/>
                  <a:pt x="280" y="230"/>
                </a:cubicBezTo>
                <a:cubicBezTo>
                  <a:pt x="264" y="225"/>
                  <a:pt x="247" y="219"/>
                  <a:pt x="231" y="214"/>
                </a:cubicBezTo>
                <a:cubicBezTo>
                  <a:pt x="223" y="212"/>
                  <a:pt x="221" y="201"/>
                  <a:pt x="214" y="197"/>
                </a:cubicBezTo>
                <a:cubicBezTo>
                  <a:pt x="206" y="193"/>
                  <a:pt x="197" y="192"/>
                  <a:pt x="189" y="189"/>
                </a:cubicBezTo>
                <a:cubicBezTo>
                  <a:pt x="161" y="159"/>
                  <a:pt x="176" y="179"/>
                  <a:pt x="156" y="123"/>
                </a:cubicBezTo>
                <a:cubicBezTo>
                  <a:pt x="154" y="117"/>
                  <a:pt x="102" y="42"/>
                  <a:pt x="91" y="33"/>
                </a:cubicBezTo>
                <a:cubicBezTo>
                  <a:pt x="84" y="27"/>
                  <a:pt x="74" y="27"/>
                  <a:pt x="66" y="24"/>
                </a:cubicBezTo>
                <a:cubicBezTo>
                  <a:pt x="44" y="3"/>
                  <a:pt x="30" y="0"/>
                  <a:pt x="0" y="0"/>
                </a:cubicBezTo>
              </a:path>
            </a:pathLst>
          </a:custGeom>
          <a:noFill/>
          <a:ln w="76200">
            <a:solidFill>
              <a:srgbClr val="9999FF"/>
            </a:solidFill>
            <a:round/>
            <a:headEnd/>
            <a:tailEnd/>
          </a:ln>
          <a:effectLst>
            <a:prstShdw prst="shdw17" dist="17961" dir="13500000">
              <a:srgbClr val="5C5C99">
                <a:alpha val="74997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13" name="Freeform 82"/>
          <p:cNvSpPr>
            <a:spLocks/>
          </p:cNvSpPr>
          <p:nvPr/>
        </p:nvSpPr>
        <p:spPr bwMode="auto">
          <a:xfrm>
            <a:off x="6340475" y="4333875"/>
            <a:ext cx="334963" cy="487363"/>
          </a:xfrm>
          <a:custGeom>
            <a:avLst/>
            <a:gdLst>
              <a:gd name="T0" fmla="*/ 0 w 289"/>
              <a:gd name="T1" fmla="*/ 2147483647 h 501"/>
              <a:gd name="T2" fmla="*/ 2147483647 w 289"/>
              <a:gd name="T3" fmla="*/ 2147483647 h 501"/>
              <a:gd name="T4" fmla="*/ 2147483647 w 289"/>
              <a:gd name="T5" fmla="*/ 2147483647 h 501"/>
              <a:gd name="T6" fmla="*/ 2147483647 w 289"/>
              <a:gd name="T7" fmla="*/ 2147483647 h 501"/>
              <a:gd name="T8" fmla="*/ 2147483647 w 289"/>
              <a:gd name="T9" fmla="*/ 2147483647 h 501"/>
              <a:gd name="T10" fmla="*/ 2147483647 w 289"/>
              <a:gd name="T11" fmla="*/ 2147483647 h 501"/>
              <a:gd name="T12" fmla="*/ 2147483647 w 289"/>
              <a:gd name="T13" fmla="*/ 2147483647 h 501"/>
              <a:gd name="T14" fmla="*/ 2147483647 w 289"/>
              <a:gd name="T15" fmla="*/ 2147483647 h 501"/>
              <a:gd name="T16" fmla="*/ 2147483647 w 289"/>
              <a:gd name="T17" fmla="*/ 2147483647 h 501"/>
              <a:gd name="T18" fmla="*/ 2147483647 w 289"/>
              <a:gd name="T19" fmla="*/ 0 h 50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9"/>
              <a:gd name="T31" fmla="*/ 0 h 501"/>
              <a:gd name="T32" fmla="*/ 289 w 289"/>
              <a:gd name="T33" fmla="*/ 501 h 50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9" h="501">
                <a:moveTo>
                  <a:pt x="0" y="501"/>
                </a:moveTo>
                <a:cubicBezTo>
                  <a:pt x="3" y="493"/>
                  <a:pt x="4" y="484"/>
                  <a:pt x="8" y="477"/>
                </a:cubicBezTo>
                <a:cubicBezTo>
                  <a:pt x="12" y="470"/>
                  <a:pt x="21" y="467"/>
                  <a:pt x="24" y="460"/>
                </a:cubicBezTo>
                <a:cubicBezTo>
                  <a:pt x="32" y="445"/>
                  <a:pt x="32" y="426"/>
                  <a:pt x="41" y="411"/>
                </a:cubicBezTo>
                <a:cubicBezTo>
                  <a:pt x="61" y="379"/>
                  <a:pt x="93" y="343"/>
                  <a:pt x="123" y="320"/>
                </a:cubicBezTo>
                <a:cubicBezTo>
                  <a:pt x="161" y="292"/>
                  <a:pt x="206" y="280"/>
                  <a:pt x="238" y="246"/>
                </a:cubicBezTo>
                <a:cubicBezTo>
                  <a:pt x="241" y="238"/>
                  <a:pt x="242" y="229"/>
                  <a:pt x="246" y="222"/>
                </a:cubicBezTo>
                <a:cubicBezTo>
                  <a:pt x="250" y="215"/>
                  <a:pt x="259" y="212"/>
                  <a:pt x="263" y="205"/>
                </a:cubicBezTo>
                <a:cubicBezTo>
                  <a:pt x="271" y="190"/>
                  <a:pt x="279" y="156"/>
                  <a:pt x="279" y="156"/>
                </a:cubicBezTo>
                <a:cubicBezTo>
                  <a:pt x="278" y="137"/>
                  <a:pt x="289" y="34"/>
                  <a:pt x="255" y="0"/>
                </a:cubicBezTo>
              </a:path>
            </a:pathLst>
          </a:custGeom>
          <a:noFill/>
          <a:ln w="7620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14" name="Freeform 83"/>
          <p:cNvSpPr>
            <a:spLocks/>
          </p:cNvSpPr>
          <p:nvPr/>
        </p:nvSpPr>
        <p:spPr bwMode="auto">
          <a:xfrm>
            <a:off x="6664325" y="5060950"/>
            <a:ext cx="87313" cy="215900"/>
          </a:xfrm>
          <a:custGeom>
            <a:avLst/>
            <a:gdLst>
              <a:gd name="T0" fmla="*/ 0 w 76"/>
              <a:gd name="T1" fmla="*/ 0 h 223"/>
              <a:gd name="T2" fmla="*/ 2147483647 w 76"/>
              <a:gd name="T3" fmla="*/ 2147483647 h 223"/>
              <a:gd name="T4" fmla="*/ 2147483647 w 76"/>
              <a:gd name="T5" fmla="*/ 2147483647 h 223"/>
              <a:gd name="T6" fmla="*/ 2147483647 w 76"/>
              <a:gd name="T7" fmla="*/ 2147483647 h 223"/>
              <a:gd name="T8" fmla="*/ 2147483647 w 76"/>
              <a:gd name="T9" fmla="*/ 2147483647 h 2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"/>
              <a:gd name="T16" fmla="*/ 0 h 223"/>
              <a:gd name="T17" fmla="*/ 76 w 76"/>
              <a:gd name="T18" fmla="*/ 223 h 2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" h="223">
                <a:moveTo>
                  <a:pt x="0" y="0"/>
                </a:moveTo>
                <a:cubicBezTo>
                  <a:pt x="8" y="3"/>
                  <a:pt x="20" y="2"/>
                  <a:pt x="25" y="9"/>
                </a:cubicBezTo>
                <a:cubicBezTo>
                  <a:pt x="35" y="23"/>
                  <a:pt x="41" y="58"/>
                  <a:pt x="41" y="58"/>
                </a:cubicBezTo>
                <a:cubicBezTo>
                  <a:pt x="26" y="103"/>
                  <a:pt x="7" y="162"/>
                  <a:pt x="66" y="181"/>
                </a:cubicBezTo>
                <a:cubicBezTo>
                  <a:pt x="76" y="211"/>
                  <a:pt x="74" y="197"/>
                  <a:pt x="74" y="223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15" name="Freeform 84"/>
          <p:cNvSpPr>
            <a:spLocks/>
          </p:cNvSpPr>
          <p:nvPr/>
        </p:nvSpPr>
        <p:spPr bwMode="auto">
          <a:xfrm>
            <a:off x="6750050" y="4749800"/>
            <a:ext cx="61913" cy="215900"/>
          </a:xfrm>
          <a:custGeom>
            <a:avLst/>
            <a:gdLst>
              <a:gd name="T0" fmla="*/ 0 w 53"/>
              <a:gd name="T1" fmla="*/ 2147483647 h 223"/>
              <a:gd name="T2" fmla="*/ 2147483647 w 53"/>
              <a:gd name="T3" fmla="*/ 2147483647 h 223"/>
              <a:gd name="T4" fmla="*/ 0 w 53"/>
              <a:gd name="T5" fmla="*/ 2147483647 h 223"/>
              <a:gd name="T6" fmla="*/ 2147483647 w 53"/>
              <a:gd name="T7" fmla="*/ 2147483647 h 223"/>
              <a:gd name="T8" fmla="*/ 2147483647 w 53"/>
              <a:gd name="T9" fmla="*/ 0 h 2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223"/>
              <a:gd name="T17" fmla="*/ 53 w 53"/>
              <a:gd name="T18" fmla="*/ 223 h 2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223">
                <a:moveTo>
                  <a:pt x="0" y="223"/>
                </a:moveTo>
                <a:cubicBezTo>
                  <a:pt x="28" y="195"/>
                  <a:pt x="37" y="213"/>
                  <a:pt x="50" y="173"/>
                </a:cubicBezTo>
                <a:cubicBezTo>
                  <a:pt x="39" y="141"/>
                  <a:pt x="28" y="134"/>
                  <a:pt x="0" y="116"/>
                </a:cubicBezTo>
                <a:cubicBezTo>
                  <a:pt x="11" y="76"/>
                  <a:pt x="2" y="63"/>
                  <a:pt x="42" y="50"/>
                </a:cubicBezTo>
                <a:cubicBezTo>
                  <a:pt x="53" y="17"/>
                  <a:pt x="50" y="34"/>
                  <a:pt x="50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16" name="Freeform 85"/>
          <p:cNvSpPr>
            <a:spLocks/>
          </p:cNvSpPr>
          <p:nvPr/>
        </p:nvSpPr>
        <p:spPr bwMode="auto">
          <a:xfrm>
            <a:off x="6892925" y="5076825"/>
            <a:ext cx="87313" cy="249238"/>
          </a:xfrm>
          <a:custGeom>
            <a:avLst/>
            <a:gdLst>
              <a:gd name="T0" fmla="*/ 2147483647 w 74"/>
              <a:gd name="T1" fmla="*/ 0 h 255"/>
              <a:gd name="T2" fmla="*/ 2147483647 w 74"/>
              <a:gd name="T3" fmla="*/ 2147483647 h 255"/>
              <a:gd name="T4" fmla="*/ 2147483647 w 74"/>
              <a:gd name="T5" fmla="*/ 2147483647 h 255"/>
              <a:gd name="T6" fmla="*/ 2147483647 w 74"/>
              <a:gd name="T7" fmla="*/ 2147483647 h 255"/>
              <a:gd name="T8" fmla="*/ 0 w 74"/>
              <a:gd name="T9" fmla="*/ 2147483647 h 255"/>
              <a:gd name="T10" fmla="*/ 2147483647 w 74"/>
              <a:gd name="T11" fmla="*/ 2147483647 h 25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255"/>
              <a:gd name="T20" fmla="*/ 74 w 74"/>
              <a:gd name="T21" fmla="*/ 255 h 25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255">
                <a:moveTo>
                  <a:pt x="33" y="0"/>
                </a:moveTo>
                <a:cubicBezTo>
                  <a:pt x="49" y="25"/>
                  <a:pt x="65" y="38"/>
                  <a:pt x="74" y="66"/>
                </a:cubicBezTo>
                <a:cubicBezTo>
                  <a:pt x="64" y="106"/>
                  <a:pt x="58" y="109"/>
                  <a:pt x="24" y="131"/>
                </a:cubicBezTo>
                <a:cubicBezTo>
                  <a:pt x="19" y="148"/>
                  <a:pt x="13" y="164"/>
                  <a:pt x="8" y="181"/>
                </a:cubicBezTo>
                <a:cubicBezTo>
                  <a:pt x="5" y="189"/>
                  <a:pt x="0" y="206"/>
                  <a:pt x="0" y="206"/>
                </a:cubicBezTo>
                <a:cubicBezTo>
                  <a:pt x="5" y="222"/>
                  <a:pt x="16" y="255"/>
                  <a:pt x="16" y="255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17" name="Freeform 86"/>
          <p:cNvSpPr>
            <a:spLocks/>
          </p:cNvSpPr>
          <p:nvPr/>
        </p:nvSpPr>
        <p:spPr bwMode="auto">
          <a:xfrm>
            <a:off x="6980238" y="5165725"/>
            <a:ext cx="55562" cy="87313"/>
          </a:xfrm>
          <a:custGeom>
            <a:avLst/>
            <a:gdLst>
              <a:gd name="T0" fmla="*/ 0 w 49"/>
              <a:gd name="T1" fmla="*/ 0 h 91"/>
              <a:gd name="T2" fmla="*/ 2147483647 w 49"/>
              <a:gd name="T3" fmla="*/ 2147483647 h 91"/>
              <a:gd name="T4" fmla="*/ 2147483647 w 49"/>
              <a:gd name="T5" fmla="*/ 2147483647 h 91"/>
              <a:gd name="T6" fmla="*/ 2147483647 w 49"/>
              <a:gd name="T7" fmla="*/ 2147483647 h 91"/>
              <a:gd name="T8" fmla="*/ 0 60000 65536"/>
              <a:gd name="T9" fmla="*/ 0 60000 65536"/>
              <a:gd name="T10" fmla="*/ 0 60000 65536"/>
              <a:gd name="T11" fmla="*/ 0 60000 65536"/>
              <a:gd name="T12" fmla="*/ 0 w 49"/>
              <a:gd name="T13" fmla="*/ 0 h 91"/>
              <a:gd name="T14" fmla="*/ 49 w 49"/>
              <a:gd name="T15" fmla="*/ 91 h 9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" h="91">
                <a:moveTo>
                  <a:pt x="0" y="0"/>
                </a:moveTo>
                <a:cubicBezTo>
                  <a:pt x="6" y="19"/>
                  <a:pt x="7" y="40"/>
                  <a:pt x="16" y="58"/>
                </a:cubicBezTo>
                <a:cubicBezTo>
                  <a:pt x="20" y="65"/>
                  <a:pt x="27" y="68"/>
                  <a:pt x="33" y="74"/>
                </a:cubicBezTo>
                <a:cubicBezTo>
                  <a:pt x="39" y="80"/>
                  <a:pt x="49" y="91"/>
                  <a:pt x="49" y="91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18" name="Freeform 87"/>
          <p:cNvSpPr>
            <a:spLocks/>
          </p:cNvSpPr>
          <p:nvPr/>
        </p:nvSpPr>
        <p:spPr bwMode="auto">
          <a:xfrm>
            <a:off x="7094538" y="4984750"/>
            <a:ext cx="193675" cy="65088"/>
          </a:xfrm>
          <a:custGeom>
            <a:avLst/>
            <a:gdLst>
              <a:gd name="T0" fmla="*/ 0 w 167"/>
              <a:gd name="T1" fmla="*/ 2147483647 h 67"/>
              <a:gd name="T2" fmla="*/ 2147483647 w 167"/>
              <a:gd name="T3" fmla="*/ 2147483647 h 67"/>
              <a:gd name="T4" fmla="*/ 2147483647 w 167"/>
              <a:gd name="T5" fmla="*/ 2147483647 h 67"/>
              <a:gd name="T6" fmla="*/ 2147483647 w 167"/>
              <a:gd name="T7" fmla="*/ 2147483647 h 67"/>
              <a:gd name="T8" fmla="*/ 0 60000 65536"/>
              <a:gd name="T9" fmla="*/ 0 60000 65536"/>
              <a:gd name="T10" fmla="*/ 0 60000 65536"/>
              <a:gd name="T11" fmla="*/ 0 60000 65536"/>
              <a:gd name="T12" fmla="*/ 0 w 167"/>
              <a:gd name="T13" fmla="*/ 0 h 67"/>
              <a:gd name="T14" fmla="*/ 167 w 167"/>
              <a:gd name="T15" fmla="*/ 67 h 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" h="67">
                <a:moveTo>
                  <a:pt x="0" y="14"/>
                </a:moveTo>
                <a:cubicBezTo>
                  <a:pt x="36" y="67"/>
                  <a:pt x="37" y="58"/>
                  <a:pt x="98" y="38"/>
                </a:cubicBezTo>
                <a:cubicBezTo>
                  <a:pt x="126" y="11"/>
                  <a:pt x="117" y="0"/>
                  <a:pt x="156" y="14"/>
                </a:cubicBezTo>
                <a:cubicBezTo>
                  <a:pt x="167" y="46"/>
                  <a:pt x="164" y="30"/>
                  <a:pt x="164" y="63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19" name="Freeform 88"/>
          <p:cNvSpPr>
            <a:spLocks/>
          </p:cNvSpPr>
          <p:nvPr/>
        </p:nvSpPr>
        <p:spPr bwMode="auto">
          <a:xfrm>
            <a:off x="6970713" y="4654550"/>
            <a:ext cx="247650" cy="158750"/>
          </a:xfrm>
          <a:custGeom>
            <a:avLst/>
            <a:gdLst>
              <a:gd name="T0" fmla="*/ 2147483647 w 214"/>
              <a:gd name="T1" fmla="*/ 2147483647 h 164"/>
              <a:gd name="T2" fmla="*/ 2147483647 w 214"/>
              <a:gd name="T3" fmla="*/ 2147483647 h 164"/>
              <a:gd name="T4" fmla="*/ 2147483647 w 214"/>
              <a:gd name="T5" fmla="*/ 2147483647 h 164"/>
              <a:gd name="T6" fmla="*/ 2147483647 w 214"/>
              <a:gd name="T7" fmla="*/ 2147483647 h 164"/>
              <a:gd name="T8" fmla="*/ 2147483647 w 214"/>
              <a:gd name="T9" fmla="*/ 2147483647 h 164"/>
              <a:gd name="T10" fmla="*/ 0 w 214"/>
              <a:gd name="T11" fmla="*/ 0 h 1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4"/>
              <a:gd name="T19" fmla="*/ 0 h 164"/>
              <a:gd name="T20" fmla="*/ 214 w 214"/>
              <a:gd name="T21" fmla="*/ 164 h 1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4" h="164">
                <a:moveTo>
                  <a:pt x="214" y="164"/>
                </a:moveTo>
                <a:cubicBezTo>
                  <a:pt x="198" y="121"/>
                  <a:pt x="209" y="153"/>
                  <a:pt x="189" y="90"/>
                </a:cubicBezTo>
                <a:cubicBezTo>
                  <a:pt x="186" y="82"/>
                  <a:pt x="189" y="69"/>
                  <a:pt x="181" y="66"/>
                </a:cubicBezTo>
                <a:cubicBezTo>
                  <a:pt x="173" y="63"/>
                  <a:pt x="164" y="61"/>
                  <a:pt x="156" y="57"/>
                </a:cubicBezTo>
                <a:cubicBezTo>
                  <a:pt x="147" y="53"/>
                  <a:pt x="140" y="44"/>
                  <a:pt x="131" y="41"/>
                </a:cubicBezTo>
                <a:cubicBezTo>
                  <a:pt x="88" y="25"/>
                  <a:pt x="42" y="21"/>
                  <a:pt x="0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20" name="Freeform 89"/>
          <p:cNvSpPr>
            <a:spLocks/>
          </p:cNvSpPr>
          <p:nvPr/>
        </p:nvSpPr>
        <p:spPr bwMode="auto">
          <a:xfrm>
            <a:off x="7197725" y="4557713"/>
            <a:ext cx="77788" cy="200025"/>
          </a:xfrm>
          <a:custGeom>
            <a:avLst/>
            <a:gdLst>
              <a:gd name="T0" fmla="*/ 0 w 66"/>
              <a:gd name="T1" fmla="*/ 2147483647 h 206"/>
              <a:gd name="T2" fmla="*/ 2147483647 w 66"/>
              <a:gd name="T3" fmla="*/ 2147483647 h 206"/>
              <a:gd name="T4" fmla="*/ 2147483647 w 66"/>
              <a:gd name="T5" fmla="*/ 2147483647 h 206"/>
              <a:gd name="T6" fmla="*/ 2147483647 w 66"/>
              <a:gd name="T7" fmla="*/ 2147483647 h 206"/>
              <a:gd name="T8" fmla="*/ 2147483647 w 66"/>
              <a:gd name="T9" fmla="*/ 0 h 2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"/>
              <a:gd name="T16" fmla="*/ 0 h 206"/>
              <a:gd name="T17" fmla="*/ 66 w 66"/>
              <a:gd name="T18" fmla="*/ 206 h 2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" h="206">
                <a:moveTo>
                  <a:pt x="0" y="206"/>
                </a:moveTo>
                <a:cubicBezTo>
                  <a:pt x="7" y="150"/>
                  <a:pt x="16" y="111"/>
                  <a:pt x="33" y="58"/>
                </a:cubicBezTo>
                <a:cubicBezTo>
                  <a:pt x="36" y="50"/>
                  <a:pt x="50" y="52"/>
                  <a:pt x="58" y="49"/>
                </a:cubicBezTo>
                <a:cubicBezTo>
                  <a:pt x="61" y="41"/>
                  <a:pt x="66" y="33"/>
                  <a:pt x="66" y="25"/>
                </a:cubicBezTo>
                <a:cubicBezTo>
                  <a:pt x="66" y="16"/>
                  <a:pt x="58" y="0"/>
                  <a:pt x="58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21" name="Freeform 90"/>
          <p:cNvSpPr>
            <a:spLocks/>
          </p:cNvSpPr>
          <p:nvPr/>
        </p:nvSpPr>
        <p:spPr bwMode="auto">
          <a:xfrm>
            <a:off x="7218363" y="4621213"/>
            <a:ext cx="133350" cy="184150"/>
          </a:xfrm>
          <a:custGeom>
            <a:avLst/>
            <a:gdLst>
              <a:gd name="T0" fmla="*/ 0 w 115"/>
              <a:gd name="T1" fmla="*/ 2147483647 h 189"/>
              <a:gd name="T2" fmla="*/ 2147483647 w 115"/>
              <a:gd name="T3" fmla="*/ 2147483647 h 189"/>
              <a:gd name="T4" fmla="*/ 2147483647 w 115"/>
              <a:gd name="T5" fmla="*/ 2147483647 h 189"/>
              <a:gd name="T6" fmla="*/ 2147483647 w 115"/>
              <a:gd name="T7" fmla="*/ 2147483647 h 189"/>
              <a:gd name="T8" fmla="*/ 2147483647 w 115"/>
              <a:gd name="T9" fmla="*/ 2147483647 h 189"/>
              <a:gd name="T10" fmla="*/ 2147483647 w 115"/>
              <a:gd name="T11" fmla="*/ 0 h 1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5"/>
              <a:gd name="T19" fmla="*/ 0 h 189"/>
              <a:gd name="T20" fmla="*/ 115 w 115"/>
              <a:gd name="T21" fmla="*/ 189 h 1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5" h="189">
                <a:moveTo>
                  <a:pt x="0" y="189"/>
                </a:moveTo>
                <a:cubicBezTo>
                  <a:pt x="4" y="171"/>
                  <a:pt x="20" y="78"/>
                  <a:pt x="32" y="66"/>
                </a:cubicBezTo>
                <a:cubicBezTo>
                  <a:pt x="38" y="60"/>
                  <a:pt x="49" y="60"/>
                  <a:pt x="57" y="57"/>
                </a:cubicBezTo>
                <a:cubicBezTo>
                  <a:pt x="63" y="52"/>
                  <a:pt x="67" y="45"/>
                  <a:pt x="74" y="41"/>
                </a:cubicBezTo>
                <a:cubicBezTo>
                  <a:pt x="81" y="37"/>
                  <a:pt x="92" y="39"/>
                  <a:pt x="98" y="33"/>
                </a:cubicBezTo>
                <a:cubicBezTo>
                  <a:pt x="107" y="24"/>
                  <a:pt x="106" y="9"/>
                  <a:pt x="115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22" name="Freeform 91"/>
          <p:cNvSpPr>
            <a:spLocks/>
          </p:cNvSpPr>
          <p:nvPr/>
        </p:nvSpPr>
        <p:spPr bwMode="auto">
          <a:xfrm>
            <a:off x="7342188" y="4813300"/>
            <a:ext cx="115887" cy="239713"/>
          </a:xfrm>
          <a:custGeom>
            <a:avLst/>
            <a:gdLst>
              <a:gd name="T0" fmla="*/ 2147483647 w 100"/>
              <a:gd name="T1" fmla="*/ 0 h 247"/>
              <a:gd name="T2" fmla="*/ 2147483647 w 100"/>
              <a:gd name="T3" fmla="*/ 2147483647 h 247"/>
              <a:gd name="T4" fmla="*/ 2147483647 w 100"/>
              <a:gd name="T5" fmla="*/ 2147483647 h 247"/>
              <a:gd name="T6" fmla="*/ 2147483647 w 100"/>
              <a:gd name="T7" fmla="*/ 2147483647 h 247"/>
              <a:gd name="T8" fmla="*/ 2147483647 w 100"/>
              <a:gd name="T9" fmla="*/ 2147483647 h 247"/>
              <a:gd name="T10" fmla="*/ 0 w 100"/>
              <a:gd name="T11" fmla="*/ 2147483647 h 2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"/>
              <a:gd name="T19" fmla="*/ 0 h 247"/>
              <a:gd name="T20" fmla="*/ 100 w 100"/>
              <a:gd name="T21" fmla="*/ 247 h 2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" h="247">
                <a:moveTo>
                  <a:pt x="74" y="0"/>
                </a:moveTo>
                <a:cubicBezTo>
                  <a:pt x="60" y="40"/>
                  <a:pt x="77" y="67"/>
                  <a:pt x="90" y="107"/>
                </a:cubicBezTo>
                <a:cubicBezTo>
                  <a:pt x="93" y="115"/>
                  <a:pt x="98" y="132"/>
                  <a:pt x="98" y="132"/>
                </a:cubicBezTo>
                <a:cubicBezTo>
                  <a:pt x="91" y="170"/>
                  <a:pt x="100" y="175"/>
                  <a:pt x="65" y="190"/>
                </a:cubicBezTo>
                <a:cubicBezTo>
                  <a:pt x="49" y="197"/>
                  <a:pt x="16" y="206"/>
                  <a:pt x="16" y="206"/>
                </a:cubicBezTo>
                <a:cubicBezTo>
                  <a:pt x="6" y="237"/>
                  <a:pt x="12" y="223"/>
                  <a:pt x="0" y="247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23" name="Freeform 92"/>
          <p:cNvSpPr>
            <a:spLocks/>
          </p:cNvSpPr>
          <p:nvPr/>
        </p:nvSpPr>
        <p:spPr bwMode="auto">
          <a:xfrm>
            <a:off x="7378700" y="4454525"/>
            <a:ext cx="187325" cy="334963"/>
          </a:xfrm>
          <a:custGeom>
            <a:avLst/>
            <a:gdLst>
              <a:gd name="T0" fmla="*/ 2147483647 w 161"/>
              <a:gd name="T1" fmla="*/ 2147483647 h 346"/>
              <a:gd name="T2" fmla="*/ 2147483647 w 161"/>
              <a:gd name="T3" fmla="*/ 2147483647 h 346"/>
              <a:gd name="T4" fmla="*/ 2147483647 w 161"/>
              <a:gd name="T5" fmla="*/ 2147483647 h 346"/>
              <a:gd name="T6" fmla="*/ 0 w 161"/>
              <a:gd name="T7" fmla="*/ 2147483647 h 346"/>
              <a:gd name="T8" fmla="*/ 2147483647 w 161"/>
              <a:gd name="T9" fmla="*/ 2147483647 h 346"/>
              <a:gd name="T10" fmla="*/ 2147483647 w 161"/>
              <a:gd name="T11" fmla="*/ 2147483647 h 346"/>
              <a:gd name="T12" fmla="*/ 2147483647 w 161"/>
              <a:gd name="T13" fmla="*/ 2147483647 h 346"/>
              <a:gd name="T14" fmla="*/ 2147483647 w 161"/>
              <a:gd name="T15" fmla="*/ 0 h 34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1"/>
              <a:gd name="T25" fmla="*/ 0 h 346"/>
              <a:gd name="T26" fmla="*/ 161 w 161"/>
              <a:gd name="T27" fmla="*/ 346 h 34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1" h="346">
                <a:moveTo>
                  <a:pt x="132" y="346"/>
                </a:moveTo>
                <a:cubicBezTo>
                  <a:pt x="139" y="325"/>
                  <a:pt x="161" y="293"/>
                  <a:pt x="140" y="272"/>
                </a:cubicBezTo>
                <a:cubicBezTo>
                  <a:pt x="137" y="269"/>
                  <a:pt x="94" y="256"/>
                  <a:pt x="91" y="255"/>
                </a:cubicBezTo>
                <a:cubicBezTo>
                  <a:pt x="61" y="233"/>
                  <a:pt x="30" y="218"/>
                  <a:pt x="0" y="197"/>
                </a:cubicBezTo>
                <a:cubicBezTo>
                  <a:pt x="10" y="144"/>
                  <a:pt x="16" y="132"/>
                  <a:pt x="66" y="115"/>
                </a:cubicBezTo>
                <a:cubicBezTo>
                  <a:pt x="72" y="110"/>
                  <a:pt x="81" y="107"/>
                  <a:pt x="83" y="99"/>
                </a:cubicBezTo>
                <a:cubicBezTo>
                  <a:pt x="89" y="73"/>
                  <a:pt x="41" y="40"/>
                  <a:pt x="25" y="25"/>
                </a:cubicBezTo>
                <a:cubicBezTo>
                  <a:pt x="22" y="17"/>
                  <a:pt x="17" y="0"/>
                  <a:pt x="17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24" name="Freeform 93"/>
          <p:cNvSpPr>
            <a:spLocks/>
          </p:cNvSpPr>
          <p:nvPr/>
        </p:nvSpPr>
        <p:spPr bwMode="auto">
          <a:xfrm>
            <a:off x="7542213" y="4525963"/>
            <a:ext cx="176212" cy="192087"/>
          </a:xfrm>
          <a:custGeom>
            <a:avLst/>
            <a:gdLst>
              <a:gd name="T0" fmla="*/ 0 w 152"/>
              <a:gd name="T1" fmla="*/ 2147483647 h 198"/>
              <a:gd name="T2" fmla="*/ 2147483647 w 152"/>
              <a:gd name="T3" fmla="*/ 2147483647 h 198"/>
              <a:gd name="T4" fmla="*/ 2147483647 w 152"/>
              <a:gd name="T5" fmla="*/ 0 h 198"/>
              <a:gd name="T6" fmla="*/ 0 60000 65536"/>
              <a:gd name="T7" fmla="*/ 0 60000 65536"/>
              <a:gd name="T8" fmla="*/ 0 60000 65536"/>
              <a:gd name="T9" fmla="*/ 0 w 152"/>
              <a:gd name="T10" fmla="*/ 0 h 198"/>
              <a:gd name="T11" fmla="*/ 152 w 152"/>
              <a:gd name="T12" fmla="*/ 198 h 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" h="198">
                <a:moveTo>
                  <a:pt x="0" y="198"/>
                </a:moveTo>
                <a:cubicBezTo>
                  <a:pt x="40" y="139"/>
                  <a:pt x="111" y="125"/>
                  <a:pt x="140" y="66"/>
                </a:cubicBezTo>
                <a:cubicBezTo>
                  <a:pt x="152" y="41"/>
                  <a:pt x="148" y="30"/>
                  <a:pt x="148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25" name="Freeform 94"/>
          <p:cNvSpPr>
            <a:spLocks/>
          </p:cNvSpPr>
          <p:nvPr/>
        </p:nvSpPr>
        <p:spPr bwMode="auto">
          <a:xfrm>
            <a:off x="7531100" y="4770438"/>
            <a:ext cx="163513" cy="295275"/>
          </a:xfrm>
          <a:custGeom>
            <a:avLst/>
            <a:gdLst>
              <a:gd name="T0" fmla="*/ 2147483647 w 140"/>
              <a:gd name="T1" fmla="*/ 0 h 305"/>
              <a:gd name="T2" fmla="*/ 2147483647 w 140"/>
              <a:gd name="T3" fmla="*/ 2147483647 h 305"/>
              <a:gd name="T4" fmla="*/ 2147483647 w 140"/>
              <a:gd name="T5" fmla="*/ 2147483647 h 305"/>
              <a:gd name="T6" fmla="*/ 0 w 140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140"/>
              <a:gd name="T13" fmla="*/ 0 h 305"/>
              <a:gd name="T14" fmla="*/ 140 w 140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0" h="305">
                <a:moveTo>
                  <a:pt x="115" y="0"/>
                </a:moveTo>
                <a:cubicBezTo>
                  <a:pt x="126" y="58"/>
                  <a:pt x="140" y="95"/>
                  <a:pt x="124" y="157"/>
                </a:cubicBezTo>
                <a:cubicBezTo>
                  <a:pt x="120" y="171"/>
                  <a:pt x="53" y="245"/>
                  <a:pt x="41" y="255"/>
                </a:cubicBezTo>
                <a:cubicBezTo>
                  <a:pt x="20" y="272"/>
                  <a:pt x="0" y="276"/>
                  <a:pt x="0" y="305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26" name="Freeform 95"/>
          <p:cNvSpPr>
            <a:spLocks/>
          </p:cNvSpPr>
          <p:nvPr/>
        </p:nvSpPr>
        <p:spPr bwMode="auto">
          <a:xfrm>
            <a:off x="7523163" y="4694238"/>
            <a:ext cx="133350" cy="271462"/>
          </a:xfrm>
          <a:custGeom>
            <a:avLst/>
            <a:gdLst>
              <a:gd name="T0" fmla="*/ 2147483647 w 115"/>
              <a:gd name="T1" fmla="*/ 0 h 280"/>
              <a:gd name="T2" fmla="*/ 2147483647 w 115"/>
              <a:gd name="T3" fmla="*/ 2147483647 h 280"/>
              <a:gd name="T4" fmla="*/ 2147483647 w 115"/>
              <a:gd name="T5" fmla="*/ 2147483647 h 280"/>
              <a:gd name="T6" fmla="*/ 2147483647 w 115"/>
              <a:gd name="T7" fmla="*/ 2147483647 h 280"/>
              <a:gd name="T8" fmla="*/ 2147483647 w 115"/>
              <a:gd name="T9" fmla="*/ 2147483647 h 280"/>
              <a:gd name="T10" fmla="*/ 0 w 115"/>
              <a:gd name="T11" fmla="*/ 2147483647 h 280"/>
              <a:gd name="T12" fmla="*/ 2147483647 w 115"/>
              <a:gd name="T13" fmla="*/ 2147483647 h 280"/>
              <a:gd name="T14" fmla="*/ 2147483647 w 115"/>
              <a:gd name="T15" fmla="*/ 2147483647 h 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5"/>
              <a:gd name="T25" fmla="*/ 0 h 280"/>
              <a:gd name="T26" fmla="*/ 115 w 115"/>
              <a:gd name="T27" fmla="*/ 280 h 2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5" h="280">
                <a:moveTo>
                  <a:pt x="115" y="0"/>
                </a:moveTo>
                <a:cubicBezTo>
                  <a:pt x="112" y="8"/>
                  <a:pt x="112" y="18"/>
                  <a:pt x="107" y="25"/>
                </a:cubicBezTo>
                <a:cubicBezTo>
                  <a:pt x="103" y="32"/>
                  <a:pt x="94" y="34"/>
                  <a:pt x="90" y="41"/>
                </a:cubicBezTo>
                <a:cubicBezTo>
                  <a:pt x="82" y="56"/>
                  <a:pt x="74" y="90"/>
                  <a:pt x="74" y="90"/>
                </a:cubicBezTo>
                <a:cubicBezTo>
                  <a:pt x="77" y="109"/>
                  <a:pt x="82" y="128"/>
                  <a:pt x="82" y="148"/>
                </a:cubicBezTo>
                <a:cubicBezTo>
                  <a:pt x="82" y="181"/>
                  <a:pt x="20" y="216"/>
                  <a:pt x="0" y="247"/>
                </a:cubicBezTo>
                <a:cubicBezTo>
                  <a:pt x="3" y="255"/>
                  <a:pt x="2" y="265"/>
                  <a:pt x="8" y="271"/>
                </a:cubicBezTo>
                <a:cubicBezTo>
                  <a:pt x="14" y="277"/>
                  <a:pt x="33" y="280"/>
                  <a:pt x="33" y="28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27" name="Freeform 96"/>
          <p:cNvSpPr>
            <a:spLocks/>
          </p:cNvSpPr>
          <p:nvPr/>
        </p:nvSpPr>
        <p:spPr bwMode="auto">
          <a:xfrm>
            <a:off x="7751763" y="4710113"/>
            <a:ext cx="344487" cy="71437"/>
          </a:xfrm>
          <a:custGeom>
            <a:avLst/>
            <a:gdLst>
              <a:gd name="T0" fmla="*/ 0 w 297"/>
              <a:gd name="T1" fmla="*/ 2147483647 h 74"/>
              <a:gd name="T2" fmla="*/ 2147483647 w 297"/>
              <a:gd name="T3" fmla="*/ 0 h 74"/>
              <a:gd name="T4" fmla="*/ 2147483647 w 297"/>
              <a:gd name="T5" fmla="*/ 2147483647 h 74"/>
              <a:gd name="T6" fmla="*/ 2147483647 w 297"/>
              <a:gd name="T7" fmla="*/ 2147483647 h 74"/>
              <a:gd name="T8" fmla="*/ 0 60000 65536"/>
              <a:gd name="T9" fmla="*/ 0 60000 65536"/>
              <a:gd name="T10" fmla="*/ 0 60000 65536"/>
              <a:gd name="T11" fmla="*/ 0 60000 65536"/>
              <a:gd name="T12" fmla="*/ 0 w 297"/>
              <a:gd name="T13" fmla="*/ 0 h 74"/>
              <a:gd name="T14" fmla="*/ 297 w 297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7" h="74">
                <a:moveTo>
                  <a:pt x="0" y="17"/>
                </a:moveTo>
                <a:cubicBezTo>
                  <a:pt x="26" y="12"/>
                  <a:pt x="85" y="0"/>
                  <a:pt x="107" y="0"/>
                </a:cubicBezTo>
                <a:cubicBezTo>
                  <a:pt x="169" y="0"/>
                  <a:pt x="224" y="56"/>
                  <a:pt x="280" y="74"/>
                </a:cubicBezTo>
                <a:cubicBezTo>
                  <a:pt x="286" y="66"/>
                  <a:pt x="297" y="50"/>
                  <a:pt x="297" y="5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28" name="Freeform 97"/>
          <p:cNvSpPr>
            <a:spLocks/>
          </p:cNvSpPr>
          <p:nvPr/>
        </p:nvSpPr>
        <p:spPr bwMode="auto">
          <a:xfrm>
            <a:off x="7770813" y="4357688"/>
            <a:ext cx="87312" cy="392112"/>
          </a:xfrm>
          <a:custGeom>
            <a:avLst/>
            <a:gdLst>
              <a:gd name="T0" fmla="*/ 2147483647 w 75"/>
              <a:gd name="T1" fmla="*/ 2147483647 h 402"/>
              <a:gd name="T2" fmla="*/ 2147483647 w 75"/>
              <a:gd name="T3" fmla="*/ 2147483647 h 402"/>
              <a:gd name="T4" fmla="*/ 2147483647 w 75"/>
              <a:gd name="T5" fmla="*/ 2147483647 h 402"/>
              <a:gd name="T6" fmla="*/ 2147483647 w 75"/>
              <a:gd name="T7" fmla="*/ 2147483647 h 402"/>
              <a:gd name="T8" fmla="*/ 2147483647 w 75"/>
              <a:gd name="T9" fmla="*/ 0 h 4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"/>
              <a:gd name="T16" fmla="*/ 0 h 402"/>
              <a:gd name="T17" fmla="*/ 75 w 75"/>
              <a:gd name="T18" fmla="*/ 402 h 4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" h="402">
                <a:moveTo>
                  <a:pt x="9" y="387"/>
                </a:moveTo>
                <a:cubicBezTo>
                  <a:pt x="32" y="316"/>
                  <a:pt x="0" y="402"/>
                  <a:pt x="34" y="346"/>
                </a:cubicBezTo>
                <a:cubicBezTo>
                  <a:pt x="47" y="325"/>
                  <a:pt x="58" y="295"/>
                  <a:pt x="67" y="272"/>
                </a:cubicBezTo>
                <a:cubicBezTo>
                  <a:pt x="62" y="194"/>
                  <a:pt x="64" y="149"/>
                  <a:pt x="42" y="83"/>
                </a:cubicBezTo>
                <a:cubicBezTo>
                  <a:pt x="44" y="66"/>
                  <a:pt x="37" y="0"/>
                  <a:pt x="75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29" name="Freeform 98"/>
          <p:cNvSpPr>
            <a:spLocks/>
          </p:cNvSpPr>
          <p:nvPr/>
        </p:nvSpPr>
        <p:spPr bwMode="auto">
          <a:xfrm>
            <a:off x="7848600" y="4494213"/>
            <a:ext cx="214313" cy="127000"/>
          </a:xfrm>
          <a:custGeom>
            <a:avLst/>
            <a:gdLst>
              <a:gd name="T0" fmla="*/ 0 w 186"/>
              <a:gd name="T1" fmla="*/ 2147483647 h 132"/>
              <a:gd name="T2" fmla="*/ 2147483647 w 186"/>
              <a:gd name="T3" fmla="*/ 2147483647 h 132"/>
              <a:gd name="T4" fmla="*/ 2147483647 w 186"/>
              <a:gd name="T5" fmla="*/ 2147483647 h 132"/>
              <a:gd name="T6" fmla="*/ 2147483647 w 186"/>
              <a:gd name="T7" fmla="*/ 2147483647 h 132"/>
              <a:gd name="T8" fmla="*/ 2147483647 w 186"/>
              <a:gd name="T9" fmla="*/ 0 h 1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6"/>
              <a:gd name="T16" fmla="*/ 0 h 132"/>
              <a:gd name="T17" fmla="*/ 186 w 186"/>
              <a:gd name="T18" fmla="*/ 132 h 1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6" h="132">
                <a:moveTo>
                  <a:pt x="0" y="132"/>
                </a:moveTo>
                <a:cubicBezTo>
                  <a:pt x="15" y="116"/>
                  <a:pt x="19" y="109"/>
                  <a:pt x="41" y="99"/>
                </a:cubicBezTo>
                <a:cubicBezTo>
                  <a:pt x="57" y="92"/>
                  <a:pt x="90" y="82"/>
                  <a:pt x="90" y="82"/>
                </a:cubicBezTo>
                <a:cubicBezTo>
                  <a:pt x="111" y="62"/>
                  <a:pt x="170" y="54"/>
                  <a:pt x="181" y="33"/>
                </a:cubicBezTo>
                <a:cubicBezTo>
                  <a:pt x="186" y="23"/>
                  <a:pt x="181" y="11"/>
                  <a:pt x="181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30" name="Freeform 99"/>
          <p:cNvSpPr>
            <a:spLocks/>
          </p:cNvSpPr>
          <p:nvPr/>
        </p:nvSpPr>
        <p:spPr bwMode="auto">
          <a:xfrm>
            <a:off x="7723188" y="4789488"/>
            <a:ext cx="125412" cy="152400"/>
          </a:xfrm>
          <a:custGeom>
            <a:avLst/>
            <a:gdLst>
              <a:gd name="T0" fmla="*/ 0 w 107"/>
              <a:gd name="T1" fmla="*/ 0 h 156"/>
              <a:gd name="T2" fmla="*/ 2147483647 w 107"/>
              <a:gd name="T3" fmla="*/ 2147483647 h 156"/>
              <a:gd name="T4" fmla="*/ 2147483647 w 107"/>
              <a:gd name="T5" fmla="*/ 2147483647 h 156"/>
              <a:gd name="T6" fmla="*/ 0 60000 65536"/>
              <a:gd name="T7" fmla="*/ 0 60000 65536"/>
              <a:gd name="T8" fmla="*/ 0 60000 65536"/>
              <a:gd name="T9" fmla="*/ 0 w 107"/>
              <a:gd name="T10" fmla="*/ 0 h 156"/>
              <a:gd name="T11" fmla="*/ 107 w 107"/>
              <a:gd name="T12" fmla="*/ 156 h 1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7" h="156">
                <a:moveTo>
                  <a:pt x="0" y="0"/>
                </a:moveTo>
                <a:cubicBezTo>
                  <a:pt x="33" y="21"/>
                  <a:pt x="58" y="44"/>
                  <a:pt x="90" y="65"/>
                </a:cubicBezTo>
                <a:cubicBezTo>
                  <a:pt x="107" y="117"/>
                  <a:pt x="69" y="114"/>
                  <a:pt x="49" y="156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31" name="Freeform 100"/>
          <p:cNvSpPr>
            <a:spLocks/>
          </p:cNvSpPr>
          <p:nvPr/>
        </p:nvSpPr>
        <p:spPr bwMode="auto">
          <a:xfrm>
            <a:off x="7837488" y="4725988"/>
            <a:ext cx="95250" cy="200025"/>
          </a:xfrm>
          <a:custGeom>
            <a:avLst/>
            <a:gdLst>
              <a:gd name="T0" fmla="*/ 0 w 83"/>
              <a:gd name="T1" fmla="*/ 0 h 205"/>
              <a:gd name="T2" fmla="*/ 2147483647 w 83"/>
              <a:gd name="T3" fmla="*/ 2147483647 h 205"/>
              <a:gd name="T4" fmla="*/ 2147483647 w 83"/>
              <a:gd name="T5" fmla="*/ 2147483647 h 205"/>
              <a:gd name="T6" fmla="*/ 0 60000 65536"/>
              <a:gd name="T7" fmla="*/ 0 60000 65536"/>
              <a:gd name="T8" fmla="*/ 0 60000 65536"/>
              <a:gd name="T9" fmla="*/ 0 w 83"/>
              <a:gd name="T10" fmla="*/ 0 h 205"/>
              <a:gd name="T11" fmla="*/ 83 w 83"/>
              <a:gd name="T12" fmla="*/ 205 h 2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3" h="205">
                <a:moveTo>
                  <a:pt x="0" y="0"/>
                </a:moveTo>
                <a:cubicBezTo>
                  <a:pt x="22" y="31"/>
                  <a:pt x="40" y="64"/>
                  <a:pt x="66" y="90"/>
                </a:cubicBezTo>
                <a:cubicBezTo>
                  <a:pt x="83" y="144"/>
                  <a:pt x="74" y="106"/>
                  <a:pt x="74" y="205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32" name="Freeform 101"/>
          <p:cNvSpPr>
            <a:spLocks/>
          </p:cNvSpPr>
          <p:nvPr/>
        </p:nvSpPr>
        <p:spPr bwMode="auto">
          <a:xfrm>
            <a:off x="6413500" y="4749800"/>
            <a:ext cx="204788" cy="119063"/>
          </a:xfrm>
          <a:custGeom>
            <a:avLst/>
            <a:gdLst>
              <a:gd name="T0" fmla="*/ 2147483647 w 176"/>
              <a:gd name="T1" fmla="*/ 2147483647 h 124"/>
              <a:gd name="T2" fmla="*/ 2147483647 w 176"/>
              <a:gd name="T3" fmla="*/ 2147483647 h 124"/>
              <a:gd name="T4" fmla="*/ 2147483647 w 176"/>
              <a:gd name="T5" fmla="*/ 2147483647 h 124"/>
              <a:gd name="T6" fmla="*/ 2147483647 w 176"/>
              <a:gd name="T7" fmla="*/ 0 h 124"/>
              <a:gd name="T8" fmla="*/ 0 60000 65536"/>
              <a:gd name="T9" fmla="*/ 0 60000 65536"/>
              <a:gd name="T10" fmla="*/ 0 60000 65536"/>
              <a:gd name="T11" fmla="*/ 0 60000 65536"/>
              <a:gd name="T12" fmla="*/ 0 w 176"/>
              <a:gd name="T13" fmla="*/ 0 h 124"/>
              <a:gd name="T14" fmla="*/ 176 w 176"/>
              <a:gd name="T15" fmla="*/ 124 h 1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6" h="124">
                <a:moveTo>
                  <a:pt x="28" y="124"/>
                </a:moveTo>
                <a:cubicBezTo>
                  <a:pt x="0" y="96"/>
                  <a:pt x="9" y="68"/>
                  <a:pt x="36" y="42"/>
                </a:cubicBezTo>
                <a:cubicBezTo>
                  <a:pt x="73" y="48"/>
                  <a:pt x="100" y="61"/>
                  <a:pt x="135" y="50"/>
                </a:cubicBezTo>
                <a:cubicBezTo>
                  <a:pt x="148" y="30"/>
                  <a:pt x="161" y="17"/>
                  <a:pt x="176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33" name="Freeform 102"/>
          <p:cNvSpPr>
            <a:spLocks/>
          </p:cNvSpPr>
          <p:nvPr/>
        </p:nvSpPr>
        <p:spPr bwMode="auto">
          <a:xfrm>
            <a:off x="6283325" y="4645025"/>
            <a:ext cx="396875" cy="60325"/>
          </a:xfrm>
          <a:custGeom>
            <a:avLst/>
            <a:gdLst>
              <a:gd name="T0" fmla="*/ 0 w 343"/>
              <a:gd name="T1" fmla="*/ 2147483647 h 61"/>
              <a:gd name="T2" fmla="*/ 2147483647 w 343"/>
              <a:gd name="T3" fmla="*/ 2147483647 h 61"/>
              <a:gd name="T4" fmla="*/ 2147483647 w 343"/>
              <a:gd name="T5" fmla="*/ 0 h 61"/>
              <a:gd name="T6" fmla="*/ 2147483647 w 343"/>
              <a:gd name="T7" fmla="*/ 2147483647 h 61"/>
              <a:gd name="T8" fmla="*/ 2147483647 w 343"/>
              <a:gd name="T9" fmla="*/ 2147483647 h 61"/>
              <a:gd name="T10" fmla="*/ 2147483647 w 343"/>
              <a:gd name="T11" fmla="*/ 2147483647 h 61"/>
              <a:gd name="T12" fmla="*/ 2147483647 w 343"/>
              <a:gd name="T13" fmla="*/ 2147483647 h 61"/>
              <a:gd name="T14" fmla="*/ 2147483647 w 343"/>
              <a:gd name="T15" fmla="*/ 2147483647 h 6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3"/>
              <a:gd name="T25" fmla="*/ 0 h 61"/>
              <a:gd name="T26" fmla="*/ 343 w 343"/>
              <a:gd name="T27" fmla="*/ 61 h 6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3" h="61">
                <a:moveTo>
                  <a:pt x="0" y="33"/>
                </a:moveTo>
                <a:cubicBezTo>
                  <a:pt x="6" y="28"/>
                  <a:pt x="10" y="20"/>
                  <a:pt x="17" y="17"/>
                </a:cubicBezTo>
                <a:cubicBezTo>
                  <a:pt x="32" y="9"/>
                  <a:pt x="66" y="0"/>
                  <a:pt x="66" y="0"/>
                </a:cubicBezTo>
                <a:cubicBezTo>
                  <a:pt x="86" y="21"/>
                  <a:pt x="98" y="30"/>
                  <a:pt x="107" y="58"/>
                </a:cubicBezTo>
                <a:cubicBezTo>
                  <a:pt x="164" y="40"/>
                  <a:pt x="145" y="55"/>
                  <a:pt x="173" y="25"/>
                </a:cubicBezTo>
                <a:cubicBezTo>
                  <a:pt x="218" y="39"/>
                  <a:pt x="202" y="11"/>
                  <a:pt x="247" y="25"/>
                </a:cubicBezTo>
                <a:cubicBezTo>
                  <a:pt x="267" y="21"/>
                  <a:pt x="301" y="9"/>
                  <a:pt x="321" y="25"/>
                </a:cubicBezTo>
                <a:cubicBezTo>
                  <a:pt x="343" y="43"/>
                  <a:pt x="317" y="61"/>
                  <a:pt x="338" y="42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34" name="Freeform 103"/>
          <p:cNvSpPr>
            <a:spLocks/>
          </p:cNvSpPr>
          <p:nvPr/>
        </p:nvSpPr>
        <p:spPr bwMode="auto">
          <a:xfrm>
            <a:off x="6399213" y="4565650"/>
            <a:ext cx="160337" cy="190500"/>
          </a:xfrm>
          <a:custGeom>
            <a:avLst/>
            <a:gdLst>
              <a:gd name="T0" fmla="*/ 2147483647 w 139"/>
              <a:gd name="T1" fmla="*/ 0 h 196"/>
              <a:gd name="T2" fmla="*/ 2147483647 w 139"/>
              <a:gd name="T3" fmla="*/ 2147483647 h 196"/>
              <a:gd name="T4" fmla="*/ 2147483647 w 139"/>
              <a:gd name="T5" fmla="*/ 2147483647 h 196"/>
              <a:gd name="T6" fmla="*/ 2147483647 w 139"/>
              <a:gd name="T7" fmla="*/ 2147483647 h 196"/>
              <a:gd name="T8" fmla="*/ 2147483647 w 139"/>
              <a:gd name="T9" fmla="*/ 2147483647 h 1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9"/>
              <a:gd name="T16" fmla="*/ 0 h 196"/>
              <a:gd name="T17" fmla="*/ 139 w 139"/>
              <a:gd name="T18" fmla="*/ 196 h 1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9" h="196">
                <a:moveTo>
                  <a:pt x="15" y="0"/>
                </a:moveTo>
                <a:cubicBezTo>
                  <a:pt x="21" y="6"/>
                  <a:pt x="28" y="10"/>
                  <a:pt x="32" y="17"/>
                </a:cubicBezTo>
                <a:cubicBezTo>
                  <a:pt x="40" y="32"/>
                  <a:pt x="48" y="66"/>
                  <a:pt x="48" y="66"/>
                </a:cubicBezTo>
                <a:cubicBezTo>
                  <a:pt x="39" y="105"/>
                  <a:pt x="0" y="196"/>
                  <a:pt x="73" y="173"/>
                </a:cubicBezTo>
                <a:cubicBezTo>
                  <a:pt x="107" y="184"/>
                  <a:pt x="105" y="173"/>
                  <a:pt x="139" y="173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35" name="Freeform 104"/>
          <p:cNvSpPr>
            <a:spLocks/>
          </p:cNvSpPr>
          <p:nvPr/>
        </p:nvSpPr>
        <p:spPr bwMode="auto">
          <a:xfrm>
            <a:off x="6464300" y="4254500"/>
            <a:ext cx="420688" cy="360363"/>
          </a:xfrm>
          <a:custGeom>
            <a:avLst/>
            <a:gdLst>
              <a:gd name="T0" fmla="*/ 0 w 362"/>
              <a:gd name="T1" fmla="*/ 2147483647 h 371"/>
              <a:gd name="T2" fmla="*/ 2147483647 w 362"/>
              <a:gd name="T3" fmla="*/ 2147483647 h 371"/>
              <a:gd name="T4" fmla="*/ 2147483647 w 362"/>
              <a:gd name="T5" fmla="*/ 2147483647 h 371"/>
              <a:gd name="T6" fmla="*/ 2147483647 w 362"/>
              <a:gd name="T7" fmla="*/ 2147483647 h 371"/>
              <a:gd name="T8" fmla="*/ 2147483647 w 362"/>
              <a:gd name="T9" fmla="*/ 2147483647 h 371"/>
              <a:gd name="T10" fmla="*/ 2147483647 w 362"/>
              <a:gd name="T11" fmla="*/ 2147483647 h 371"/>
              <a:gd name="T12" fmla="*/ 2147483647 w 362"/>
              <a:gd name="T13" fmla="*/ 2147483647 h 371"/>
              <a:gd name="T14" fmla="*/ 2147483647 w 362"/>
              <a:gd name="T15" fmla="*/ 2147483647 h 371"/>
              <a:gd name="T16" fmla="*/ 2147483647 w 362"/>
              <a:gd name="T17" fmla="*/ 2147483647 h 371"/>
              <a:gd name="T18" fmla="*/ 2147483647 w 362"/>
              <a:gd name="T19" fmla="*/ 2147483647 h 371"/>
              <a:gd name="T20" fmla="*/ 2147483647 w 362"/>
              <a:gd name="T21" fmla="*/ 0 h 37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62"/>
              <a:gd name="T34" fmla="*/ 0 h 371"/>
              <a:gd name="T35" fmla="*/ 362 w 362"/>
              <a:gd name="T36" fmla="*/ 371 h 37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62" h="371">
                <a:moveTo>
                  <a:pt x="0" y="247"/>
                </a:moveTo>
                <a:cubicBezTo>
                  <a:pt x="16" y="253"/>
                  <a:pt x="33" y="258"/>
                  <a:pt x="49" y="264"/>
                </a:cubicBezTo>
                <a:cubicBezTo>
                  <a:pt x="65" y="270"/>
                  <a:pt x="59" y="297"/>
                  <a:pt x="65" y="313"/>
                </a:cubicBezTo>
                <a:cubicBezTo>
                  <a:pt x="85" y="370"/>
                  <a:pt x="66" y="356"/>
                  <a:pt x="106" y="371"/>
                </a:cubicBezTo>
                <a:cubicBezTo>
                  <a:pt x="124" y="322"/>
                  <a:pt x="120" y="289"/>
                  <a:pt x="172" y="272"/>
                </a:cubicBezTo>
                <a:cubicBezTo>
                  <a:pt x="179" y="253"/>
                  <a:pt x="178" y="231"/>
                  <a:pt x="189" y="214"/>
                </a:cubicBezTo>
                <a:cubicBezTo>
                  <a:pt x="194" y="206"/>
                  <a:pt x="206" y="204"/>
                  <a:pt x="213" y="198"/>
                </a:cubicBezTo>
                <a:cubicBezTo>
                  <a:pt x="230" y="184"/>
                  <a:pt x="234" y="176"/>
                  <a:pt x="246" y="157"/>
                </a:cubicBezTo>
                <a:cubicBezTo>
                  <a:pt x="249" y="138"/>
                  <a:pt x="246" y="116"/>
                  <a:pt x="255" y="99"/>
                </a:cubicBezTo>
                <a:cubicBezTo>
                  <a:pt x="256" y="97"/>
                  <a:pt x="327" y="78"/>
                  <a:pt x="337" y="74"/>
                </a:cubicBezTo>
                <a:cubicBezTo>
                  <a:pt x="362" y="36"/>
                  <a:pt x="353" y="60"/>
                  <a:pt x="353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36" name="Freeform 105"/>
          <p:cNvSpPr>
            <a:spLocks/>
          </p:cNvSpPr>
          <p:nvPr/>
        </p:nvSpPr>
        <p:spPr bwMode="auto">
          <a:xfrm>
            <a:off x="6550025" y="4373563"/>
            <a:ext cx="174625" cy="222250"/>
          </a:xfrm>
          <a:custGeom>
            <a:avLst/>
            <a:gdLst>
              <a:gd name="T0" fmla="*/ 0 w 150"/>
              <a:gd name="T1" fmla="*/ 0 h 228"/>
              <a:gd name="T2" fmla="*/ 2147483647 w 150"/>
              <a:gd name="T3" fmla="*/ 2147483647 h 228"/>
              <a:gd name="T4" fmla="*/ 2147483647 w 150"/>
              <a:gd name="T5" fmla="*/ 2147483647 h 228"/>
              <a:gd name="T6" fmla="*/ 2147483647 w 150"/>
              <a:gd name="T7" fmla="*/ 2147483647 h 228"/>
              <a:gd name="T8" fmla="*/ 2147483647 w 150"/>
              <a:gd name="T9" fmla="*/ 2147483647 h 228"/>
              <a:gd name="T10" fmla="*/ 2147483647 w 150"/>
              <a:gd name="T11" fmla="*/ 2147483647 h 228"/>
              <a:gd name="T12" fmla="*/ 2147483647 w 150"/>
              <a:gd name="T13" fmla="*/ 2147483647 h 228"/>
              <a:gd name="T14" fmla="*/ 2147483647 w 150"/>
              <a:gd name="T15" fmla="*/ 2147483647 h 228"/>
              <a:gd name="T16" fmla="*/ 2147483647 w 150"/>
              <a:gd name="T17" fmla="*/ 2147483647 h 228"/>
              <a:gd name="T18" fmla="*/ 2147483647 w 150"/>
              <a:gd name="T19" fmla="*/ 2147483647 h 2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0"/>
              <a:gd name="T31" fmla="*/ 0 h 228"/>
              <a:gd name="T32" fmla="*/ 150 w 150"/>
              <a:gd name="T33" fmla="*/ 228 h 2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0" h="228">
                <a:moveTo>
                  <a:pt x="0" y="0"/>
                </a:moveTo>
                <a:cubicBezTo>
                  <a:pt x="22" y="32"/>
                  <a:pt x="17" y="55"/>
                  <a:pt x="32" y="90"/>
                </a:cubicBezTo>
                <a:cubicBezTo>
                  <a:pt x="37" y="102"/>
                  <a:pt x="66" y="118"/>
                  <a:pt x="74" y="123"/>
                </a:cubicBezTo>
                <a:cubicBezTo>
                  <a:pt x="71" y="135"/>
                  <a:pt x="64" y="174"/>
                  <a:pt x="57" y="189"/>
                </a:cubicBezTo>
                <a:cubicBezTo>
                  <a:pt x="53" y="198"/>
                  <a:pt x="41" y="204"/>
                  <a:pt x="41" y="214"/>
                </a:cubicBezTo>
                <a:cubicBezTo>
                  <a:pt x="41" y="222"/>
                  <a:pt x="50" y="201"/>
                  <a:pt x="57" y="197"/>
                </a:cubicBezTo>
                <a:cubicBezTo>
                  <a:pt x="64" y="192"/>
                  <a:pt x="74" y="192"/>
                  <a:pt x="82" y="189"/>
                </a:cubicBezTo>
                <a:cubicBezTo>
                  <a:pt x="90" y="192"/>
                  <a:pt x="100" y="192"/>
                  <a:pt x="107" y="197"/>
                </a:cubicBezTo>
                <a:cubicBezTo>
                  <a:pt x="130" y="211"/>
                  <a:pt x="115" y="228"/>
                  <a:pt x="148" y="205"/>
                </a:cubicBezTo>
                <a:cubicBezTo>
                  <a:pt x="150" y="204"/>
                  <a:pt x="148" y="200"/>
                  <a:pt x="148" y="197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37" name="Freeform 106"/>
          <p:cNvSpPr>
            <a:spLocks/>
          </p:cNvSpPr>
          <p:nvPr/>
        </p:nvSpPr>
        <p:spPr bwMode="auto">
          <a:xfrm>
            <a:off x="6750050" y="4438650"/>
            <a:ext cx="171450" cy="30163"/>
          </a:xfrm>
          <a:custGeom>
            <a:avLst/>
            <a:gdLst>
              <a:gd name="T0" fmla="*/ 0 w 148"/>
              <a:gd name="T1" fmla="*/ 0 h 32"/>
              <a:gd name="T2" fmla="*/ 2147483647 w 148"/>
              <a:gd name="T3" fmla="*/ 2147483647 h 32"/>
              <a:gd name="T4" fmla="*/ 2147483647 w 148"/>
              <a:gd name="T5" fmla="*/ 2147483647 h 32"/>
              <a:gd name="T6" fmla="*/ 2147483647 w 148"/>
              <a:gd name="T7" fmla="*/ 2147483647 h 32"/>
              <a:gd name="T8" fmla="*/ 2147483647 w 148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32"/>
              <a:gd name="T17" fmla="*/ 148 w 148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32">
                <a:moveTo>
                  <a:pt x="0" y="0"/>
                </a:moveTo>
                <a:cubicBezTo>
                  <a:pt x="22" y="5"/>
                  <a:pt x="44" y="11"/>
                  <a:pt x="66" y="16"/>
                </a:cubicBezTo>
                <a:cubicBezTo>
                  <a:pt x="83" y="20"/>
                  <a:pt x="116" y="32"/>
                  <a:pt x="116" y="32"/>
                </a:cubicBezTo>
                <a:cubicBezTo>
                  <a:pt x="124" y="29"/>
                  <a:pt x="134" y="30"/>
                  <a:pt x="140" y="24"/>
                </a:cubicBezTo>
                <a:cubicBezTo>
                  <a:pt x="146" y="18"/>
                  <a:pt x="148" y="0"/>
                  <a:pt x="148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38" name="Freeform 107"/>
          <p:cNvSpPr>
            <a:spLocks/>
          </p:cNvSpPr>
          <p:nvPr/>
        </p:nvSpPr>
        <p:spPr bwMode="auto">
          <a:xfrm>
            <a:off x="6569075" y="4132263"/>
            <a:ext cx="200025" cy="288925"/>
          </a:xfrm>
          <a:custGeom>
            <a:avLst/>
            <a:gdLst>
              <a:gd name="T0" fmla="*/ 0 w 173"/>
              <a:gd name="T1" fmla="*/ 2147483647 h 299"/>
              <a:gd name="T2" fmla="*/ 2147483647 w 173"/>
              <a:gd name="T3" fmla="*/ 2147483647 h 299"/>
              <a:gd name="T4" fmla="*/ 2147483647 w 173"/>
              <a:gd name="T5" fmla="*/ 2147483647 h 299"/>
              <a:gd name="T6" fmla="*/ 2147483647 w 173"/>
              <a:gd name="T7" fmla="*/ 2147483647 h 299"/>
              <a:gd name="T8" fmla="*/ 2147483647 w 173"/>
              <a:gd name="T9" fmla="*/ 2147483647 h 299"/>
              <a:gd name="T10" fmla="*/ 2147483647 w 173"/>
              <a:gd name="T11" fmla="*/ 2147483647 h 299"/>
              <a:gd name="T12" fmla="*/ 2147483647 w 173"/>
              <a:gd name="T13" fmla="*/ 2147483647 h 299"/>
              <a:gd name="T14" fmla="*/ 2147483647 w 173"/>
              <a:gd name="T15" fmla="*/ 2147483647 h 299"/>
              <a:gd name="T16" fmla="*/ 2147483647 w 173"/>
              <a:gd name="T17" fmla="*/ 2147483647 h 2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3"/>
              <a:gd name="T28" fmla="*/ 0 h 299"/>
              <a:gd name="T29" fmla="*/ 173 w 173"/>
              <a:gd name="T30" fmla="*/ 299 h 29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3" h="299">
                <a:moveTo>
                  <a:pt x="0" y="134"/>
                </a:moveTo>
                <a:cubicBezTo>
                  <a:pt x="5" y="142"/>
                  <a:pt x="9" y="152"/>
                  <a:pt x="16" y="159"/>
                </a:cubicBezTo>
                <a:cubicBezTo>
                  <a:pt x="29" y="174"/>
                  <a:pt x="58" y="200"/>
                  <a:pt x="58" y="200"/>
                </a:cubicBezTo>
                <a:cubicBezTo>
                  <a:pt x="79" y="266"/>
                  <a:pt x="71" y="233"/>
                  <a:pt x="82" y="299"/>
                </a:cubicBezTo>
                <a:cubicBezTo>
                  <a:pt x="123" y="260"/>
                  <a:pt x="99" y="214"/>
                  <a:pt x="82" y="167"/>
                </a:cubicBezTo>
                <a:cubicBezTo>
                  <a:pt x="95" y="118"/>
                  <a:pt x="123" y="96"/>
                  <a:pt x="156" y="60"/>
                </a:cubicBezTo>
                <a:cubicBezTo>
                  <a:pt x="136" y="0"/>
                  <a:pt x="123" y="7"/>
                  <a:pt x="173" y="19"/>
                </a:cubicBezTo>
                <a:cubicBezTo>
                  <a:pt x="153" y="48"/>
                  <a:pt x="153" y="66"/>
                  <a:pt x="123" y="85"/>
                </a:cubicBezTo>
                <a:cubicBezTo>
                  <a:pt x="120" y="93"/>
                  <a:pt x="115" y="110"/>
                  <a:pt x="115" y="11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39" name="Freeform 108"/>
          <p:cNvSpPr>
            <a:spLocks/>
          </p:cNvSpPr>
          <p:nvPr/>
        </p:nvSpPr>
        <p:spPr bwMode="auto">
          <a:xfrm>
            <a:off x="5395913" y="4213225"/>
            <a:ext cx="368300" cy="304800"/>
          </a:xfrm>
          <a:custGeom>
            <a:avLst/>
            <a:gdLst>
              <a:gd name="T0" fmla="*/ 0 w 318"/>
              <a:gd name="T1" fmla="*/ 2147483647 h 313"/>
              <a:gd name="T2" fmla="*/ 2147483647 w 318"/>
              <a:gd name="T3" fmla="*/ 2147483647 h 313"/>
              <a:gd name="T4" fmla="*/ 2147483647 w 318"/>
              <a:gd name="T5" fmla="*/ 2147483647 h 313"/>
              <a:gd name="T6" fmla="*/ 2147483647 w 318"/>
              <a:gd name="T7" fmla="*/ 2147483647 h 313"/>
              <a:gd name="T8" fmla="*/ 2147483647 w 318"/>
              <a:gd name="T9" fmla="*/ 2147483647 h 313"/>
              <a:gd name="T10" fmla="*/ 2147483647 w 318"/>
              <a:gd name="T11" fmla="*/ 2147483647 h 313"/>
              <a:gd name="T12" fmla="*/ 2147483647 w 318"/>
              <a:gd name="T13" fmla="*/ 0 h 3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8"/>
              <a:gd name="T22" fmla="*/ 0 h 313"/>
              <a:gd name="T23" fmla="*/ 318 w 318"/>
              <a:gd name="T24" fmla="*/ 313 h 3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8" h="313">
                <a:moveTo>
                  <a:pt x="0" y="296"/>
                </a:moveTo>
                <a:cubicBezTo>
                  <a:pt x="34" y="271"/>
                  <a:pt x="60" y="267"/>
                  <a:pt x="99" y="255"/>
                </a:cubicBezTo>
                <a:cubicBezTo>
                  <a:pt x="140" y="263"/>
                  <a:pt x="182" y="267"/>
                  <a:pt x="222" y="280"/>
                </a:cubicBezTo>
                <a:cubicBezTo>
                  <a:pt x="243" y="299"/>
                  <a:pt x="261" y="304"/>
                  <a:pt x="288" y="313"/>
                </a:cubicBezTo>
                <a:cubicBezTo>
                  <a:pt x="318" y="281"/>
                  <a:pt x="289" y="289"/>
                  <a:pt x="263" y="263"/>
                </a:cubicBezTo>
                <a:cubicBezTo>
                  <a:pt x="254" y="237"/>
                  <a:pt x="240" y="224"/>
                  <a:pt x="230" y="198"/>
                </a:cubicBezTo>
                <a:cubicBezTo>
                  <a:pt x="243" y="115"/>
                  <a:pt x="257" y="74"/>
                  <a:pt x="222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40" name="Freeform 109"/>
          <p:cNvSpPr>
            <a:spLocks/>
          </p:cNvSpPr>
          <p:nvPr/>
        </p:nvSpPr>
        <p:spPr bwMode="auto">
          <a:xfrm>
            <a:off x="5708650" y="4468813"/>
            <a:ext cx="277813" cy="296862"/>
          </a:xfrm>
          <a:custGeom>
            <a:avLst/>
            <a:gdLst>
              <a:gd name="T0" fmla="*/ 2147483647 w 239"/>
              <a:gd name="T1" fmla="*/ 0 h 305"/>
              <a:gd name="T2" fmla="*/ 2147483647 w 239"/>
              <a:gd name="T3" fmla="*/ 2147483647 h 305"/>
              <a:gd name="T4" fmla="*/ 2147483647 w 239"/>
              <a:gd name="T5" fmla="*/ 2147483647 h 305"/>
              <a:gd name="T6" fmla="*/ 2147483647 w 239"/>
              <a:gd name="T7" fmla="*/ 2147483647 h 305"/>
              <a:gd name="T8" fmla="*/ 2147483647 w 239"/>
              <a:gd name="T9" fmla="*/ 2147483647 h 305"/>
              <a:gd name="T10" fmla="*/ 0 w 239"/>
              <a:gd name="T11" fmla="*/ 2147483647 h 3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9"/>
              <a:gd name="T19" fmla="*/ 0 h 305"/>
              <a:gd name="T20" fmla="*/ 239 w 239"/>
              <a:gd name="T21" fmla="*/ 305 h 3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9" h="305">
                <a:moveTo>
                  <a:pt x="198" y="0"/>
                </a:moveTo>
                <a:cubicBezTo>
                  <a:pt x="225" y="29"/>
                  <a:pt x="212" y="10"/>
                  <a:pt x="231" y="66"/>
                </a:cubicBezTo>
                <a:cubicBezTo>
                  <a:pt x="234" y="74"/>
                  <a:pt x="239" y="91"/>
                  <a:pt x="239" y="91"/>
                </a:cubicBezTo>
                <a:cubicBezTo>
                  <a:pt x="225" y="177"/>
                  <a:pt x="211" y="149"/>
                  <a:pt x="116" y="140"/>
                </a:cubicBezTo>
                <a:cubicBezTo>
                  <a:pt x="84" y="130"/>
                  <a:pt x="73" y="133"/>
                  <a:pt x="50" y="157"/>
                </a:cubicBezTo>
                <a:cubicBezTo>
                  <a:pt x="34" y="205"/>
                  <a:pt x="23" y="261"/>
                  <a:pt x="0" y="305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41" name="Freeform 110"/>
          <p:cNvSpPr>
            <a:spLocks/>
          </p:cNvSpPr>
          <p:nvPr/>
        </p:nvSpPr>
        <p:spPr bwMode="auto">
          <a:xfrm>
            <a:off x="5780088" y="4438650"/>
            <a:ext cx="198437" cy="295275"/>
          </a:xfrm>
          <a:custGeom>
            <a:avLst/>
            <a:gdLst>
              <a:gd name="T0" fmla="*/ 2147483647 w 170"/>
              <a:gd name="T1" fmla="*/ 0 h 304"/>
              <a:gd name="T2" fmla="*/ 2147483647 w 170"/>
              <a:gd name="T3" fmla="*/ 2147483647 h 304"/>
              <a:gd name="T4" fmla="*/ 2147483647 w 170"/>
              <a:gd name="T5" fmla="*/ 2147483647 h 304"/>
              <a:gd name="T6" fmla="*/ 2147483647 w 170"/>
              <a:gd name="T7" fmla="*/ 2147483647 h 304"/>
              <a:gd name="T8" fmla="*/ 2147483647 w 170"/>
              <a:gd name="T9" fmla="*/ 2147483647 h 304"/>
              <a:gd name="T10" fmla="*/ 2147483647 w 170"/>
              <a:gd name="T11" fmla="*/ 2147483647 h 304"/>
              <a:gd name="T12" fmla="*/ 2147483647 w 170"/>
              <a:gd name="T13" fmla="*/ 2147483647 h 3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0"/>
              <a:gd name="T22" fmla="*/ 0 h 304"/>
              <a:gd name="T23" fmla="*/ 170 w 170"/>
              <a:gd name="T24" fmla="*/ 304 h 3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0" h="304">
                <a:moveTo>
                  <a:pt x="46" y="0"/>
                </a:moveTo>
                <a:cubicBezTo>
                  <a:pt x="49" y="14"/>
                  <a:pt x="55" y="27"/>
                  <a:pt x="55" y="41"/>
                </a:cubicBezTo>
                <a:cubicBezTo>
                  <a:pt x="55" y="103"/>
                  <a:pt x="0" y="63"/>
                  <a:pt x="55" y="164"/>
                </a:cubicBezTo>
                <a:cubicBezTo>
                  <a:pt x="63" y="179"/>
                  <a:pt x="90" y="172"/>
                  <a:pt x="104" y="181"/>
                </a:cubicBezTo>
                <a:cubicBezTo>
                  <a:pt x="160" y="217"/>
                  <a:pt x="139" y="199"/>
                  <a:pt x="170" y="230"/>
                </a:cubicBezTo>
                <a:cubicBezTo>
                  <a:pt x="167" y="246"/>
                  <a:pt x="166" y="263"/>
                  <a:pt x="162" y="279"/>
                </a:cubicBezTo>
                <a:cubicBezTo>
                  <a:pt x="160" y="288"/>
                  <a:pt x="153" y="304"/>
                  <a:pt x="153" y="304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42" name="Freeform 111"/>
          <p:cNvSpPr>
            <a:spLocks/>
          </p:cNvSpPr>
          <p:nvPr/>
        </p:nvSpPr>
        <p:spPr bwMode="auto">
          <a:xfrm>
            <a:off x="6081713" y="4500563"/>
            <a:ext cx="90487" cy="328612"/>
          </a:xfrm>
          <a:custGeom>
            <a:avLst/>
            <a:gdLst>
              <a:gd name="T0" fmla="*/ 2147483647 w 78"/>
              <a:gd name="T1" fmla="*/ 0 h 338"/>
              <a:gd name="T2" fmla="*/ 2147483647 w 78"/>
              <a:gd name="T3" fmla="*/ 2147483647 h 338"/>
              <a:gd name="T4" fmla="*/ 2147483647 w 78"/>
              <a:gd name="T5" fmla="*/ 2147483647 h 338"/>
              <a:gd name="T6" fmla="*/ 0 w 78"/>
              <a:gd name="T7" fmla="*/ 2147483647 h 338"/>
              <a:gd name="T8" fmla="*/ 0 w 78"/>
              <a:gd name="T9" fmla="*/ 2147483647 h 3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338"/>
              <a:gd name="T17" fmla="*/ 78 w 78"/>
              <a:gd name="T18" fmla="*/ 338 h 3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338">
                <a:moveTo>
                  <a:pt x="58" y="0"/>
                </a:moveTo>
                <a:cubicBezTo>
                  <a:pt x="67" y="47"/>
                  <a:pt x="78" y="107"/>
                  <a:pt x="25" y="124"/>
                </a:cubicBezTo>
                <a:cubicBezTo>
                  <a:pt x="47" y="155"/>
                  <a:pt x="62" y="161"/>
                  <a:pt x="33" y="190"/>
                </a:cubicBezTo>
                <a:cubicBezTo>
                  <a:pt x="22" y="223"/>
                  <a:pt x="12" y="256"/>
                  <a:pt x="0" y="288"/>
                </a:cubicBezTo>
                <a:cubicBezTo>
                  <a:pt x="10" y="333"/>
                  <a:pt x="19" y="319"/>
                  <a:pt x="0" y="338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43" name="Freeform 112"/>
          <p:cNvSpPr>
            <a:spLocks/>
          </p:cNvSpPr>
          <p:nvPr/>
        </p:nvSpPr>
        <p:spPr bwMode="auto">
          <a:xfrm>
            <a:off x="5595938" y="4333875"/>
            <a:ext cx="209550" cy="271463"/>
          </a:xfrm>
          <a:custGeom>
            <a:avLst/>
            <a:gdLst>
              <a:gd name="T0" fmla="*/ 0 w 181"/>
              <a:gd name="T1" fmla="*/ 2147483647 h 279"/>
              <a:gd name="T2" fmla="*/ 2147483647 w 181"/>
              <a:gd name="T3" fmla="*/ 2147483647 h 279"/>
              <a:gd name="T4" fmla="*/ 2147483647 w 181"/>
              <a:gd name="T5" fmla="*/ 2147483647 h 279"/>
              <a:gd name="T6" fmla="*/ 2147483647 w 181"/>
              <a:gd name="T7" fmla="*/ 0 h 279"/>
              <a:gd name="T8" fmla="*/ 0 60000 65536"/>
              <a:gd name="T9" fmla="*/ 0 60000 65536"/>
              <a:gd name="T10" fmla="*/ 0 60000 65536"/>
              <a:gd name="T11" fmla="*/ 0 60000 65536"/>
              <a:gd name="T12" fmla="*/ 0 w 181"/>
              <a:gd name="T13" fmla="*/ 0 h 279"/>
              <a:gd name="T14" fmla="*/ 181 w 181"/>
              <a:gd name="T15" fmla="*/ 279 h 2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1" h="279">
                <a:moveTo>
                  <a:pt x="0" y="279"/>
                </a:moveTo>
                <a:cubicBezTo>
                  <a:pt x="31" y="258"/>
                  <a:pt x="66" y="251"/>
                  <a:pt x="98" y="230"/>
                </a:cubicBezTo>
                <a:cubicBezTo>
                  <a:pt x="123" y="159"/>
                  <a:pt x="117" y="80"/>
                  <a:pt x="173" y="24"/>
                </a:cubicBezTo>
                <a:cubicBezTo>
                  <a:pt x="176" y="16"/>
                  <a:pt x="181" y="0"/>
                  <a:pt x="181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44" name="Freeform 113"/>
          <p:cNvSpPr>
            <a:spLocks/>
          </p:cNvSpPr>
          <p:nvPr/>
        </p:nvSpPr>
        <p:spPr bwMode="auto">
          <a:xfrm>
            <a:off x="5214938" y="4189413"/>
            <a:ext cx="338137" cy="215900"/>
          </a:xfrm>
          <a:custGeom>
            <a:avLst/>
            <a:gdLst>
              <a:gd name="T0" fmla="*/ 2147483647 w 292"/>
              <a:gd name="T1" fmla="*/ 2147483647 h 223"/>
              <a:gd name="T2" fmla="*/ 2147483647 w 292"/>
              <a:gd name="T3" fmla="*/ 2147483647 h 223"/>
              <a:gd name="T4" fmla="*/ 2147483647 w 292"/>
              <a:gd name="T5" fmla="*/ 2147483647 h 223"/>
              <a:gd name="T6" fmla="*/ 2147483647 w 292"/>
              <a:gd name="T7" fmla="*/ 2147483647 h 223"/>
              <a:gd name="T8" fmla="*/ 2147483647 w 292"/>
              <a:gd name="T9" fmla="*/ 2147483647 h 223"/>
              <a:gd name="T10" fmla="*/ 2147483647 w 292"/>
              <a:gd name="T11" fmla="*/ 2147483647 h 223"/>
              <a:gd name="T12" fmla="*/ 0 w 292"/>
              <a:gd name="T13" fmla="*/ 2147483647 h 223"/>
              <a:gd name="T14" fmla="*/ 2147483647 w 292"/>
              <a:gd name="T15" fmla="*/ 0 h 2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92"/>
              <a:gd name="T25" fmla="*/ 0 h 223"/>
              <a:gd name="T26" fmla="*/ 292 w 292"/>
              <a:gd name="T27" fmla="*/ 223 h 2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92" h="223">
                <a:moveTo>
                  <a:pt x="98" y="223"/>
                </a:moveTo>
                <a:cubicBezTo>
                  <a:pt x="121" y="200"/>
                  <a:pt x="140" y="198"/>
                  <a:pt x="172" y="190"/>
                </a:cubicBezTo>
                <a:cubicBezTo>
                  <a:pt x="202" y="193"/>
                  <a:pt x="233" y="194"/>
                  <a:pt x="263" y="198"/>
                </a:cubicBezTo>
                <a:cubicBezTo>
                  <a:pt x="272" y="199"/>
                  <a:pt x="282" y="212"/>
                  <a:pt x="288" y="206"/>
                </a:cubicBezTo>
                <a:cubicBezTo>
                  <a:pt x="292" y="202"/>
                  <a:pt x="232" y="159"/>
                  <a:pt x="230" y="157"/>
                </a:cubicBezTo>
                <a:cubicBezTo>
                  <a:pt x="201" y="134"/>
                  <a:pt x="163" y="90"/>
                  <a:pt x="131" y="74"/>
                </a:cubicBezTo>
                <a:cubicBezTo>
                  <a:pt x="102" y="60"/>
                  <a:pt x="33" y="36"/>
                  <a:pt x="0" y="25"/>
                </a:cubicBezTo>
                <a:cubicBezTo>
                  <a:pt x="3" y="17"/>
                  <a:pt x="8" y="0"/>
                  <a:pt x="8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45" name="Freeform 114"/>
          <p:cNvSpPr>
            <a:spLocks/>
          </p:cNvSpPr>
          <p:nvPr/>
        </p:nvSpPr>
        <p:spPr bwMode="auto">
          <a:xfrm>
            <a:off x="5862638" y="4405313"/>
            <a:ext cx="66675" cy="352425"/>
          </a:xfrm>
          <a:custGeom>
            <a:avLst/>
            <a:gdLst>
              <a:gd name="T0" fmla="*/ 0 w 58"/>
              <a:gd name="T1" fmla="*/ 2147483647 h 362"/>
              <a:gd name="T2" fmla="*/ 2147483647 w 58"/>
              <a:gd name="T3" fmla="*/ 2147483647 h 362"/>
              <a:gd name="T4" fmla="*/ 2147483647 w 58"/>
              <a:gd name="T5" fmla="*/ 2147483647 h 362"/>
              <a:gd name="T6" fmla="*/ 2147483647 w 58"/>
              <a:gd name="T7" fmla="*/ 2147483647 h 362"/>
              <a:gd name="T8" fmla="*/ 2147483647 w 58"/>
              <a:gd name="T9" fmla="*/ 0 h 3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362"/>
              <a:gd name="T17" fmla="*/ 58 w 58"/>
              <a:gd name="T18" fmla="*/ 362 h 3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362">
                <a:moveTo>
                  <a:pt x="0" y="362"/>
                </a:moveTo>
                <a:cubicBezTo>
                  <a:pt x="5" y="290"/>
                  <a:pt x="2" y="239"/>
                  <a:pt x="41" y="181"/>
                </a:cubicBezTo>
                <a:cubicBezTo>
                  <a:pt x="33" y="148"/>
                  <a:pt x="19" y="137"/>
                  <a:pt x="8" y="107"/>
                </a:cubicBezTo>
                <a:cubicBezTo>
                  <a:pt x="19" y="77"/>
                  <a:pt x="35" y="52"/>
                  <a:pt x="49" y="24"/>
                </a:cubicBezTo>
                <a:cubicBezTo>
                  <a:pt x="53" y="16"/>
                  <a:pt x="58" y="0"/>
                  <a:pt x="58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46" name="Freeform 115"/>
          <p:cNvSpPr>
            <a:spLocks/>
          </p:cNvSpPr>
          <p:nvPr/>
        </p:nvSpPr>
        <p:spPr bwMode="auto">
          <a:xfrm>
            <a:off x="6159500" y="4460875"/>
            <a:ext cx="134938" cy="465138"/>
          </a:xfrm>
          <a:custGeom>
            <a:avLst/>
            <a:gdLst>
              <a:gd name="T0" fmla="*/ 0 w 117"/>
              <a:gd name="T1" fmla="*/ 2147483647 h 477"/>
              <a:gd name="T2" fmla="*/ 2147483647 w 117"/>
              <a:gd name="T3" fmla="*/ 2147483647 h 477"/>
              <a:gd name="T4" fmla="*/ 2147483647 w 117"/>
              <a:gd name="T5" fmla="*/ 2147483647 h 477"/>
              <a:gd name="T6" fmla="*/ 2147483647 w 117"/>
              <a:gd name="T7" fmla="*/ 2147483647 h 477"/>
              <a:gd name="T8" fmla="*/ 2147483647 w 117"/>
              <a:gd name="T9" fmla="*/ 2147483647 h 477"/>
              <a:gd name="T10" fmla="*/ 2147483647 w 117"/>
              <a:gd name="T11" fmla="*/ 0 h 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7"/>
              <a:gd name="T19" fmla="*/ 0 h 477"/>
              <a:gd name="T20" fmla="*/ 117 w 117"/>
              <a:gd name="T21" fmla="*/ 477 h 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7" h="477">
                <a:moveTo>
                  <a:pt x="0" y="477"/>
                </a:moveTo>
                <a:cubicBezTo>
                  <a:pt x="24" y="461"/>
                  <a:pt x="46" y="457"/>
                  <a:pt x="66" y="436"/>
                </a:cubicBezTo>
                <a:cubicBezTo>
                  <a:pt x="78" y="386"/>
                  <a:pt x="101" y="373"/>
                  <a:pt x="41" y="354"/>
                </a:cubicBezTo>
                <a:cubicBezTo>
                  <a:pt x="22" y="296"/>
                  <a:pt x="22" y="260"/>
                  <a:pt x="66" y="214"/>
                </a:cubicBezTo>
                <a:cubicBezTo>
                  <a:pt x="84" y="157"/>
                  <a:pt x="70" y="177"/>
                  <a:pt x="99" y="148"/>
                </a:cubicBezTo>
                <a:cubicBezTo>
                  <a:pt x="117" y="93"/>
                  <a:pt x="62" y="37"/>
                  <a:pt x="25" y="0"/>
                </a:cubicBezTo>
              </a:path>
            </a:pathLst>
          </a:custGeom>
          <a:noFill/>
          <a:ln w="95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47" name="AutoShape 116"/>
          <p:cNvSpPr>
            <a:spLocks noChangeArrowheads="1"/>
          </p:cNvSpPr>
          <p:nvPr/>
        </p:nvSpPr>
        <p:spPr bwMode="auto">
          <a:xfrm flipV="1">
            <a:off x="4851400" y="6205538"/>
            <a:ext cx="334963" cy="558800"/>
          </a:xfrm>
          <a:prstGeom prst="downArrow">
            <a:avLst>
              <a:gd name="adj1" fmla="val 50000"/>
              <a:gd name="adj2" fmla="val 4170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02548" name="Text Box 117"/>
          <p:cNvSpPr txBox="1">
            <a:spLocks noChangeArrowheads="1"/>
          </p:cNvSpPr>
          <p:nvPr/>
        </p:nvSpPr>
        <p:spPr bwMode="auto">
          <a:xfrm>
            <a:off x="4940300" y="5113338"/>
            <a:ext cx="576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66FFFF"/>
                </a:solidFill>
                <a:latin typeface="Times New Roman" charset="0"/>
              </a:rPr>
              <a:t>Glia</a:t>
            </a:r>
          </a:p>
        </p:txBody>
      </p:sp>
      <p:sp>
        <p:nvSpPr>
          <p:cNvPr id="402549" name="Text Box 118"/>
          <p:cNvSpPr txBox="1">
            <a:spLocks noChangeArrowheads="1"/>
          </p:cNvSpPr>
          <p:nvPr/>
        </p:nvSpPr>
        <p:spPr bwMode="auto">
          <a:xfrm>
            <a:off x="5857875" y="4959350"/>
            <a:ext cx="3889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000" b="1">
                <a:solidFill>
                  <a:schemeClr val="bg1"/>
                </a:solidFill>
                <a:latin typeface="Times New Roman" charset="0"/>
              </a:rPr>
              <a:t>Glu</a:t>
            </a:r>
          </a:p>
        </p:txBody>
      </p:sp>
      <p:sp>
        <p:nvSpPr>
          <p:cNvPr id="402550" name="Text Box 119"/>
          <p:cNvSpPr txBox="1">
            <a:spLocks noChangeArrowheads="1"/>
          </p:cNvSpPr>
          <p:nvPr/>
        </p:nvSpPr>
        <p:spPr bwMode="auto">
          <a:xfrm>
            <a:off x="6080125" y="5145088"/>
            <a:ext cx="387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000" b="1">
                <a:solidFill>
                  <a:schemeClr val="bg1"/>
                </a:solidFill>
                <a:latin typeface="Times New Roman" charset="0"/>
              </a:rPr>
              <a:t>Glu</a:t>
            </a:r>
          </a:p>
        </p:txBody>
      </p:sp>
      <p:sp>
        <p:nvSpPr>
          <p:cNvPr id="402551" name="Text Box 120"/>
          <p:cNvSpPr txBox="1">
            <a:spLocks noChangeArrowheads="1"/>
          </p:cNvSpPr>
          <p:nvPr/>
        </p:nvSpPr>
        <p:spPr bwMode="auto">
          <a:xfrm>
            <a:off x="5970588" y="5518150"/>
            <a:ext cx="385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000" b="1">
                <a:solidFill>
                  <a:schemeClr val="bg1"/>
                </a:solidFill>
                <a:latin typeface="Times New Roman" charset="0"/>
              </a:rPr>
              <a:t>Glu</a:t>
            </a:r>
          </a:p>
        </p:txBody>
      </p:sp>
      <p:sp>
        <p:nvSpPr>
          <p:cNvPr id="402552" name="Text Box 121"/>
          <p:cNvSpPr txBox="1">
            <a:spLocks noChangeArrowheads="1"/>
          </p:cNvSpPr>
          <p:nvPr/>
        </p:nvSpPr>
        <p:spPr bwMode="auto">
          <a:xfrm>
            <a:off x="7000875" y="5634038"/>
            <a:ext cx="182614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200" b="1" dirty="0" err="1">
                <a:solidFill>
                  <a:srgbClr val="FF0000"/>
                </a:solidFill>
                <a:latin typeface="Times New Roman" charset="0"/>
              </a:rPr>
              <a:t>Recovery</a:t>
            </a:r>
            <a:endParaRPr lang="it-IT" sz="3200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402553" name="Text Box 122"/>
          <p:cNvSpPr txBox="1">
            <a:spLocks noChangeArrowheads="1"/>
          </p:cNvSpPr>
          <p:nvPr/>
        </p:nvSpPr>
        <p:spPr bwMode="auto">
          <a:xfrm>
            <a:off x="5133975" y="6359525"/>
            <a:ext cx="7096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200" b="1">
                <a:solidFill>
                  <a:schemeClr val="bg1"/>
                </a:solidFill>
                <a:latin typeface="Times New Roman" charset="0"/>
              </a:rPr>
              <a:t>Trophic</a:t>
            </a:r>
          </a:p>
          <a:p>
            <a:pPr algn="ctr" eaLnBrk="1" hangingPunct="1"/>
            <a:r>
              <a:rPr lang="it-IT" sz="1200" b="1">
                <a:solidFill>
                  <a:schemeClr val="bg1"/>
                </a:solidFill>
                <a:latin typeface="Times New Roman" charset="0"/>
              </a:rPr>
              <a:t>factors</a:t>
            </a:r>
          </a:p>
        </p:txBody>
      </p:sp>
      <p:sp>
        <p:nvSpPr>
          <p:cNvPr id="402554" name="Freeform 123"/>
          <p:cNvSpPr>
            <a:spLocks/>
          </p:cNvSpPr>
          <p:nvPr/>
        </p:nvSpPr>
        <p:spPr bwMode="auto">
          <a:xfrm>
            <a:off x="6291263" y="5389563"/>
            <a:ext cx="373062" cy="431800"/>
          </a:xfrm>
          <a:custGeom>
            <a:avLst/>
            <a:gdLst>
              <a:gd name="T0" fmla="*/ 2147483647 w 321"/>
              <a:gd name="T1" fmla="*/ 2147483647 h 444"/>
              <a:gd name="T2" fmla="*/ 2147483647 w 321"/>
              <a:gd name="T3" fmla="*/ 2147483647 h 444"/>
              <a:gd name="T4" fmla="*/ 2147483647 w 321"/>
              <a:gd name="T5" fmla="*/ 2147483647 h 444"/>
              <a:gd name="T6" fmla="*/ 0 w 321"/>
              <a:gd name="T7" fmla="*/ 2147483647 h 444"/>
              <a:gd name="T8" fmla="*/ 2147483647 w 321"/>
              <a:gd name="T9" fmla="*/ 2147483647 h 444"/>
              <a:gd name="T10" fmla="*/ 2147483647 w 321"/>
              <a:gd name="T11" fmla="*/ 2147483647 h 444"/>
              <a:gd name="T12" fmla="*/ 2147483647 w 321"/>
              <a:gd name="T13" fmla="*/ 2147483647 h 444"/>
              <a:gd name="T14" fmla="*/ 2147483647 w 321"/>
              <a:gd name="T15" fmla="*/ 2147483647 h 444"/>
              <a:gd name="T16" fmla="*/ 2147483647 w 321"/>
              <a:gd name="T17" fmla="*/ 2147483647 h 444"/>
              <a:gd name="T18" fmla="*/ 2147483647 w 321"/>
              <a:gd name="T19" fmla="*/ 2147483647 h 444"/>
              <a:gd name="T20" fmla="*/ 2147483647 w 321"/>
              <a:gd name="T21" fmla="*/ 2147483647 h 4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1"/>
              <a:gd name="T34" fmla="*/ 0 h 444"/>
              <a:gd name="T35" fmla="*/ 321 w 321"/>
              <a:gd name="T36" fmla="*/ 444 h 4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1" h="444">
                <a:moveTo>
                  <a:pt x="124" y="24"/>
                </a:moveTo>
                <a:cubicBezTo>
                  <a:pt x="83" y="11"/>
                  <a:pt x="98" y="28"/>
                  <a:pt x="58" y="41"/>
                </a:cubicBezTo>
                <a:cubicBezTo>
                  <a:pt x="31" y="83"/>
                  <a:pt x="28" y="76"/>
                  <a:pt x="9" y="131"/>
                </a:cubicBezTo>
                <a:cubicBezTo>
                  <a:pt x="6" y="139"/>
                  <a:pt x="0" y="156"/>
                  <a:pt x="0" y="156"/>
                </a:cubicBezTo>
                <a:cubicBezTo>
                  <a:pt x="10" y="217"/>
                  <a:pt x="23" y="292"/>
                  <a:pt x="58" y="345"/>
                </a:cubicBezTo>
                <a:cubicBezTo>
                  <a:pt x="69" y="380"/>
                  <a:pt x="89" y="400"/>
                  <a:pt x="124" y="411"/>
                </a:cubicBezTo>
                <a:cubicBezTo>
                  <a:pt x="155" y="444"/>
                  <a:pt x="180" y="435"/>
                  <a:pt x="223" y="428"/>
                </a:cubicBezTo>
                <a:cubicBezTo>
                  <a:pt x="249" y="418"/>
                  <a:pt x="262" y="404"/>
                  <a:pt x="288" y="395"/>
                </a:cubicBezTo>
                <a:cubicBezTo>
                  <a:pt x="298" y="368"/>
                  <a:pt x="305" y="345"/>
                  <a:pt x="321" y="321"/>
                </a:cubicBezTo>
                <a:cubicBezTo>
                  <a:pt x="310" y="228"/>
                  <a:pt x="295" y="166"/>
                  <a:pt x="231" y="98"/>
                </a:cubicBezTo>
                <a:cubicBezTo>
                  <a:pt x="217" y="57"/>
                  <a:pt x="172" y="0"/>
                  <a:pt x="124" y="24"/>
                </a:cubicBezTo>
                <a:close/>
              </a:path>
            </a:pathLst>
          </a:custGeom>
          <a:gradFill rotWithShape="0">
            <a:gsLst>
              <a:gs pos="0">
                <a:srgbClr val="6565A9"/>
              </a:gs>
              <a:gs pos="100000">
                <a:srgbClr val="9999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13500000">
              <a:srgbClr val="5C5C99">
                <a:alpha val="74997"/>
              </a:srgb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55" name="Freeform 124"/>
          <p:cNvSpPr>
            <a:spLocks/>
          </p:cNvSpPr>
          <p:nvPr/>
        </p:nvSpPr>
        <p:spPr bwMode="auto">
          <a:xfrm>
            <a:off x="5229225" y="4957763"/>
            <a:ext cx="754063" cy="850900"/>
          </a:xfrm>
          <a:custGeom>
            <a:avLst/>
            <a:gdLst>
              <a:gd name="T0" fmla="*/ 2147483647 w 579"/>
              <a:gd name="T1" fmla="*/ 2147483647 h 642"/>
              <a:gd name="T2" fmla="*/ 2147483647 w 579"/>
              <a:gd name="T3" fmla="*/ 2147483647 h 642"/>
              <a:gd name="T4" fmla="*/ 2147483647 w 579"/>
              <a:gd name="T5" fmla="*/ 2147483647 h 642"/>
              <a:gd name="T6" fmla="*/ 2147483647 w 579"/>
              <a:gd name="T7" fmla="*/ 2147483647 h 642"/>
              <a:gd name="T8" fmla="*/ 2147483647 w 579"/>
              <a:gd name="T9" fmla="*/ 2147483647 h 642"/>
              <a:gd name="T10" fmla="*/ 2147483647 w 579"/>
              <a:gd name="T11" fmla="*/ 2147483647 h 642"/>
              <a:gd name="T12" fmla="*/ 2147483647 w 579"/>
              <a:gd name="T13" fmla="*/ 2147483647 h 642"/>
              <a:gd name="T14" fmla="*/ 2147483647 w 579"/>
              <a:gd name="T15" fmla="*/ 2147483647 h 642"/>
              <a:gd name="T16" fmla="*/ 2147483647 w 579"/>
              <a:gd name="T17" fmla="*/ 2147483647 h 642"/>
              <a:gd name="T18" fmla="*/ 2147483647 w 579"/>
              <a:gd name="T19" fmla="*/ 2147483647 h 642"/>
              <a:gd name="T20" fmla="*/ 2147483647 w 579"/>
              <a:gd name="T21" fmla="*/ 2147483647 h 642"/>
              <a:gd name="T22" fmla="*/ 2147483647 w 579"/>
              <a:gd name="T23" fmla="*/ 2147483647 h 642"/>
              <a:gd name="T24" fmla="*/ 0 w 579"/>
              <a:gd name="T25" fmla="*/ 2147483647 h 6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79"/>
              <a:gd name="T40" fmla="*/ 0 h 642"/>
              <a:gd name="T41" fmla="*/ 579 w 579"/>
              <a:gd name="T42" fmla="*/ 642 h 64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79" h="642">
                <a:moveTo>
                  <a:pt x="128" y="21"/>
                </a:moveTo>
                <a:cubicBezTo>
                  <a:pt x="208" y="13"/>
                  <a:pt x="245" y="0"/>
                  <a:pt x="320" y="11"/>
                </a:cubicBezTo>
                <a:cubicBezTo>
                  <a:pt x="341" y="19"/>
                  <a:pt x="365" y="18"/>
                  <a:pt x="384" y="30"/>
                </a:cubicBezTo>
                <a:cubicBezTo>
                  <a:pt x="393" y="36"/>
                  <a:pt x="395" y="49"/>
                  <a:pt x="402" y="57"/>
                </a:cubicBezTo>
                <a:cubicBezTo>
                  <a:pt x="410" y="67"/>
                  <a:pt x="421" y="76"/>
                  <a:pt x="430" y="85"/>
                </a:cubicBezTo>
                <a:cubicBezTo>
                  <a:pt x="446" y="134"/>
                  <a:pt x="481" y="169"/>
                  <a:pt x="530" y="185"/>
                </a:cubicBezTo>
                <a:cubicBezTo>
                  <a:pt x="551" y="248"/>
                  <a:pt x="534" y="227"/>
                  <a:pt x="567" y="258"/>
                </a:cubicBezTo>
                <a:cubicBezTo>
                  <a:pt x="560" y="347"/>
                  <a:pt x="552" y="370"/>
                  <a:pt x="576" y="441"/>
                </a:cubicBezTo>
                <a:cubicBezTo>
                  <a:pt x="569" y="508"/>
                  <a:pt x="579" y="556"/>
                  <a:pt x="512" y="578"/>
                </a:cubicBezTo>
                <a:cubicBezTo>
                  <a:pt x="452" y="642"/>
                  <a:pt x="268" y="599"/>
                  <a:pt x="228" y="597"/>
                </a:cubicBezTo>
                <a:cubicBezTo>
                  <a:pt x="211" y="592"/>
                  <a:pt x="146" y="575"/>
                  <a:pt x="137" y="569"/>
                </a:cubicBezTo>
                <a:cubicBezTo>
                  <a:pt x="102" y="546"/>
                  <a:pt x="120" y="554"/>
                  <a:pt x="82" y="542"/>
                </a:cubicBezTo>
                <a:cubicBezTo>
                  <a:pt x="54" y="512"/>
                  <a:pt x="30" y="480"/>
                  <a:pt x="0" y="45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56" name="Freeform 125"/>
          <p:cNvSpPr>
            <a:spLocks/>
          </p:cNvSpPr>
          <p:nvPr/>
        </p:nvSpPr>
        <p:spPr bwMode="auto">
          <a:xfrm>
            <a:off x="5300663" y="5821363"/>
            <a:ext cx="796925" cy="568325"/>
          </a:xfrm>
          <a:custGeom>
            <a:avLst/>
            <a:gdLst>
              <a:gd name="T0" fmla="*/ 2147483647 w 612"/>
              <a:gd name="T1" fmla="*/ 2147483647 h 430"/>
              <a:gd name="T2" fmla="*/ 2147483647 w 612"/>
              <a:gd name="T3" fmla="*/ 2147483647 h 430"/>
              <a:gd name="T4" fmla="*/ 2147483647 w 612"/>
              <a:gd name="T5" fmla="*/ 2147483647 h 430"/>
              <a:gd name="T6" fmla="*/ 2147483647 w 612"/>
              <a:gd name="T7" fmla="*/ 0 h 430"/>
              <a:gd name="T8" fmla="*/ 2147483647 w 612"/>
              <a:gd name="T9" fmla="*/ 2147483647 h 430"/>
              <a:gd name="T10" fmla="*/ 2147483647 w 612"/>
              <a:gd name="T11" fmla="*/ 2147483647 h 430"/>
              <a:gd name="T12" fmla="*/ 2147483647 w 612"/>
              <a:gd name="T13" fmla="*/ 2147483647 h 430"/>
              <a:gd name="T14" fmla="*/ 2147483647 w 612"/>
              <a:gd name="T15" fmla="*/ 2147483647 h 430"/>
              <a:gd name="T16" fmla="*/ 2147483647 w 612"/>
              <a:gd name="T17" fmla="*/ 2147483647 h 430"/>
              <a:gd name="T18" fmla="*/ 2147483647 w 612"/>
              <a:gd name="T19" fmla="*/ 2147483647 h 430"/>
              <a:gd name="T20" fmla="*/ 2147483647 w 612"/>
              <a:gd name="T21" fmla="*/ 2147483647 h 430"/>
              <a:gd name="T22" fmla="*/ 2147483647 w 612"/>
              <a:gd name="T23" fmla="*/ 2147483647 h 430"/>
              <a:gd name="T24" fmla="*/ 2147483647 w 612"/>
              <a:gd name="T25" fmla="*/ 2147483647 h 430"/>
              <a:gd name="T26" fmla="*/ 0 w 612"/>
              <a:gd name="T27" fmla="*/ 2147483647 h 4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12"/>
              <a:gd name="T43" fmla="*/ 0 h 430"/>
              <a:gd name="T44" fmla="*/ 612 w 612"/>
              <a:gd name="T45" fmla="*/ 430 h 43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12" h="430">
                <a:moveTo>
                  <a:pt x="192" y="92"/>
                </a:moveTo>
                <a:cubicBezTo>
                  <a:pt x="210" y="86"/>
                  <a:pt x="234" y="88"/>
                  <a:pt x="247" y="74"/>
                </a:cubicBezTo>
                <a:cubicBezTo>
                  <a:pt x="253" y="68"/>
                  <a:pt x="257" y="59"/>
                  <a:pt x="265" y="55"/>
                </a:cubicBezTo>
                <a:cubicBezTo>
                  <a:pt x="327" y="23"/>
                  <a:pt x="407" y="9"/>
                  <a:pt x="475" y="0"/>
                </a:cubicBezTo>
                <a:cubicBezTo>
                  <a:pt x="509" y="3"/>
                  <a:pt x="544" y="0"/>
                  <a:pt x="576" y="10"/>
                </a:cubicBezTo>
                <a:cubicBezTo>
                  <a:pt x="586" y="13"/>
                  <a:pt x="593" y="26"/>
                  <a:pt x="594" y="37"/>
                </a:cubicBezTo>
                <a:cubicBezTo>
                  <a:pt x="602" y="107"/>
                  <a:pt x="598" y="177"/>
                  <a:pt x="603" y="247"/>
                </a:cubicBezTo>
                <a:cubicBezTo>
                  <a:pt x="604" y="263"/>
                  <a:pt x="609" y="278"/>
                  <a:pt x="612" y="293"/>
                </a:cubicBezTo>
                <a:cubicBezTo>
                  <a:pt x="603" y="349"/>
                  <a:pt x="605" y="385"/>
                  <a:pt x="548" y="403"/>
                </a:cubicBezTo>
                <a:cubicBezTo>
                  <a:pt x="533" y="413"/>
                  <a:pt x="513" y="430"/>
                  <a:pt x="493" y="430"/>
                </a:cubicBezTo>
                <a:cubicBezTo>
                  <a:pt x="413" y="430"/>
                  <a:pt x="292" y="354"/>
                  <a:pt x="228" y="311"/>
                </a:cubicBezTo>
                <a:cubicBezTo>
                  <a:pt x="208" y="298"/>
                  <a:pt x="194" y="278"/>
                  <a:pt x="173" y="266"/>
                </a:cubicBezTo>
                <a:cubicBezTo>
                  <a:pt x="156" y="257"/>
                  <a:pt x="119" y="247"/>
                  <a:pt x="119" y="247"/>
                </a:cubicBezTo>
                <a:cubicBezTo>
                  <a:pt x="86" y="215"/>
                  <a:pt x="45" y="211"/>
                  <a:pt x="0" y="211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402558" name="Group 127"/>
          <p:cNvGrpSpPr>
            <a:grpSpLocks/>
          </p:cNvGrpSpPr>
          <p:nvPr/>
        </p:nvGrpSpPr>
        <p:grpSpPr bwMode="auto">
          <a:xfrm>
            <a:off x="2370138" y="2139950"/>
            <a:ext cx="982662" cy="698500"/>
            <a:chOff x="1262" y="2253"/>
            <a:chExt cx="755" cy="527"/>
          </a:xfrm>
        </p:grpSpPr>
        <p:sp>
          <p:nvSpPr>
            <p:cNvPr id="402590" name="Oval 128"/>
            <p:cNvSpPr>
              <a:spLocks noChangeArrowheads="1"/>
            </p:cNvSpPr>
            <p:nvPr/>
          </p:nvSpPr>
          <p:spPr bwMode="auto">
            <a:xfrm>
              <a:off x="1262" y="2734"/>
              <a:ext cx="3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2591" name="Oval 129"/>
            <p:cNvSpPr>
              <a:spLocks noChangeArrowheads="1"/>
            </p:cNvSpPr>
            <p:nvPr/>
          </p:nvSpPr>
          <p:spPr bwMode="auto">
            <a:xfrm>
              <a:off x="1293" y="2420"/>
              <a:ext cx="3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2592" name="Oval 130"/>
            <p:cNvSpPr>
              <a:spLocks noChangeArrowheads="1"/>
            </p:cNvSpPr>
            <p:nvPr/>
          </p:nvSpPr>
          <p:spPr bwMode="auto">
            <a:xfrm>
              <a:off x="1449" y="2418"/>
              <a:ext cx="3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2593" name="Oval 131"/>
            <p:cNvSpPr>
              <a:spLocks noChangeArrowheads="1"/>
            </p:cNvSpPr>
            <p:nvPr/>
          </p:nvSpPr>
          <p:spPr bwMode="auto">
            <a:xfrm>
              <a:off x="1632" y="2401"/>
              <a:ext cx="3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2594" name="Oval 132"/>
            <p:cNvSpPr>
              <a:spLocks noChangeArrowheads="1"/>
            </p:cNvSpPr>
            <p:nvPr/>
          </p:nvSpPr>
          <p:spPr bwMode="auto">
            <a:xfrm>
              <a:off x="1788" y="2254"/>
              <a:ext cx="3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2595" name="Oval 133"/>
            <p:cNvSpPr>
              <a:spLocks noChangeArrowheads="1"/>
            </p:cNvSpPr>
            <p:nvPr/>
          </p:nvSpPr>
          <p:spPr bwMode="auto">
            <a:xfrm>
              <a:off x="1981" y="2253"/>
              <a:ext cx="3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02559" name="Group 134"/>
          <p:cNvGrpSpPr>
            <a:grpSpLocks/>
          </p:cNvGrpSpPr>
          <p:nvPr/>
        </p:nvGrpSpPr>
        <p:grpSpPr bwMode="auto">
          <a:xfrm>
            <a:off x="6519863" y="2322513"/>
            <a:ext cx="447675" cy="560387"/>
            <a:chOff x="4448" y="2390"/>
            <a:chExt cx="344" cy="423"/>
          </a:xfrm>
        </p:grpSpPr>
        <p:sp>
          <p:nvSpPr>
            <p:cNvPr id="402587" name="Rectangle 135"/>
            <p:cNvSpPr>
              <a:spLocks noChangeArrowheads="1"/>
            </p:cNvSpPr>
            <p:nvPr/>
          </p:nvSpPr>
          <p:spPr bwMode="auto">
            <a:xfrm rot="2765911">
              <a:off x="4462" y="2743"/>
              <a:ext cx="56" cy="83"/>
            </a:xfrm>
            <a:prstGeom prst="rect">
              <a:avLst/>
            </a:prstGeom>
            <a:solidFill>
              <a:srgbClr val="FF69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2588" name="Rectangle 136"/>
            <p:cNvSpPr>
              <a:spLocks noChangeArrowheads="1"/>
            </p:cNvSpPr>
            <p:nvPr/>
          </p:nvSpPr>
          <p:spPr bwMode="auto">
            <a:xfrm rot="260518">
              <a:off x="4557" y="2390"/>
              <a:ext cx="56" cy="83"/>
            </a:xfrm>
            <a:prstGeom prst="rect">
              <a:avLst/>
            </a:prstGeom>
            <a:solidFill>
              <a:srgbClr val="FF69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2589" name="Rectangle 137"/>
            <p:cNvSpPr>
              <a:spLocks noChangeArrowheads="1"/>
            </p:cNvSpPr>
            <p:nvPr/>
          </p:nvSpPr>
          <p:spPr bwMode="auto">
            <a:xfrm rot="260518">
              <a:off x="4736" y="2431"/>
              <a:ext cx="56" cy="83"/>
            </a:xfrm>
            <a:prstGeom prst="rect">
              <a:avLst/>
            </a:prstGeom>
            <a:solidFill>
              <a:srgbClr val="FF69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02560" name="Group 138"/>
          <p:cNvGrpSpPr>
            <a:grpSpLocks/>
          </p:cNvGrpSpPr>
          <p:nvPr/>
        </p:nvGrpSpPr>
        <p:grpSpPr bwMode="auto">
          <a:xfrm>
            <a:off x="6567488" y="4835525"/>
            <a:ext cx="984250" cy="698500"/>
            <a:chOff x="1262" y="2253"/>
            <a:chExt cx="755" cy="527"/>
          </a:xfrm>
        </p:grpSpPr>
        <p:sp>
          <p:nvSpPr>
            <p:cNvPr id="402581" name="Oval 139"/>
            <p:cNvSpPr>
              <a:spLocks noChangeArrowheads="1"/>
            </p:cNvSpPr>
            <p:nvPr/>
          </p:nvSpPr>
          <p:spPr bwMode="auto">
            <a:xfrm>
              <a:off x="1262" y="2734"/>
              <a:ext cx="3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2582" name="Oval 140"/>
            <p:cNvSpPr>
              <a:spLocks noChangeArrowheads="1"/>
            </p:cNvSpPr>
            <p:nvPr/>
          </p:nvSpPr>
          <p:spPr bwMode="auto">
            <a:xfrm>
              <a:off x="1293" y="2420"/>
              <a:ext cx="3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2583" name="Oval 141"/>
            <p:cNvSpPr>
              <a:spLocks noChangeArrowheads="1"/>
            </p:cNvSpPr>
            <p:nvPr/>
          </p:nvSpPr>
          <p:spPr bwMode="auto">
            <a:xfrm>
              <a:off x="1449" y="2418"/>
              <a:ext cx="3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2584" name="Oval 142"/>
            <p:cNvSpPr>
              <a:spLocks noChangeArrowheads="1"/>
            </p:cNvSpPr>
            <p:nvPr/>
          </p:nvSpPr>
          <p:spPr bwMode="auto">
            <a:xfrm>
              <a:off x="1632" y="2401"/>
              <a:ext cx="3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2585" name="Oval 143"/>
            <p:cNvSpPr>
              <a:spLocks noChangeArrowheads="1"/>
            </p:cNvSpPr>
            <p:nvPr/>
          </p:nvSpPr>
          <p:spPr bwMode="auto">
            <a:xfrm>
              <a:off x="1788" y="2254"/>
              <a:ext cx="3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2586" name="Oval 144"/>
            <p:cNvSpPr>
              <a:spLocks noChangeArrowheads="1"/>
            </p:cNvSpPr>
            <p:nvPr/>
          </p:nvSpPr>
          <p:spPr bwMode="auto">
            <a:xfrm>
              <a:off x="1981" y="2253"/>
              <a:ext cx="3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02563" name="Freeform 147"/>
          <p:cNvSpPr>
            <a:spLocks/>
          </p:cNvSpPr>
          <p:nvPr/>
        </p:nvSpPr>
        <p:spPr bwMode="auto">
          <a:xfrm>
            <a:off x="5541963" y="2652713"/>
            <a:ext cx="217487" cy="131762"/>
          </a:xfrm>
          <a:custGeom>
            <a:avLst/>
            <a:gdLst>
              <a:gd name="T0" fmla="*/ 2147483647 w 167"/>
              <a:gd name="T1" fmla="*/ 2147483647 h 99"/>
              <a:gd name="T2" fmla="*/ 2147483647 w 167"/>
              <a:gd name="T3" fmla="*/ 2147483647 h 99"/>
              <a:gd name="T4" fmla="*/ 2147483647 w 167"/>
              <a:gd name="T5" fmla="*/ 2147483647 h 99"/>
              <a:gd name="T6" fmla="*/ 2147483647 w 167"/>
              <a:gd name="T7" fmla="*/ 2147483647 h 99"/>
              <a:gd name="T8" fmla="*/ 2147483647 w 167"/>
              <a:gd name="T9" fmla="*/ 2147483647 h 99"/>
              <a:gd name="T10" fmla="*/ 2147483647 w 167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"/>
              <a:gd name="T19" fmla="*/ 0 h 99"/>
              <a:gd name="T20" fmla="*/ 167 w 167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" h="99">
                <a:moveTo>
                  <a:pt x="8" y="99"/>
                </a:moveTo>
                <a:cubicBezTo>
                  <a:pt x="0" y="48"/>
                  <a:pt x="8" y="39"/>
                  <a:pt x="44" y="15"/>
                </a:cubicBezTo>
                <a:cubicBezTo>
                  <a:pt x="44" y="15"/>
                  <a:pt x="67" y="18"/>
                  <a:pt x="71" y="21"/>
                </a:cubicBezTo>
                <a:cubicBezTo>
                  <a:pt x="97" y="42"/>
                  <a:pt x="98" y="82"/>
                  <a:pt x="131" y="93"/>
                </a:cubicBezTo>
                <a:cubicBezTo>
                  <a:pt x="151" y="88"/>
                  <a:pt x="151" y="82"/>
                  <a:pt x="161" y="66"/>
                </a:cubicBezTo>
                <a:cubicBezTo>
                  <a:pt x="165" y="44"/>
                  <a:pt x="167" y="22"/>
                  <a:pt x="167" y="0"/>
                </a:cubicBezTo>
              </a:path>
            </a:pathLst>
          </a:custGeom>
          <a:noFill/>
          <a:ln w="28575">
            <a:solidFill>
              <a:srgbClr val="BCF0E2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64" name="Freeform 148"/>
          <p:cNvSpPr>
            <a:spLocks/>
          </p:cNvSpPr>
          <p:nvPr/>
        </p:nvSpPr>
        <p:spPr bwMode="auto">
          <a:xfrm>
            <a:off x="5526088" y="2935288"/>
            <a:ext cx="217487" cy="131762"/>
          </a:xfrm>
          <a:custGeom>
            <a:avLst/>
            <a:gdLst>
              <a:gd name="T0" fmla="*/ 2147483647 w 167"/>
              <a:gd name="T1" fmla="*/ 2147483647 h 99"/>
              <a:gd name="T2" fmla="*/ 2147483647 w 167"/>
              <a:gd name="T3" fmla="*/ 2147483647 h 99"/>
              <a:gd name="T4" fmla="*/ 2147483647 w 167"/>
              <a:gd name="T5" fmla="*/ 2147483647 h 99"/>
              <a:gd name="T6" fmla="*/ 2147483647 w 167"/>
              <a:gd name="T7" fmla="*/ 2147483647 h 99"/>
              <a:gd name="T8" fmla="*/ 2147483647 w 167"/>
              <a:gd name="T9" fmla="*/ 2147483647 h 99"/>
              <a:gd name="T10" fmla="*/ 2147483647 w 167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"/>
              <a:gd name="T19" fmla="*/ 0 h 99"/>
              <a:gd name="T20" fmla="*/ 167 w 167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" h="99">
                <a:moveTo>
                  <a:pt x="8" y="99"/>
                </a:moveTo>
                <a:cubicBezTo>
                  <a:pt x="0" y="48"/>
                  <a:pt x="8" y="39"/>
                  <a:pt x="44" y="15"/>
                </a:cubicBezTo>
                <a:cubicBezTo>
                  <a:pt x="44" y="15"/>
                  <a:pt x="67" y="18"/>
                  <a:pt x="71" y="21"/>
                </a:cubicBezTo>
                <a:cubicBezTo>
                  <a:pt x="97" y="42"/>
                  <a:pt x="98" y="82"/>
                  <a:pt x="131" y="93"/>
                </a:cubicBezTo>
                <a:cubicBezTo>
                  <a:pt x="151" y="88"/>
                  <a:pt x="151" y="82"/>
                  <a:pt x="161" y="66"/>
                </a:cubicBezTo>
                <a:cubicBezTo>
                  <a:pt x="165" y="44"/>
                  <a:pt x="167" y="22"/>
                  <a:pt x="167" y="0"/>
                </a:cubicBezTo>
              </a:path>
            </a:pathLst>
          </a:custGeom>
          <a:noFill/>
          <a:ln w="28575">
            <a:solidFill>
              <a:srgbClr val="BCF0E2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65" name="Freeform 149"/>
          <p:cNvSpPr>
            <a:spLocks/>
          </p:cNvSpPr>
          <p:nvPr/>
        </p:nvSpPr>
        <p:spPr bwMode="auto">
          <a:xfrm rot="-1563514">
            <a:off x="1433513" y="2332038"/>
            <a:ext cx="217487" cy="131762"/>
          </a:xfrm>
          <a:custGeom>
            <a:avLst/>
            <a:gdLst>
              <a:gd name="T0" fmla="*/ 2147483647 w 167"/>
              <a:gd name="T1" fmla="*/ 2147483647 h 99"/>
              <a:gd name="T2" fmla="*/ 2147483647 w 167"/>
              <a:gd name="T3" fmla="*/ 2147483647 h 99"/>
              <a:gd name="T4" fmla="*/ 2147483647 w 167"/>
              <a:gd name="T5" fmla="*/ 2147483647 h 99"/>
              <a:gd name="T6" fmla="*/ 2147483647 w 167"/>
              <a:gd name="T7" fmla="*/ 2147483647 h 99"/>
              <a:gd name="T8" fmla="*/ 2147483647 w 167"/>
              <a:gd name="T9" fmla="*/ 2147483647 h 99"/>
              <a:gd name="T10" fmla="*/ 2147483647 w 167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"/>
              <a:gd name="T19" fmla="*/ 0 h 99"/>
              <a:gd name="T20" fmla="*/ 167 w 167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" h="99">
                <a:moveTo>
                  <a:pt x="8" y="99"/>
                </a:moveTo>
                <a:cubicBezTo>
                  <a:pt x="0" y="48"/>
                  <a:pt x="8" y="39"/>
                  <a:pt x="44" y="15"/>
                </a:cubicBezTo>
                <a:cubicBezTo>
                  <a:pt x="44" y="15"/>
                  <a:pt x="67" y="18"/>
                  <a:pt x="71" y="21"/>
                </a:cubicBezTo>
                <a:cubicBezTo>
                  <a:pt x="97" y="42"/>
                  <a:pt x="98" y="82"/>
                  <a:pt x="131" y="93"/>
                </a:cubicBezTo>
                <a:cubicBezTo>
                  <a:pt x="151" y="88"/>
                  <a:pt x="151" y="82"/>
                  <a:pt x="161" y="66"/>
                </a:cubicBezTo>
                <a:cubicBezTo>
                  <a:pt x="165" y="44"/>
                  <a:pt x="167" y="22"/>
                  <a:pt x="167" y="0"/>
                </a:cubicBezTo>
              </a:path>
            </a:pathLst>
          </a:custGeom>
          <a:noFill/>
          <a:ln w="28575">
            <a:solidFill>
              <a:srgbClr val="BCF0E2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66" name="Freeform 150"/>
          <p:cNvSpPr>
            <a:spLocks/>
          </p:cNvSpPr>
          <p:nvPr/>
        </p:nvSpPr>
        <p:spPr bwMode="auto">
          <a:xfrm>
            <a:off x="1587500" y="2516188"/>
            <a:ext cx="217488" cy="130175"/>
          </a:xfrm>
          <a:custGeom>
            <a:avLst/>
            <a:gdLst>
              <a:gd name="T0" fmla="*/ 2147483647 w 167"/>
              <a:gd name="T1" fmla="*/ 2147483647 h 99"/>
              <a:gd name="T2" fmla="*/ 2147483647 w 167"/>
              <a:gd name="T3" fmla="*/ 2147483647 h 99"/>
              <a:gd name="T4" fmla="*/ 2147483647 w 167"/>
              <a:gd name="T5" fmla="*/ 2147483647 h 99"/>
              <a:gd name="T6" fmla="*/ 2147483647 w 167"/>
              <a:gd name="T7" fmla="*/ 2147483647 h 99"/>
              <a:gd name="T8" fmla="*/ 2147483647 w 167"/>
              <a:gd name="T9" fmla="*/ 2147483647 h 99"/>
              <a:gd name="T10" fmla="*/ 2147483647 w 167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"/>
              <a:gd name="T19" fmla="*/ 0 h 99"/>
              <a:gd name="T20" fmla="*/ 167 w 167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" h="99">
                <a:moveTo>
                  <a:pt x="8" y="99"/>
                </a:moveTo>
                <a:cubicBezTo>
                  <a:pt x="0" y="48"/>
                  <a:pt x="8" y="39"/>
                  <a:pt x="44" y="15"/>
                </a:cubicBezTo>
                <a:cubicBezTo>
                  <a:pt x="44" y="15"/>
                  <a:pt x="67" y="18"/>
                  <a:pt x="71" y="21"/>
                </a:cubicBezTo>
                <a:cubicBezTo>
                  <a:pt x="97" y="42"/>
                  <a:pt x="98" y="82"/>
                  <a:pt x="131" y="93"/>
                </a:cubicBezTo>
                <a:cubicBezTo>
                  <a:pt x="151" y="88"/>
                  <a:pt x="151" y="82"/>
                  <a:pt x="161" y="66"/>
                </a:cubicBezTo>
                <a:cubicBezTo>
                  <a:pt x="165" y="44"/>
                  <a:pt x="167" y="22"/>
                  <a:pt x="167" y="0"/>
                </a:cubicBezTo>
              </a:path>
            </a:pathLst>
          </a:custGeom>
          <a:noFill/>
          <a:ln w="28575">
            <a:solidFill>
              <a:srgbClr val="BCF0E2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67" name="Freeform 151"/>
          <p:cNvSpPr>
            <a:spLocks/>
          </p:cNvSpPr>
          <p:nvPr/>
        </p:nvSpPr>
        <p:spPr bwMode="auto">
          <a:xfrm>
            <a:off x="1624013" y="2746375"/>
            <a:ext cx="217487" cy="130175"/>
          </a:xfrm>
          <a:custGeom>
            <a:avLst/>
            <a:gdLst>
              <a:gd name="T0" fmla="*/ 2147483647 w 167"/>
              <a:gd name="T1" fmla="*/ 2147483647 h 99"/>
              <a:gd name="T2" fmla="*/ 2147483647 w 167"/>
              <a:gd name="T3" fmla="*/ 2147483647 h 99"/>
              <a:gd name="T4" fmla="*/ 2147483647 w 167"/>
              <a:gd name="T5" fmla="*/ 2147483647 h 99"/>
              <a:gd name="T6" fmla="*/ 2147483647 w 167"/>
              <a:gd name="T7" fmla="*/ 2147483647 h 99"/>
              <a:gd name="T8" fmla="*/ 2147483647 w 167"/>
              <a:gd name="T9" fmla="*/ 2147483647 h 99"/>
              <a:gd name="T10" fmla="*/ 2147483647 w 167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"/>
              <a:gd name="T19" fmla="*/ 0 h 99"/>
              <a:gd name="T20" fmla="*/ 167 w 167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" h="99">
                <a:moveTo>
                  <a:pt x="8" y="99"/>
                </a:moveTo>
                <a:cubicBezTo>
                  <a:pt x="0" y="48"/>
                  <a:pt x="8" y="39"/>
                  <a:pt x="44" y="15"/>
                </a:cubicBezTo>
                <a:cubicBezTo>
                  <a:pt x="44" y="15"/>
                  <a:pt x="67" y="18"/>
                  <a:pt x="71" y="21"/>
                </a:cubicBezTo>
                <a:cubicBezTo>
                  <a:pt x="97" y="42"/>
                  <a:pt x="98" y="82"/>
                  <a:pt x="131" y="93"/>
                </a:cubicBezTo>
                <a:cubicBezTo>
                  <a:pt x="151" y="88"/>
                  <a:pt x="151" y="82"/>
                  <a:pt x="161" y="66"/>
                </a:cubicBezTo>
                <a:cubicBezTo>
                  <a:pt x="165" y="44"/>
                  <a:pt x="167" y="22"/>
                  <a:pt x="167" y="0"/>
                </a:cubicBezTo>
              </a:path>
            </a:pathLst>
          </a:custGeom>
          <a:noFill/>
          <a:ln w="28575">
            <a:solidFill>
              <a:srgbClr val="BCF0E2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68" name="Freeform 152"/>
          <p:cNvSpPr>
            <a:spLocks/>
          </p:cNvSpPr>
          <p:nvPr/>
        </p:nvSpPr>
        <p:spPr bwMode="auto">
          <a:xfrm rot="-1592759">
            <a:off x="1643063" y="3092450"/>
            <a:ext cx="217487" cy="130175"/>
          </a:xfrm>
          <a:custGeom>
            <a:avLst/>
            <a:gdLst>
              <a:gd name="T0" fmla="*/ 2147483647 w 167"/>
              <a:gd name="T1" fmla="*/ 2147483647 h 99"/>
              <a:gd name="T2" fmla="*/ 2147483647 w 167"/>
              <a:gd name="T3" fmla="*/ 2147483647 h 99"/>
              <a:gd name="T4" fmla="*/ 2147483647 w 167"/>
              <a:gd name="T5" fmla="*/ 2147483647 h 99"/>
              <a:gd name="T6" fmla="*/ 2147483647 w 167"/>
              <a:gd name="T7" fmla="*/ 2147483647 h 99"/>
              <a:gd name="T8" fmla="*/ 2147483647 w 167"/>
              <a:gd name="T9" fmla="*/ 2147483647 h 99"/>
              <a:gd name="T10" fmla="*/ 2147483647 w 167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"/>
              <a:gd name="T19" fmla="*/ 0 h 99"/>
              <a:gd name="T20" fmla="*/ 167 w 167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" h="99">
                <a:moveTo>
                  <a:pt x="8" y="99"/>
                </a:moveTo>
                <a:cubicBezTo>
                  <a:pt x="0" y="48"/>
                  <a:pt x="8" y="39"/>
                  <a:pt x="44" y="15"/>
                </a:cubicBezTo>
                <a:cubicBezTo>
                  <a:pt x="44" y="15"/>
                  <a:pt x="67" y="18"/>
                  <a:pt x="71" y="21"/>
                </a:cubicBezTo>
                <a:cubicBezTo>
                  <a:pt x="97" y="42"/>
                  <a:pt x="98" y="82"/>
                  <a:pt x="131" y="93"/>
                </a:cubicBezTo>
                <a:cubicBezTo>
                  <a:pt x="151" y="88"/>
                  <a:pt x="151" y="82"/>
                  <a:pt x="161" y="66"/>
                </a:cubicBezTo>
                <a:cubicBezTo>
                  <a:pt x="165" y="44"/>
                  <a:pt x="167" y="22"/>
                  <a:pt x="167" y="0"/>
                </a:cubicBezTo>
              </a:path>
            </a:pathLst>
          </a:custGeom>
          <a:noFill/>
          <a:ln w="28575">
            <a:solidFill>
              <a:srgbClr val="BCF0E2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69" name="Freeform 153"/>
          <p:cNvSpPr>
            <a:spLocks/>
          </p:cNvSpPr>
          <p:nvPr/>
        </p:nvSpPr>
        <p:spPr bwMode="auto">
          <a:xfrm>
            <a:off x="1714500" y="3249613"/>
            <a:ext cx="217488" cy="131762"/>
          </a:xfrm>
          <a:custGeom>
            <a:avLst/>
            <a:gdLst>
              <a:gd name="T0" fmla="*/ 2147483647 w 167"/>
              <a:gd name="T1" fmla="*/ 2147483647 h 99"/>
              <a:gd name="T2" fmla="*/ 2147483647 w 167"/>
              <a:gd name="T3" fmla="*/ 2147483647 h 99"/>
              <a:gd name="T4" fmla="*/ 2147483647 w 167"/>
              <a:gd name="T5" fmla="*/ 2147483647 h 99"/>
              <a:gd name="T6" fmla="*/ 2147483647 w 167"/>
              <a:gd name="T7" fmla="*/ 2147483647 h 99"/>
              <a:gd name="T8" fmla="*/ 2147483647 w 167"/>
              <a:gd name="T9" fmla="*/ 2147483647 h 99"/>
              <a:gd name="T10" fmla="*/ 2147483647 w 167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"/>
              <a:gd name="T19" fmla="*/ 0 h 99"/>
              <a:gd name="T20" fmla="*/ 167 w 167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" h="99">
                <a:moveTo>
                  <a:pt x="8" y="99"/>
                </a:moveTo>
                <a:cubicBezTo>
                  <a:pt x="0" y="48"/>
                  <a:pt x="8" y="39"/>
                  <a:pt x="44" y="15"/>
                </a:cubicBezTo>
                <a:cubicBezTo>
                  <a:pt x="44" y="15"/>
                  <a:pt x="67" y="18"/>
                  <a:pt x="71" y="21"/>
                </a:cubicBezTo>
                <a:cubicBezTo>
                  <a:pt x="97" y="42"/>
                  <a:pt x="98" y="82"/>
                  <a:pt x="131" y="93"/>
                </a:cubicBezTo>
                <a:cubicBezTo>
                  <a:pt x="151" y="88"/>
                  <a:pt x="151" y="82"/>
                  <a:pt x="161" y="66"/>
                </a:cubicBezTo>
                <a:cubicBezTo>
                  <a:pt x="165" y="44"/>
                  <a:pt x="167" y="22"/>
                  <a:pt x="167" y="0"/>
                </a:cubicBezTo>
              </a:path>
            </a:pathLst>
          </a:custGeom>
          <a:noFill/>
          <a:ln w="28575">
            <a:solidFill>
              <a:srgbClr val="BCF0E2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70" name="Freeform 154"/>
          <p:cNvSpPr>
            <a:spLocks/>
          </p:cNvSpPr>
          <p:nvPr/>
        </p:nvSpPr>
        <p:spPr bwMode="auto">
          <a:xfrm rot="2698424">
            <a:off x="1590675" y="3568700"/>
            <a:ext cx="217488" cy="131763"/>
          </a:xfrm>
          <a:custGeom>
            <a:avLst/>
            <a:gdLst>
              <a:gd name="T0" fmla="*/ 2147483647 w 167"/>
              <a:gd name="T1" fmla="*/ 2147483647 h 99"/>
              <a:gd name="T2" fmla="*/ 2147483647 w 167"/>
              <a:gd name="T3" fmla="*/ 2147483647 h 99"/>
              <a:gd name="T4" fmla="*/ 2147483647 w 167"/>
              <a:gd name="T5" fmla="*/ 2147483647 h 99"/>
              <a:gd name="T6" fmla="*/ 2147483647 w 167"/>
              <a:gd name="T7" fmla="*/ 2147483647 h 99"/>
              <a:gd name="T8" fmla="*/ 2147483647 w 167"/>
              <a:gd name="T9" fmla="*/ 2147483647 h 99"/>
              <a:gd name="T10" fmla="*/ 2147483647 w 167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"/>
              <a:gd name="T19" fmla="*/ 0 h 99"/>
              <a:gd name="T20" fmla="*/ 167 w 167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" h="99">
                <a:moveTo>
                  <a:pt x="8" y="99"/>
                </a:moveTo>
                <a:cubicBezTo>
                  <a:pt x="0" y="48"/>
                  <a:pt x="8" y="39"/>
                  <a:pt x="44" y="15"/>
                </a:cubicBezTo>
                <a:cubicBezTo>
                  <a:pt x="44" y="15"/>
                  <a:pt x="67" y="18"/>
                  <a:pt x="71" y="21"/>
                </a:cubicBezTo>
                <a:cubicBezTo>
                  <a:pt x="97" y="42"/>
                  <a:pt x="98" y="82"/>
                  <a:pt x="131" y="93"/>
                </a:cubicBezTo>
                <a:cubicBezTo>
                  <a:pt x="151" y="88"/>
                  <a:pt x="151" y="82"/>
                  <a:pt x="161" y="66"/>
                </a:cubicBezTo>
                <a:cubicBezTo>
                  <a:pt x="165" y="44"/>
                  <a:pt x="167" y="22"/>
                  <a:pt x="167" y="0"/>
                </a:cubicBezTo>
              </a:path>
            </a:pathLst>
          </a:custGeom>
          <a:noFill/>
          <a:ln w="28575">
            <a:solidFill>
              <a:srgbClr val="BCF0E2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71" name="Freeform 155"/>
          <p:cNvSpPr>
            <a:spLocks/>
          </p:cNvSpPr>
          <p:nvPr/>
        </p:nvSpPr>
        <p:spPr bwMode="auto">
          <a:xfrm>
            <a:off x="1733550" y="3471863"/>
            <a:ext cx="217488" cy="131762"/>
          </a:xfrm>
          <a:custGeom>
            <a:avLst/>
            <a:gdLst>
              <a:gd name="T0" fmla="*/ 2147483647 w 167"/>
              <a:gd name="T1" fmla="*/ 2147483647 h 99"/>
              <a:gd name="T2" fmla="*/ 2147483647 w 167"/>
              <a:gd name="T3" fmla="*/ 2147483647 h 99"/>
              <a:gd name="T4" fmla="*/ 2147483647 w 167"/>
              <a:gd name="T5" fmla="*/ 2147483647 h 99"/>
              <a:gd name="T6" fmla="*/ 2147483647 w 167"/>
              <a:gd name="T7" fmla="*/ 2147483647 h 99"/>
              <a:gd name="T8" fmla="*/ 2147483647 w 167"/>
              <a:gd name="T9" fmla="*/ 2147483647 h 99"/>
              <a:gd name="T10" fmla="*/ 2147483647 w 167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"/>
              <a:gd name="T19" fmla="*/ 0 h 99"/>
              <a:gd name="T20" fmla="*/ 167 w 167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" h="99">
                <a:moveTo>
                  <a:pt x="8" y="99"/>
                </a:moveTo>
                <a:cubicBezTo>
                  <a:pt x="0" y="48"/>
                  <a:pt x="8" y="39"/>
                  <a:pt x="44" y="15"/>
                </a:cubicBezTo>
                <a:cubicBezTo>
                  <a:pt x="44" y="15"/>
                  <a:pt x="67" y="18"/>
                  <a:pt x="71" y="21"/>
                </a:cubicBezTo>
                <a:cubicBezTo>
                  <a:pt x="97" y="42"/>
                  <a:pt x="98" y="82"/>
                  <a:pt x="131" y="93"/>
                </a:cubicBezTo>
                <a:cubicBezTo>
                  <a:pt x="151" y="88"/>
                  <a:pt x="151" y="82"/>
                  <a:pt x="161" y="66"/>
                </a:cubicBezTo>
                <a:cubicBezTo>
                  <a:pt x="165" y="44"/>
                  <a:pt x="167" y="22"/>
                  <a:pt x="167" y="0"/>
                </a:cubicBezTo>
              </a:path>
            </a:pathLst>
          </a:custGeom>
          <a:noFill/>
          <a:ln w="28575">
            <a:solidFill>
              <a:srgbClr val="BCF0E2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72" name="Freeform 156"/>
          <p:cNvSpPr>
            <a:spLocks/>
          </p:cNvSpPr>
          <p:nvPr/>
        </p:nvSpPr>
        <p:spPr bwMode="auto">
          <a:xfrm rot="-1563514">
            <a:off x="5657850" y="5053013"/>
            <a:ext cx="217488" cy="130175"/>
          </a:xfrm>
          <a:custGeom>
            <a:avLst/>
            <a:gdLst>
              <a:gd name="T0" fmla="*/ 2147483647 w 167"/>
              <a:gd name="T1" fmla="*/ 2147483647 h 99"/>
              <a:gd name="T2" fmla="*/ 2147483647 w 167"/>
              <a:gd name="T3" fmla="*/ 2147483647 h 99"/>
              <a:gd name="T4" fmla="*/ 2147483647 w 167"/>
              <a:gd name="T5" fmla="*/ 2147483647 h 99"/>
              <a:gd name="T6" fmla="*/ 2147483647 w 167"/>
              <a:gd name="T7" fmla="*/ 2147483647 h 99"/>
              <a:gd name="T8" fmla="*/ 2147483647 w 167"/>
              <a:gd name="T9" fmla="*/ 2147483647 h 99"/>
              <a:gd name="T10" fmla="*/ 2147483647 w 167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"/>
              <a:gd name="T19" fmla="*/ 0 h 99"/>
              <a:gd name="T20" fmla="*/ 167 w 167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" h="99">
                <a:moveTo>
                  <a:pt x="8" y="99"/>
                </a:moveTo>
                <a:cubicBezTo>
                  <a:pt x="0" y="48"/>
                  <a:pt x="8" y="39"/>
                  <a:pt x="44" y="15"/>
                </a:cubicBezTo>
                <a:cubicBezTo>
                  <a:pt x="44" y="15"/>
                  <a:pt x="67" y="18"/>
                  <a:pt x="71" y="21"/>
                </a:cubicBezTo>
                <a:cubicBezTo>
                  <a:pt x="97" y="42"/>
                  <a:pt x="98" y="82"/>
                  <a:pt x="131" y="93"/>
                </a:cubicBezTo>
                <a:cubicBezTo>
                  <a:pt x="151" y="88"/>
                  <a:pt x="151" y="82"/>
                  <a:pt x="161" y="66"/>
                </a:cubicBezTo>
                <a:cubicBezTo>
                  <a:pt x="165" y="44"/>
                  <a:pt x="167" y="22"/>
                  <a:pt x="167" y="0"/>
                </a:cubicBezTo>
              </a:path>
            </a:pathLst>
          </a:custGeom>
          <a:noFill/>
          <a:ln w="28575">
            <a:solidFill>
              <a:srgbClr val="BCF0E2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73" name="Freeform 157"/>
          <p:cNvSpPr>
            <a:spLocks/>
          </p:cNvSpPr>
          <p:nvPr/>
        </p:nvSpPr>
        <p:spPr bwMode="auto">
          <a:xfrm>
            <a:off x="5810250" y="5235575"/>
            <a:ext cx="219075" cy="130175"/>
          </a:xfrm>
          <a:custGeom>
            <a:avLst/>
            <a:gdLst>
              <a:gd name="T0" fmla="*/ 2147483647 w 167"/>
              <a:gd name="T1" fmla="*/ 2147483647 h 99"/>
              <a:gd name="T2" fmla="*/ 2147483647 w 167"/>
              <a:gd name="T3" fmla="*/ 2147483647 h 99"/>
              <a:gd name="T4" fmla="*/ 2147483647 w 167"/>
              <a:gd name="T5" fmla="*/ 2147483647 h 99"/>
              <a:gd name="T6" fmla="*/ 2147483647 w 167"/>
              <a:gd name="T7" fmla="*/ 2147483647 h 99"/>
              <a:gd name="T8" fmla="*/ 2147483647 w 167"/>
              <a:gd name="T9" fmla="*/ 2147483647 h 99"/>
              <a:gd name="T10" fmla="*/ 2147483647 w 167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"/>
              <a:gd name="T19" fmla="*/ 0 h 99"/>
              <a:gd name="T20" fmla="*/ 167 w 167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" h="99">
                <a:moveTo>
                  <a:pt x="8" y="99"/>
                </a:moveTo>
                <a:cubicBezTo>
                  <a:pt x="0" y="48"/>
                  <a:pt x="8" y="39"/>
                  <a:pt x="44" y="15"/>
                </a:cubicBezTo>
                <a:cubicBezTo>
                  <a:pt x="44" y="15"/>
                  <a:pt x="67" y="18"/>
                  <a:pt x="71" y="21"/>
                </a:cubicBezTo>
                <a:cubicBezTo>
                  <a:pt x="97" y="42"/>
                  <a:pt x="98" y="82"/>
                  <a:pt x="131" y="93"/>
                </a:cubicBezTo>
                <a:cubicBezTo>
                  <a:pt x="151" y="88"/>
                  <a:pt x="151" y="82"/>
                  <a:pt x="161" y="66"/>
                </a:cubicBezTo>
                <a:cubicBezTo>
                  <a:pt x="165" y="44"/>
                  <a:pt x="167" y="22"/>
                  <a:pt x="167" y="0"/>
                </a:cubicBezTo>
              </a:path>
            </a:pathLst>
          </a:custGeom>
          <a:noFill/>
          <a:ln w="28575">
            <a:solidFill>
              <a:srgbClr val="BCF0E2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74" name="Freeform 158"/>
          <p:cNvSpPr>
            <a:spLocks/>
          </p:cNvSpPr>
          <p:nvPr/>
        </p:nvSpPr>
        <p:spPr bwMode="auto">
          <a:xfrm>
            <a:off x="5846763" y="5465763"/>
            <a:ext cx="219075" cy="131762"/>
          </a:xfrm>
          <a:custGeom>
            <a:avLst/>
            <a:gdLst>
              <a:gd name="T0" fmla="*/ 2147483647 w 167"/>
              <a:gd name="T1" fmla="*/ 2147483647 h 99"/>
              <a:gd name="T2" fmla="*/ 2147483647 w 167"/>
              <a:gd name="T3" fmla="*/ 2147483647 h 99"/>
              <a:gd name="T4" fmla="*/ 2147483647 w 167"/>
              <a:gd name="T5" fmla="*/ 2147483647 h 99"/>
              <a:gd name="T6" fmla="*/ 2147483647 w 167"/>
              <a:gd name="T7" fmla="*/ 2147483647 h 99"/>
              <a:gd name="T8" fmla="*/ 2147483647 w 167"/>
              <a:gd name="T9" fmla="*/ 2147483647 h 99"/>
              <a:gd name="T10" fmla="*/ 2147483647 w 167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"/>
              <a:gd name="T19" fmla="*/ 0 h 99"/>
              <a:gd name="T20" fmla="*/ 167 w 167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" h="99">
                <a:moveTo>
                  <a:pt x="8" y="99"/>
                </a:moveTo>
                <a:cubicBezTo>
                  <a:pt x="0" y="48"/>
                  <a:pt x="8" y="39"/>
                  <a:pt x="44" y="15"/>
                </a:cubicBezTo>
                <a:cubicBezTo>
                  <a:pt x="44" y="15"/>
                  <a:pt x="67" y="18"/>
                  <a:pt x="71" y="21"/>
                </a:cubicBezTo>
                <a:cubicBezTo>
                  <a:pt x="97" y="42"/>
                  <a:pt x="98" y="82"/>
                  <a:pt x="131" y="93"/>
                </a:cubicBezTo>
                <a:cubicBezTo>
                  <a:pt x="151" y="88"/>
                  <a:pt x="151" y="82"/>
                  <a:pt x="161" y="66"/>
                </a:cubicBezTo>
                <a:cubicBezTo>
                  <a:pt x="165" y="44"/>
                  <a:pt x="167" y="22"/>
                  <a:pt x="167" y="0"/>
                </a:cubicBezTo>
              </a:path>
            </a:pathLst>
          </a:custGeom>
          <a:noFill/>
          <a:ln w="28575">
            <a:solidFill>
              <a:srgbClr val="BCF0E2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75" name="Freeform 159"/>
          <p:cNvSpPr>
            <a:spLocks/>
          </p:cNvSpPr>
          <p:nvPr/>
        </p:nvSpPr>
        <p:spPr bwMode="auto">
          <a:xfrm rot="-1592759">
            <a:off x="5865813" y="5811838"/>
            <a:ext cx="217487" cy="130175"/>
          </a:xfrm>
          <a:custGeom>
            <a:avLst/>
            <a:gdLst>
              <a:gd name="T0" fmla="*/ 2147483647 w 167"/>
              <a:gd name="T1" fmla="*/ 2147483647 h 99"/>
              <a:gd name="T2" fmla="*/ 2147483647 w 167"/>
              <a:gd name="T3" fmla="*/ 2147483647 h 99"/>
              <a:gd name="T4" fmla="*/ 2147483647 w 167"/>
              <a:gd name="T5" fmla="*/ 2147483647 h 99"/>
              <a:gd name="T6" fmla="*/ 2147483647 w 167"/>
              <a:gd name="T7" fmla="*/ 2147483647 h 99"/>
              <a:gd name="T8" fmla="*/ 2147483647 w 167"/>
              <a:gd name="T9" fmla="*/ 2147483647 h 99"/>
              <a:gd name="T10" fmla="*/ 2147483647 w 167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"/>
              <a:gd name="T19" fmla="*/ 0 h 99"/>
              <a:gd name="T20" fmla="*/ 167 w 167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" h="99">
                <a:moveTo>
                  <a:pt x="8" y="99"/>
                </a:moveTo>
                <a:cubicBezTo>
                  <a:pt x="0" y="48"/>
                  <a:pt x="8" y="39"/>
                  <a:pt x="44" y="15"/>
                </a:cubicBezTo>
                <a:cubicBezTo>
                  <a:pt x="44" y="15"/>
                  <a:pt x="67" y="18"/>
                  <a:pt x="71" y="21"/>
                </a:cubicBezTo>
                <a:cubicBezTo>
                  <a:pt x="97" y="42"/>
                  <a:pt x="98" y="82"/>
                  <a:pt x="131" y="93"/>
                </a:cubicBezTo>
                <a:cubicBezTo>
                  <a:pt x="151" y="88"/>
                  <a:pt x="151" y="82"/>
                  <a:pt x="161" y="66"/>
                </a:cubicBezTo>
                <a:cubicBezTo>
                  <a:pt x="165" y="44"/>
                  <a:pt x="167" y="22"/>
                  <a:pt x="167" y="0"/>
                </a:cubicBezTo>
              </a:path>
            </a:pathLst>
          </a:custGeom>
          <a:noFill/>
          <a:ln w="28575">
            <a:solidFill>
              <a:srgbClr val="BCF0E2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76" name="Freeform 160"/>
          <p:cNvSpPr>
            <a:spLocks/>
          </p:cNvSpPr>
          <p:nvPr/>
        </p:nvSpPr>
        <p:spPr bwMode="auto">
          <a:xfrm>
            <a:off x="5937250" y="5969000"/>
            <a:ext cx="217488" cy="131763"/>
          </a:xfrm>
          <a:custGeom>
            <a:avLst/>
            <a:gdLst>
              <a:gd name="T0" fmla="*/ 2147483647 w 167"/>
              <a:gd name="T1" fmla="*/ 2147483647 h 99"/>
              <a:gd name="T2" fmla="*/ 2147483647 w 167"/>
              <a:gd name="T3" fmla="*/ 2147483647 h 99"/>
              <a:gd name="T4" fmla="*/ 2147483647 w 167"/>
              <a:gd name="T5" fmla="*/ 2147483647 h 99"/>
              <a:gd name="T6" fmla="*/ 2147483647 w 167"/>
              <a:gd name="T7" fmla="*/ 2147483647 h 99"/>
              <a:gd name="T8" fmla="*/ 2147483647 w 167"/>
              <a:gd name="T9" fmla="*/ 2147483647 h 99"/>
              <a:gd name="T10" fmla="*/ 2147483647 w 167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"/>
              <a:gd name="T19" fmla="*/ 0 h 99"/>
              <a:gd name="T20" fmla="*/ 167 w 167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" h="99">
                <a:moveTo>
                  <a:pt x="8" y="99"/>
                </a:moveTo>
                <a:cubicBezTo>
                  <a:pt x="0" y="48"/>
                  <a:pt x="8" y="39"/>
                  <a:pt x="44" y="15"/>
                </a:cubicBezTo>
                <a:cubicBezTo>
                  <a:pt x="44" y="15"/>
                  <a:pt x="67" y="18"/>
                  <a:pt x="71" y="21"/>
                </a:cubicBezTo>
                <a:cubicBezTo>
                  <a:pt x="97" y="42"/>
                  <a:pt x="98" y="82"/>
                  <a:pt x="131" y="93"/>
                </a:cubicBezTo>
                <a:cubicBezTo>
                  <a:pt x="151" y="88"/>
                  <a:pt x="151" y="82"/>
                  <a:pt x="161" y="66"/>
                </a:cubicBezTo>
                <a:cubicBezTo>
                  <a:pt x="165" y="44"/>
                  <a:pt x="167" y="22"/>
                  <a:pt x="167" y="0"/>
                </a:cubicBezTo>
              </a:path>
            </a:pathLst>
          </a:custGeom>
          <a:noFill/>
          <a:ln w="28575">
            <a:solidFill>
              <a:srgbClr val="BCF0E2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77" name="Freeform 161"/>
          <p:cNvSpPr>
            <a:spLocks/>
          </p:cNvSpPr>
          <p:nvPr/>
        </p:nvSpPr>
        <p:spPr bwMode="auto">
          <a:xfrm rot="2698424">
            <a:off x="5813425" y="6288088"/>
            <a:ext cx="217488" cy="131762"/>
          </a:xfrm>
          <a:custGeom>
            <a:avLst/>
            <a:gdLst>
              <a:gd name="T0" fmla="*/ 2147483647 w 167"/>
              <a:gd name="T1" fmla="*/ 2147483647 h 99"/>
              <a:gd name="T2" fmla="*/ 2147483647 w 167"/>
              <a:gd name="T3" fmla="*/ 2147483647 h 99"/>
              <a:gd name="T4" fmla="*/ 2147483647 w 167"/>
              <a:gd name="T5" fmla="*/ 2147483647 h 99"/>
              <a:gd name="T6" fmla="*/ 2147483647 w 167"/>
              <a:gd name="T7" fmla="*/ 2147483647 h 99"/>
              <a:gd name="T8" fmla="*/ 2147483647 w 167"/>
              <a:gd name="T9" fmla="*/ 2147483647 h 99"/>
              <a:gd name="T10" fmla="*/ 2147483647 w 167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"/>
              <a:gd name="T19" fmla="*/ 0 h 99"/>
              <a:gd name="T20" fmla="*/ 167 w 167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" h="99">
                <a:moveTo>
                  <a:pt x="8" y="99"/>
                </a:moveTo>
                <a:cubicBezTo>
                  <a:pt x="0" y="48"/>
                  <a:pt x="8" y="39"/>
                  <a:pt x="44" y="15"/>
                </a:cubicBezTo>
                <a:cubicBezTo>
                  <a:pt x="44" y="15"/>
                  <a:pt x="67" y="18"/>
                  <a:pt x="71" y="21"/>
                </a:cubicBezTo>
                <a:cubicBezTo>
                  <a:pt x="97" y="42"/>
                  <a:pt x="98" y="82"/>
                  <a:pt x="131" y="93"/>
                </a:cubicBezTo>
                <a:cubicBezTo>
                  <a:pt x="151" y="88"/>
                  <a:pt x="151" y="82"/>
                  <a:pt x="161" y="66"/>
                </a:cubicBezTo>
                <a:cubicBezTo>
                  <a:pt x="165" y="44"/>
                  <a:pt x="167" y="22"/>
                  <a:pt x="167" y="0"/>
                </a:cubicBezTo>
              </a:path>
            </a:pathLst>
          </a:custGeom>
          <a:noFill/>
          <a:ln w="28575">
            <a:solidFill>
              <a:srgbClr val="BCF0E2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78" name="Freeform 162"/>
          <p:cNvSpPr>
            <a:spLocks/>
          </p:cNvSpPr>
          <p:nvPr/>
        </p:nvSpPr>
        <p:spPr bwMode="auto">
          <a:xfrm>
            <a:off x="5956300" y="6191250"/>
            <a:ext cx="217488" cy="131763"/>
          </a:xfrm>
          <a:custGeom>
            <a:avLst/>
            <a:gdLst>
              <a:gd name="T0" fmla="*/ 2147483647 w 167"/>
              <a:gd name="T1" fmla="*/ 2147483647 h 99"/>
              <a:gd name="T2" fmla="*/ 2147483647 w 167"/>
              <a:gd name="T3" fmla="*/ 2147483647 h 99"/>
              <a:gd name="T4" fmla="*/ 2147483647 w 167"/>
              <a:gd name="T5" fmla="*/ 2147483647 h 99"/>
              <a:gd name="T6" fmla="*/ 2147483647 w 167"/>
              <a:gd name="T7" fmla="*/ 2147483647 h 99"/>
              <a:gd name="T8" fmla="*/ 2147483647 w 167"/>
              <a:gd name="T9" fmla="*/ 2147483647 h 99"/>
              <a:gd name="T10" fmla="*/ 2147483647 w 167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"/>
              <a:gd name="T19" fmla="*/ 0 h 99"/>
              <a:gd name="T20" fmla="*/ 167 w 167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" h="99">
                <a:moveTo>
                  <a:pt x="8" y="99"/>
                </a:moveTo>
                <a:cubicBezTo>
                  <a:pt x="0" y="48"/>
                  <a:pt x="8" y="39"/>
                  <a:pt x="44" y="15"/>
                </a:cubicBezTo>
                <a:cubicBezTo>
                  <a:pt x="44" y="15"/>
                  <a:pt x="67" y="18"/>
                  <a:pt x="71" y="21"/>
                </a:cubicBezTo>
                <a:cubicBezTo>
                  <a:pt x="97" y="42"/>
                  <a:pt x="98" y="82"/>
                  <a:pt x="131" y="93"/>
                </a:cubicBezTo>
                <a:cubicBezTo>
                  <a:pt x="151" y="88"/>
                  <a:pt x="151" y="82"/>
                  <a:pt x="161" y="66"/>
                </a:cubicBezTo>
                <a:cubicBezTo>
                  <a:pt x="165" y="44"/>
                  <a:pt x="167" y="22"/>
                  <a:pt x="167" y="0"/>
                </a:cubicBezTo>
              </a:path>
            </a:pathLst>
          </a:custGeom>
          <a:noFill/>
          <a:ln w="28575">
            <a:solidFill>
              <a:srgbClr val="BCF0E2"/>
            </a:solidFill>
            <a:round/>
            <a:headEnd type="triangl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2579" name="Rectangle 163"/>
          <p:cNvSpPr>
            <a:spLocks noChangeArrowheads="1"/>
          </p:cNvSpPr>
          <p:nvPr/>
        </p:nvSpPr>
        <p:spPr bwMode="auto">
          <a:xfrm>
            <a:off x="595313" y="0"/>
            <a:ext cx="8301037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lnSpc>
                <a:spcPct val="130000"/>
              </a:lnSpc>
            </a:pPr>
            <a:r>
              <a:rPr lang="it-IT" sz="2200" b="1" dirty="0">
                <a:solidFill>
                  <a:srgbClr val="FF0000"/>
                </a:solidFill>
                <a:latin typeface="Arial" charset="0"/>
              </a:rPr>
              <a:t>Gli antidepressivi hanno una azione trofica sui neuroni 5-HT e NA indispensabile per la mediazione dei loro effetti terapeutici</a:t>
            </a:r>
          </a:p>
        </p:txBody>
      </p:sp>
      <p:sp>
        <p:nvSpPr>
          <p:cNvPr id="402580" name="Text Box 164"/>
          <p:cNvSpPr txBox="1">
            <a:spLocks noChangeArrowheads="1"/>
          </p:cNvSpPr>
          <p:nvPr/>
        </p:nvSpPr>
        <p:spPr bwMode="auto">
          <a:xfrm>
            <a:off x="85725" y="4860925"/>
            <a:ext cx="4584700" cy="13128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ja-JP" altLang="it-IT" sz="2000" b="1">
                <a:solidFill>
                  <a:schemeClr val="bg1"/>
                </a:solidFill>
                <a:latin typeface="Arial" charset="0"/>
              </a:rPr>
              <a:t>“</a:t>
            </a:r>
            <a:r>
              <a:rPr lang="it-IT" altLang="ja-JP" sz="2000" b="1">
                <a:latin typeface="Arial" charset="0"/>
              </a:rPr>
              <a:t>Antidepressants may protect against hippocampal volume loss</a:t>
            </a:r>
            <a:r>
              <a:rPr lang="ja-JP" altLang="it-IT" sz="2000" b="1">
                <a:latin typeface="Arial" charset="0"/>
              </a:rPr>
              <a:t>”</a:t>
            </a:r>
            <a:endParaRPr lang="it-IT" altLang="ja-JP" sz="2000" b="1">
              <a:latin typeface="Arial" charset="0"/>
            </a:endParaRPr>
          </a:p>
          <a:p>
            <a:pPr algn="just">
              <a:lnSpc>
                <a:spcPct val="90000"/>
              </a:lnSpc>
            </a:pPr>
            <a:endParaRPr lang="it-IT" sz="1600" b="1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it-IT" sz="1600" b="1">
                <a:latin typeface="Arial" charset="0"/>
              </a:rPr>
              <a:t>Barclay L</a:t>
            </a:r>
          </a:p>
          <a:p>
            <a:pPr>
              <a:lnSpc>
                <a:spcPct val="90000"/>
              </a:lnSpc>
            </a:pPr>
            <a:r>
              <a:rPr lang="it-IT" sz="1600" b="1" i="1">
                <a:latin typeface="Arial" charset="0"/>
              </a:rPr>
              <a:t>Am J Psychiatry  </a:t>
            </a:r>
            <a:r>
              <a:rPr lang="it-IT" sz="1600" b="1">
                <a:latin typeface="Arial" charset="0"/>
              </a:rPr>
              <a:t>160(6): 1516-1518 (2003)</a:t>
            </a:r>
          </a:p>
        </p:txBody>
      </p:sp>
    </p:spTree>
    <p:extLst>
      <p:ext uri="{BB962C8B-B14F-4D97-AF65-F5344CB8AC3E}">
        <p14:creationId xmlns:p14="http://schemas.microsoft.com/office/powerpoint/2010/main" val="411263448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866775"/>
          </a:xfrm>
        </p:spPr>
        <p:txBody>
          <a:bodyPr/>
          <a:lstStyle/>
          <a:p>
            <a:pPr eaLnBrk="1" hangingPunct="1"/>
            <a:r>
              <a:rPr lang="it-IT" sz="3900" dirty="0">
                <a:solidFill>
                  <a:srgbClr val="FF0000"/>
                </a:solidFill>
                <a:latin typeface="Times New Roman" charset="0"/>
              </a:rPr>
              <a:t>Disturbi da stress</a:t>
            </a:r>
            <a:endParaRPr lang="en-GB" sz="39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259075" name="Text Box 3"/>
          <p:cNvSpPr txBox="1">
            <a:spLocks noChangeArrowheads="1"/>
          </p:cNvSpPr>
          <p:nvPr/>
        </p:nvSpPr>
        <p:spPr bwMode="auto">
          <a:xfrm>
            <a:off x="3968750" y="6583363"/>
            <a:ext cx="4841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200">
                <a:latin typeface="Times New Roman" charset="0"/>
              </a:rPr>
              <a:t>Fig. 16.4 di Carlson, Psicologia fisiologica, Piccin, 2003 </a:t>
            </a:r>
            <a:endParaRPr lang="en-GB" sz="1200">
              <a:latin typeface="Times New Roman" charset="0"/>
            </a:endParaRPr>
          </a:p>
        </p:txBody>
      </p:sp>
      <p:sp>
        <p:nvSpPr>
          <p:cNvPr id="259076" name="Rectangle 4"/>
          <p:cNvSpPr>
            <a:spLocks noChangeArrowheads="1"/>
          </p:cNvSpPr>
          <p:nvPr/>
        </p:nvSpPr>
        <p:spPr bwMode="auto">
          <a:xfrm>
            <a:off x="304800" y="762000"/>
            <a:ext cx="2141538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Monotype Sorts" charset="0"/>
              <a:buChar char="n"/>
            </a:pPr>
            <a:r>
              <a:rPr lang="it-IT" sz="2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L</a:t>
            </a:r>
            <a:r>
              <a:rPr lang="ja-JP" altLang="it-IT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it-IT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esposizione </a:t>
            </a:r>
            <a:r>
              <a:rPr lang="it-IT" sz="2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prolungata ad adrenalina e noradrenalina:</a:t>
            </a:r>
            <a:r>
              <a:rPr 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può produrre ipertensione arteriosa</a:t>
            </a:r>
          </a:p>
          <a:p>
            <a: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Monotype Sorts" charset="0"/>
              <a:buChar char="n"/>
            </a:pPr>
            <a:r>
              <a:rPr lang="it-IT" sz="2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L</a:t>
            </a:r>
            <a:r>
              <a:rPr lang="ja-JP" altLang="it-IT" sz="2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it-IT" sz="2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esposizione prolungata al cortisone endogeno:</a:t>
            </a:r>
            <a:r>
              <a:rPr 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può produrre ipertensione arteriosa, danno al tessuto muscolare, infertilità, inibizione o blocco della crescita, inibizione della risposta infiammatoria e immunodepressione. Inoltre, essa può danneggiare l</a:t>
            </a:r>
            <a:r>
              <a:rPr lang="ja-JP" alt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ippocampo (che dovrebbe inibirebbe l</a:t>
            </a:r>
            <a:r>
              <a:rPr lang="ja-JP" alt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asse ipotalamo-ipofisi-surrente) </a:t>
            </a:r>
          </a:p>
        </p:txBody>
      </p:sp>
      <p:pic>
        <p:nvPicPr>
          <p:cNvPr id="259077" name="Picture 5" descr="fig16,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1016000"/>
            <a:ext cx="6791325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25814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09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100" dirty="0" err="1">
                <a:solidFill>
                  <a:srgbClr val="FF0000"/>
                </a:solidFill>
                <a:latin typeface="Times New Roman" pitchFamily="16" charset="0"/>
                <a:ea typeface="+mj-ea"/>
              </a:rPr>
              <a:t>Psiconeuroimmunologia</a:t>
            </a:r>
            <a:r>
              <a:rPr lang="it-IT" sz="3100" dirty="0">
                <a:solidFill>
                  <a:srgbClr val="FF0000"/>
                </a:solidFill>
                <a:latin typeface="Times New Roman" pitchFamily="16" charset="0"/>
                <a:ea typeface="+mj-ea"/>
              </a:rPr>
              <a:t>: studia la relazione tra comportamento e risposta </a:t>
            </a:r>
            <a:r>
              <a:rPr lang="it-IT" sz="3100" dirty="0" err="1">
                <a:solidFill>
                  <a:srgbClr val="FF0000"/>
                </a:solidFill>
                <a:latin typeface="Times New Roman" pitchFamily="16" charset="0"/>
                <a:ea typeface="+mj-ea"/>
              </a:rPr>
              <a:t>neuroimmunitaria</a:t>
            </a:r>
            <a:endParaRPr lang="en-GB" sz="3100" dirty="0">
              <a:solidFill>
                <a:srgbClr val="FF0000"/>
              </a:solidFill>
              <a:latin typeface="Times New Roman" pitchFamily="16" charset="0"/>
              <a:ea typeface="+mj-ea"/>
            </a:endParaRPr>
          </a:p>
        </p:txBody>
      </p:sp>
      <p:sp>
        <p:nvSpPr>
          <p:cNvPr id="260099" name="Rectangle 3"/>
          <p:cNvSpPr>
            <a:spLocks noChangeArrowheads="1"/>
          </p:cNvSpPr>
          <p:nvPr/>
        </p:nvSpPr>
        <p:spPr bwMode="auto">
          <a:xfrm>
            <a:off x="211138" y="855663"/>
            <a:ext cx="8732837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Monotype Sorts" charset="0"/>
              <a:buChar char="n"/>
            </a:pPr>
            <a:r>
              <a:rPr lang="it-IT" sz="2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2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Il sistema immunitario:</a:t>
            </a:r>
            <a:r>
              <a:rPr 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è costituito da diversi tipi di leucociti che contrastano i microorganismi invasori</a:t>
            </a:r>
          </a:p>
          <a:p>
            <a: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Monotype Sorts" charset="0"/>
              <a:buChar char="n"/>
            </a:pPr>
            <a:r>
              <a:rPr 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2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Le difese immunitarie aspecifiche:</a:t>
            </a:r>
            <a:r>
              <a:rPr 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includono la risposta infiammatoria, l</a:t>
            </a:r>
            <a:r>
              <a:rPr lang="ja-JP" alt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effetto antivirale dell</a:t>
            </a:r>
            <a:r>
              <a:rPr lang="ja-JP" alt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interferone e l</a:t>
            </a:r>
            <a:r>
              <a:rPr lang="ja-JP" alt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azione delle cellule natural killer contro i virus e le cellule neoplastiche</a:t>
            </a:r>
          </a:p>
          <a:p>
            <a: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Monotype Sorts" charset="0"/>
              <a:buChar char="n"/>
            </a:pPr>
            <a:r>
              <a:rPr 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2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Le difese immunitarie specifiche:</a:t>
            </a:r>
            <a:r>
              <a:rPr lang="it-IT" sz="1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sono a mediazione chimica e cellulo-mediate. Le risposte a mediazione chimica sono dovute ai linfociti B, che rilasciano anticorpi che si legano agli antigeni sulla superficie dei microorganismi, uccidendoli direttamente o rendendoli un facile bersaglio per altri leucociti. Le risposte cellulo-mediate sono dovute ai linfociti T, i cui anticorpi restano attaccati alla membrana cellulare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3968750" y="6583363"/>
            <a:ext cx="4841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200">
                <a:latin typeface="Times New Roman" charset="0"/>
              </a:rPr>
              <a:t>Fig. 16.10 di Carlson, Psicologia fisiologica, Piccin, 2003 </a:t>
            </a:r>
            <a:endParaRPr lang="en-GB" sz="1200">
              <a:latin typeface="Times New Roman" charset="0"/>
            </a:endParaRPr>
          </a:p>
        </p:txBody>
      </p:sp>
      <p:pic>
        <p:nvPicPr>
          <p:cNvPr id="260101" name="Picture 5" descr="fig16,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833688"/>
            <a:ext cx="8732837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41663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9144000" cy="11525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700" dirty="0">
                <a:solidFill>
                  <a:srgbClr val="FF0000"/>
                </a:solidFill>
                <a:latin typeface="Times New Roman" pitchFamily="16" charset="0"/>
                <a:ea typeface="+mj-ea"/>
              </a:rPr>
              <a:t>Gli eventi stressanti riducono le difese immunitarie e predispongono alla malattia</a:t>
            </a:r>
            <a:br>
              <a:rPr lang="it-IT" sz="3900" dirty="0">
                <a:solidFill>
                  <a:srgbClr val="FF0000"/>
                </a:solidFill>
                <a:latin typeface="Times New Roman" pitchFamily="16" charset="0"/>
                <a:ea typeface="+mj-ea"/>
              </a:rPr>
            </a:br>
            <a:endParaRPr lang="en-GB" sz="3900" dirty="0">
              <a:solidFill>
                <a:srgbClr val="FF0000"/>
              </a:solidFill>
              <a:latin typeface="Times New Roman" pitchFamily="16" charset="0"/>
              <a:ea typeface="+mj-ea"/>
            </a:endParaRPr>
          </a:p>
        </p:txBody>
      </p:sp>
      <p:sp>
        <p:nvSpPr>
          <p:cNvPr id="261123" name="Rectangle 3"/>
          <p:cNvSpPr>
            <a:spLocks noChangeArrowheads="1"/>
          </p:cNvSpPr>
          <p:nvPr/>
        </p:nvSpPr>
        <p:spPr bwMode="auto">
          <a:xfrm>
            <a:off x="211138" y="855663"/>
            <a:ext cx="8732837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Monotype Sorts" charset="0"/>
              <a:buChar char="n"/>
            </a:pPr>
            <a:r>
              <a:rPr lang="it-IT" sz="20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Stress, sistema immunitario e malattia:</a:t>
            </a:r>
            <a:r>
              <a:rPr lang="it-IT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è stato dimostrato che un</a:t>
            </a:r>
            <a:r>
              <a:rPr lang="ja-JP" altLang="it-IT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it-IT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ampia varietà di situazione stressanti può aumentare la suscettibilità individuale a contrarre malattie infettive. Il meccanismo più importante tramite cui lo stress compromette la funzione immunitaria è l</a:t>
            </a:r>
            <a:r>
              <a:rPr lang="ja-JP" altLang="it-IT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it-IT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incremento dei livelli ematici di </a:t>
            </a:r>
            <a:r>
              <a:rPr lang="it-IT" sz="14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glucocorticoidi</a:t>
            </a:r>
            <a:r>
              <a:rPr lang="it-IT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. Inoltre, anche gli impulsi nervosi che raggiungono il midollo osseo, i linfonodi e il timo possono giocare un ruolo. Mentre gli oppioidi endogeni sembrano ridurre sensibilmente l</a:t>
            </a:r>
            <a:r>
              <a:rPr lang="ja-JP" altLang="it-IT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it-IT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attività delle cellule </a:t>
            </a:r>
            <a:r>
              <a:rPr lang="it-IT" sz="14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natural</a:t>
            </a:r>
            <a:r>
              <a:rPr lang="it-IT" sz="14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killer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3968750" y="6583363"/>
            <a:ext cx="4841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200">
                <a:latin typeface="Times New Roman" charset="0"/>
              </a:rPr>
              <a:t>Figg. 16.12 e 16.13 di Carlson, Psicologia fisiologica, Piccin, 2003 </a:t>
            </a:r>
            <a:endParaRPr lang="en-GB" sz="1200">
              <a:latin typeface="Times New Roman" charset="0"/>
            </a:endParaRPr>
          </a:p>
        </p:txBody>
      </p:sp>
      <p:grpSp>
        <p:nvGrpSpPr>
          <p:cNvPr id="261125" name="Group 5"/>
          <p:cNvGrpSpPr>
            <a:grpSpLocks/>
          </p:cNvGrpSpPr>
          <p:nvPr/>
        </p:nvGrpSpPr>
        <p:grpSpPr bwMode="auto">
          <a:xfrm>
            <a:off x="211138" y="2155825"/>
            <a:ext cx="4157662" cy="4376738"/>
            <a:chOff x="133" y="1358"/>
            <a:chExt cx="2619" cy="2757"/>
          </a:xfrm>
        </p:grpSpPr>
        <p:pic>
          <p:nvPicPr>
            <p:cNvPr id="261129" name="Picture 6" descr="fig16,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" y="1358"/>
              <a:ext cx="2619" cy="1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1130" name="Picture 7" descr="fig16,12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" y="3112"/>
              <a:ext cx="1871" cy="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1126" name="Group 8"/>
          <p:cNvGrpSpPr>
            <a:grpSpLocks/>
          </p:cNvGrpSpPr>
          <p:nvPr/>
        </p:nvGrpSpPr>
        <p:grpSpPr bwMode="auto">
          <a:xfrm>
            <a:off x="4191000" y="2103438"/>
            <a:ext cx="4752975" cy="4429125"/>
            <a:chOff x="2640" y="1325"/>
            <a:chExt cx="2994" cy="2790"/>
          </a:xfrm>
        </p:grpSpPr>
        <p:pic>
          <p:nvPicPr>
            <p:cNvPr id="261127" name="Picture 9" descr="fig16,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325"/>
              <a:ext cx="2994" cy="2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1128" name="Picture 10" descr="fig16,13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2" y="3520"/>
              <a:ext cx="2882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934519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3600" b="0" dirty="0">
                <a:solidFill>
                  <a:srgbClr val="FF6600"/>
                </a:solidFill>
                <a:latin typeface="Garamond" charset="0"/>
                <a:cs typeface="+mj-cs"/>
              </a:rPr>
              <a:t>LO STRESS</a:t>
            </a:r>
            <a:br>
              <a:rPr lang="it-IT" sz="3600" b="0" dirty="0">
                <a:solidFill>
                  <a:srgbClr val="FF6600"/>
                </a:solidFill>
                <a:latin typeface="Garamond" charset="0"/>
                <a:cs typeface="+mj-cs"/>
              </a:rPr>
            </a:br>
            <a:r>
              <a:rPr lang="it-IT" sz="3600" b="0" dirty="0">
                <a:solidFill>
                  <a:srgbClr val="FF6600"/>
                </a:solidFill>
                <a:latin typeface="Garamond" charset="0"/>
                <a:cs typeface="+mj-cs"/>
              </a:rPr>
              <a:t> Fattori Neurotrofici e Depressione</a:t>
            </a:r>
          </a:p>
        </p:txBody>
      </p:sp>
      <p:sp>
        <p:nvSpPr>
          <p:cNvPr id="1748995" name="Rectangle 3"/>
          <p:cNvSpPr>
            <a:spLocks noGrp="1" noChangeArrowheads="1"/>
          </p:cNvSpPr>
          <p:nvPr>
            <p:ph idx="1"/>
          </p:nvPr>
        </p:nvSpPr>
        <p:spPr>
          <a:xfrm>
            <a:off x="127591" y="1329070"/>
            <a:ext cx="9016409" cy="552893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it-IT" sz="2800" dirty="0">
                <a:latin typeface="Garamond" charset="0"/>
                <a:cs typeface="+mn-cs"/>
              </a:rPr>
              <a:t>Le catecolamine sono prodotte dalle ghiandole surrenali durante la reazione di stress per stimolazione di ACTH ipofisario: attivazione dell</a:t>
            </a:r>
            <a:r>
              <a:rPr lang="it-IT" sz="2800" dirty="0">
                <a:latin typeface="Garamond" charset="0"/>
              </a:rPr>
              <a:t>’</a:t>
            </a:r>
            <a:r>
              <a:rPr lang="it-IT" sz="2800" dirty="0">
                <a:latin typeface="Garamond" charset="0"/>
                <a:cs typeface="+mn-cs"/>
              </a:rPr>
              <a:t>asse ipofisi-corticosurrene.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sz="3600" dirty="0">
                <a:latin typeface="Garamond" charset="0"/>
                <a:cs typeface="+mn-cs"/>
              </a:rPr>
              <a:t>Oltre alle varie azioni sistemiche su recettori alfa e beta, le catecolamine hanno recettori a livello del DNA del nucleo cellulare e provocano una diminuzione della sintesi  BDNF (Brain </a:t>
            </a:r>
            <a:r>
              <a:rPr lang="it-IT" sz="3600" dirty="0" err="1">
                <a:latin typeface="Garamond" charset="0"/>
                <a:cs typeface="+mn-cs"/>
              </a:rPr>
              <a:t>Derived</a:t>
            </a:r>
            <a:r>
              <a:rPr lang="it-IT" sz="3600" dirty="0">
                <a:latin typeface="Garamond" charset="0"/>
                <a:cs typeface="+mn-cs"/>
              </a:rPr>
              <a:t> </a:t>
            </a:r>
            <a:r>
              <a:rPr lang="it-IT" sz="3600" dirty="0" err="1">
                <a:latin typeface="Garamond" charset="0"/>
                <a:cs typeface="+mn-cs"/>
              </a:rPr>
              <a:t>Neurotrofic</a:t>
            </a:r>
            <a:r>
              <a:rPr lang="it-IT" sz="3600" dirty="0">
                <a:latin typeface="Garamond" charset="0"/>
                <a:cs typeface="+mn-cs"/>
              </a:rPr>
              <a:t> Factor) con conseguente alterazione del trofismo neuronale</a:t>
            </a:r>
            <a:r>
              <a:rPr lang="it-IT" sz="2800" dirty="0">
                <a:latin typeface="Garamond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77165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3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12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it-IT" sz="2000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I</a:t>
            </a:r>
            <a:r>
              <a:rPr lang="it-IT" sz="2000" i="1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potesi</a:t>
            </a:r>
            <a:r>
              <a:rPr lang="it-IT" sz="2000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</a:t>
            </a:r>
            <a:r>
              <a:rPr lang="it-IT" sz="2000" i="1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neurotrofica</a:t>
            </a:r>
            <a:r>
              <a:rPr lang="it-IT" sz="2000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della depressione:</a:t>
            </a: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uno dei meccanismi proposti riguarda la riduzione del fattore neurotrofico di derivazione cerebrale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  </a:t>
            </a:r>
            <a:r>
              <a:rPr lang="it-IT" sz="4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</a:t>
            </a:r>
            <a:r>
              <a:rPr lang="it-IT" sz="6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BDNF 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– Brain </a:t>
            </a:r>
            <a:r>
              <a:rPr lang="it-IT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Derived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Neuroyrofic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Factor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-</a:t>
            </a:r>
          </a:p>
          <a:p>
            <a:pPr eaLnBrk="1" hangingPunct="1">
              <a:lnSpc>
                <a:spcPct val="90000"/>
              </a:lnSpc>
              <a:defRPr/>
            </a:pPr>
            <a:endParaRPr lang="it-IT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+mn-cs"/>
              </a:rPr>
              <a:t>il BDNF</a:t>
            </a:r>
            <a:r>
              <a:rPr lang="it-IT" sz="2000" dirty="0">
                <a:solidFill>
                  <a:srgbClr val="FF0000"/>
                </a:solidFill>
                <a:latin typeface="Tahoma" charset="0"/>
                <a:cs typeface="+mn-cs"/>
              </a:rPr>
              <a:t> </a:t>
            </a: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è una proteina che in </a:t>
            </a:r>
            <a:r>
              <a:rPr lang="it-IT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condizioni normali</a:t>
            </a: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determina: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	- </a:t>
            </a:r>
            <a:r>
              <a:rPr lang="it-IT" sz="240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neuroplasticità</a:t>
            </a: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(variazioni della crescita dendritica, 					rimodellamento sinaptico e formazione di nuove 				sinapsi, crescita degli assoni)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	- </a:t>
            </a:r>
            <a:r>
              <a:rPr lang="it-IT" sz="240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neurogenesi</a:t>
            </a:r>
            <a:endParaRPr lang="it-IT" sz="24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it-IT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	- sopravvivenza cellulare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	- resistenza allo stress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					 </a:t>
            </a:r>
          </a:p>
          <a:p>
            <a:pPr eaLnBrk="1" hangingPunct="1">
              <a:lnSpc>
                <a:spcPct val="90000"/>
              </a:lnSpc>
              <a:defRPr/>
            </a:pPr>
            <a:endParaRPr lang="it-IT" sz="24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it-IT" sz="2000" dirty="0"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In individui vulnerabili in </a:t>
            </a:r>
            <a:r>
              <a:rPr lang="it-IT" sz="2000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condizioni di stress</a:t>
            </a: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, </a:t>
            </a:r>
            <a:r>
              <a:rPr lang="it-IT" sz="2000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si avrebbe un</a:t>
            </a:r>
            <a:r>
              <a:rPr lang="ja-JP" altLang="it-IT" sz="2000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’</a:t>
            </a:r>
            <a:r>
              <a:rPr lang="it-IT" sz="2000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inibizione del</a:t>
            </a: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</a:t>
            </a:r>
            <a:r>
              <a:rPr lang="it-IT" sz="2000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gene del BDNF operata tramite recettori genici per le catecolamine situati</a:t>
            </a: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</a:t>
            </a:r>
            <a:r>
              <a:rPr lang="it-IT" sz="2000" dirty="0">
                <a:cs typeface="Times New Roman" charset="0"/>
              </a:rPr>
              <a:t>sul DNA</a:t>
            </a: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, la sua produzione diminuirebbe determinando</a:t>
            </a:r>
            <a:r>
              <a:rPr lang="it-IT" sz="2000" u="sng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atrofia</a:t>
            </a: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di alcune linee cellulari, apoptosi neuronale (ippocampo) e comparsa della sintomatologia depressiva.</a:t>
            </a:r>
            <a:r>
              <a:rPr lang="it-IT" sz="2000" dirty="0">
                <a:cs typeface="Times New Roman" charset="0"/>
              </a:rPr>
              <a:t> </a:t>
            </a:r>
          </a:p>
          <a:p>
            <a:pPr eaLnBrk="1" hangingPunct="1">
              <a:lnSpc>
                <a:spcPct val="130000"/>
              </a:lnSpc>
              <a:defRPr/>
            </a:pPr>
            <a:endParaRPr lang="it-IT" sz="2000" dirty="0">
              <a:cs typeface="Times New Roman" charset="0"/>
            </a:endParaRPr>
          </a:p>
          <a:p>
            <a:pPr eaLnBrk="1" hangingPunct="1">
              <a:defRPr/>
            </a:pPr>
            <a:endParaRPr lang="it-IT" sz="2400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585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22" y="916581"/>
            <a:ext cx="9118877" cy="3698450"/>
          </a:xfrm>
        </p:spPr>
        <p:txBody>
          <a:bodyPr>
            <a:normAutofit/>
          </a:bodyPr>
          <a:lstStyle/>
          <a:p>
            <a:br>
              <a:rPr lang="it-IT" dirty="0"/>
            </a:br>
            <a:r>
              <a:rPr lang="it-IT" dirty="0"/>
              <a:t>Dall’INGLESE: </a:t>
            </a:r>
            <a:r>
              <a:rPr lang="it-IT" b="1" i="1" u="sng" dirty="0">
                <a:solidFill>
                  <a:srgbClr val="FF0000"/>
                </a:solidFill>
              </a:rPr>
              <a:t>to stress </a:t>
            </a:r>
            <a:r>
              <a:rPr lang="it-IT" dirty="0"/>
              <a:t>= sottolineare; </a:t>
            </a:r>
            <a:br>
              <a:rPr lang="it-IT" dirty="0"/>
            </a:br>
            <a:r>
              <a:rPr lang="it-IT" dirty="0"/>
              <a:t>mettere alla prova; </a:t>
            </a:r>
            <a:br>
              <a:rPr lang="it-IT" dirty="0"/>
            </a:br>
            <a:r>
              <a:rPr lang="it-IT" dirty="0"/>
              <a:t>portare al limite della resistenza un problema o un materiale</a:t>
            </a:r>
          </a:p>
        </p:txBody>
      </p:sp>
    </p:spTree>
    <p:extLst>
      <p:ext uri="{BB962C8B-B14F-4D97-AF65-F5344CB8AC3E}">
        <p14:creationId xmlns:p14="http://schemas.microsoft.com/office/powerpoint/2010/main" val="2267601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81" name="Object 2"/>
          <p:cNvGraphicFramePr>
            <a:graphicFrameLocks noChangeAspect="1"/>
          </p:cNvGraphicFramePr>
          <p:nvPr/>
        </p:nvGraphicFramePr>
        <p:xfrm>
          <a:off x="4724400" y="2768600"/>
          <a:ext cx="4387850" cy="404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3" imgW="3809524" imgH="4982270" progId="Paint.Picture">
                  <p:embed/>
                </p:oleObj>
              </mc:Choice>
              <mc:Fallback>
                <p:oleObj name="Immagine bitmap" r:id="rId3" imgW="3809524" imgH="4982270" progId="Paint.Picture">
                  <p:embed/>
                  <p:pic>
                    <p:nvPicPr>
                      <p:cNvPr id="53248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768600"/>
                        <a:ext cx="4387850" cy="404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482" name="Text Box 3"/>
          <p:cNvSpPr txBox="1">
            <a:spLocks noChangeArrowheads="1"/>
          </p:cNvSpPr>
          <p:nvPr/>
        </p:nvSpPr>
        <p:spPr bwMode="auto">
          <a:xfrm>
            <a:off x="4899025" y="9064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it-IT">
              <a:solidFill>
                <a:srgbClr val="FFFF00"/>
              </a:solidFill>
              <a:latin typeface="Arial Narrow" charset="0"/>
            </a:endParaRPr>
          </a:p>
        </p:txBody>
      </p:sp>
      <p:sp>
        <p:nvSpPr>
          <p:cNvPr id="532483" name="Text Box 4"/>
          <p:cNvSpPr txBox="1">
            <a:spLocks noChangeArrowheads="1"/>
          </p:cNvSpPr>
          <p:nvPr/>
        </p:nvSpPr>
        <p:spPr bwMode="auto">
          <a:xfrm>
            <a:off x="1050925" y="7223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it-IT">
              <a:solidFill>
                <a:srgbClr val="FFFF00"/>
              </a:solidFill>
              <a:latin typeface="Arial Narrow" charset="0"/>
            </a:endParaRPr>
          </a:p>
        </p:txBody>
      </p:sp>
      <p:sp>
        <p:nvSpPr>
          <p:cNvPr id="532484" name="Text Box 5"/>
          <p:cNvSpPr txBox="1">
            <a:spLocks noChangeArrowheads="1"/>
          </p:cNvSpPr>
          <p:nvPr/>
        </p:nvSpPr>
        <p:spPr bwMode="auto">
          <a:xfrm>
            <a:off x="-25400" y="2057400"/>
            <a:ext cx="89408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dirty="0"/>
              <a:t>Nel SNC sono prodotti sia dai neuroni che dalle cellule della glia.</a:t>
            </a:r>
          </a:p>
          <a:p>
            <a:pPr eaLnBrk="1" hangingPunct="1"/>
            <a:r>
              <a:rPr lang="it-IT" sz="2000" dirty="0"/>
              <a:t>Vengono sintetizzati a partire da precursori, le pro-</a:t>
            </a:r>
            <a:r>
              <a:rPr lang="it-IT" sz="2000" dirty="0" err="1"/>
              <a:t>neurotrofine</a:t>
            </a:r>
            <a:r>
              <a:rPr lang="it-IT" sz="2000" dirty="0"/>
              <a:t>, </a:t>
            </a:r>
            <a:r>
              <a:rPr lang="it-IT" sz="2000" dirty="0" err="1"/>
              <a:t>anch</a:t>
            </a:r>
            <a:r>
              <a:rPr lang="ja-JP" altLang="it-IT" sz="2000" dirty="0"/>
              <a:t>’</a:t>
            </a:r>
            <a:r>
              <a:rPr lang="it-IT" altLang="ja-JP" sz="2000" dirty="0"/>
              <a:t>esse biologicamente attive.</a:t>
            </a:r>
            <a:endParaRPr lang="it-IT" sz="2000" dirty="0"/>
          </a:p>
          <a:p>
            <a:pPr eaLnBrk="1" hangingPunct="1"/>
            <a:r>
              <a:rPr lang="it-IT" u="sng" dirty="0">
                <a:solidFill>
                  <a:srgbClr val="FF0000"/>
                </a:solidFill>
              </a:rPr>
              <a:t>Recettori:</a:t>
            </a:r>
          </a:p>
          <a:p>
            <a:pPr eaLnBrk="1" hangingPunct="1"/>
            <a:endParaRPr lang="it-IT" sz="2000" dirty="0">
              <a:solidFill>
                <a:srgbClr val="FF0000"/>
              </a:solidFill>
            </a:endParaRPr>
          </a:p>
          <a:p>
            <a:pPr eaLnBrk="1" hangingPunct="1"/>
            <a:r>
              <a:rPr lang="it-IT" sz="2000" dirty="0">
                <a:solidFill>
                  <a:srgbClr val="FF0000"/>
                </a:solidFill>
              </a:rPr>
              <a:t>- </a:t>
            </a:r>
            <a:r>
              <a:rPr lang="it-IT" sz="2800" dirty="0" err="1">
                <a:solidFill>
                  <a:srgbClr val="FF0000"/>
                </a:solidFill>
              </a:rPr>
              <a:t>Trk</a:t>
            </a:r>
            <a:r>
              <a:rPr lang="it-IT" sz="2000" dirty="0">
                <a:solidFill>
                  <a:srgbClr val="FF0000"/>
                </a:solidFill>
              </a:rPr>
              <a:t> (recettore </a:t>
            </a:r>
            <a:r>
              <a:rPr lang="it-IT" sz="2000" dirty="0" err="1">
                <a:solidFill>
                  <a:srgbClr val="FF0000"/>
                </a:solidFill>
              </a:rPr>
              <a:t>tirosin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kinasi</a:t>
            </a:r>
            <a:r>
              <a:rPr lang="it-IT" sz="2000" dirty="0">
                <a:solidFill>
                  <a:srgbClr val="FF0000"/>
                </a:solidFill>
              </a:rPr>
              <a:t>)</a:t>
            </a:r>
          </a:p>
          <a:p>
            <a:pPr eaLnBrk="1" hangingPunct="1"/>
            <a:r>
              <a:rPr lang="it-IT" sz="1800" dirty="0"/>
              <a:t>Stimola la sopravvivenza neuronale portando </a:t>
            </a:r>
          </a:p>
          <a:p>
            <a:pPr eaLnBrk="1" hangingPunct="1"/>
            <a:r>
              <a:rPr lang="it-IT" sz="1800" dirty="0"/>
              <a:t>ad un aumento </a:t>
            </a:r>
            <a:r>
              <a:rPr lang="it-IT" sz="1800" dirty="0" err="1"/>
              <a:t>dell</a:t>
            </a:r>
            <a:r>
              <a:rPr lang="ja-JP" altLang="it-IT" sz="1800" dirty="0"/>
              <a:t>’</a:t>
            </a:r>
            <a:r>
              <a:rPr lang="it-IT" altLang="ja-JP" sz="1800" dirty="0"/>
              <a:t>espressione di bcl-2, gene </a:t>
            </a:r>
          </a:p>
          <a:p>
            <a:pPr eaLnBrk="1" hangingPunct="1"/>
            <a:r>
              <a:rPr lang="it-IT" sz="1800" dirty="0" err="1"/>
              <a:t>antiapoptotico</a:t>
            </a:r>
            <a:r>
              <a:rPr lang="it-IT" sz="1800" dirty="0"/>
              <a:t>.</a:t>
            </a:r>
          </a:p>
          <a:p>
            <a:pPr eaLnBrk="1" hangingPunct="1">
              <a:buFontTx/>
              <a:buChar char="-"/>
            </a:pPr>
            <a:endParaRPr lang="it-IT" sz="1800" dirty="0">
              <a:solidFill>
                <a:srgbClr val="FFFF66"/>
              </a:solidFill>
            </a:endParaRPr>
          </a:p>
          <a:p>
            <a:pPr eaLnBrk="1" hangingPunct="1">
              <a:buFontTx/>
              <a:buChar char="-"/>
            </a:pPr>
            <a:r>
              <a:rPr lang="it-IT" sz="2800" dirty="0">
                <a:solidFill>
                  <a:srgbClr val="FF0000"/>
                </a:solidFill>
              </a:rPr>
              <a:t>p75</a:t>
            </a:r>
            <a:r>
              <a:rPr lang="it-IT" sz="2800" baseline="30000" dirty="0">
                <a:solidFill>
                  <a:srgbClr val="FF0000"/>
                </a:solidFill>
              </a:rPr>
              <a:t>NTR</a:t>
            </a:r>
          </a:p>
          <a:p>
            <a:pPr eaLnBrk="1" hangingPunct="1"/>
            <a:r>
              <a:rPr lang="it-IT" sz="1800" dirty="0"/>
              <a:t>Attivato soprattutto dalle pro-</a:t>
            </a:r>
            <a:r>
              <a:rPr lang="it-IT" sz="1800" dirty="0" err="1"/>
              <a:t>neurotrofine</a:t>
            </a:r>
            <a:r>
              <a:rPr lang="it-IT" sz="1800" dirty="0"/>
              <a:t>. </a:t>
            </a:r>
          </a:p>
          <a:p>
            <a:pPr eaLnBrk="1" hangingPunct="1"/>
            <a:r>
              <a:rPr lang="it-IT" sz="1800" dirty="0"/>
              <a:t>Conduce a morte cellulare tramite vari </a:t>
            </a:r>
          </a:p>
          <a:p>
            <a:pPr eaLnBrk="1" hangingPunct="1"/>
            <a:r>
              <a:rPr lang="it-IT" sz="1800" dirty="0"/>
              <a:t>meccanismi (NRIF, JNK-p53-Bax, </a:t>
            </a:r>
            <a:r>
              <a:rPr lang="it-IT" sz="1800" dirty="0" err="1"/>
              <a:t>Ceramide</a:t>
            </a:r>
            <a:r>
              <a:rPr lang="it-IT" sz="1800" dirty="0"/>
              <a:t>,</a:t>
            </a:r>
          </a:p>
          <a:p>
            <a:pPr eaLnBrk="1" hangingPunct="1"/>
            <a:r>
              <a:rPr lang="it-IT" sz="1800" dirty="0"/>
              <a:t>NF-</a:t>
            </a:r>
            <a:r>
              <a:rPr lang="it-IT" sz="1800" dirty="0" err="1">
                <a:cs typeface="Arial" charset="0"/>
              </a:rPr>
              <a:t>ķB</a:t>
            </a:r>
            <a:r>
              <a:rPr lang="it-IT" sz="1800" dirty="0">
                <a:cs typeface="Arial" charset="0"/>
              </a:rPr>
              <a:t>).</a:t>
            </a:r>
            <a:endParaRPr lang="it-IT" sz="1800" dirty="0"/>
          </a:p>
        </p:txBody>
      </p:sp>
      <p:sp>
        <p:nvSpPr>
          <p:cNvPr id="1719302" name="Text Box 6"/>
          <p:cNvSpPr txBox="1">
            <a:spLocks noChangeArrowheads="1"/>
          </p:cNvSpPr>
          <p:nvPr/>
        </p:nvSpPr>
        <p:spPr bwMode="auto">
          <a:xfrm>
            <a:off x="1619250" y="101600"/>
            <a:ext cx="5942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Fattori Neurotrofici e Depressione</a:t>
            </a:r>
          </a:p>
        </p:txBody>
      </p:sp>
      <p:sp>
        <p:nvSpPr>
          <p:cNvPr id="532486" name="Text Box 7"/>
          <p:cNvSpPr txBox="1">
            <a:spLocks noChangeArrowheads="1"/>
          </p:cNvSpPr>
          <p:nvPr/>
        </p:nvSpPr>
        <p:spPr bwMode="auto">
          <a:xfrm>
            <a:off x="-22225" y="749300"/>
            <a:ext cx="7587459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u="sng" dirty="0">
                <a:solidFill>
                  <a:srgbClr val="FF0000"/>
                </a:solidFill>
              </a:rPr>
              <a:t>Fattori neurotrofici:</a:t>
            </a:r>
            <a:r>
              <a:rPr lang="it-IT" sz="2000" dirty="0">
                <a:solidFill>
                  <a:srgbClr val="FF0000"/>
                </a:solidFill>
              </a:rPr>
              <a:t>  	BDNF (brain </a:t>
            </a:r>
            <a:r>
              <a:rPr lang="it-IT" sz="2000" dirty="0" err="1">
                <a:solidFill>
                  <a:srgbClr val="FF0000"/>
                </a:solidFill>
              </a:rPr>
              <a:t>derived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neurotrophic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factor</a:t>
            </a:r>
            <a:r>
              <a:rPr lang="it-IT" sz="2000" dirty="0">
                <a:solidFill>
                  <a:srgbClr val="FF0000"/>
                </a:solidFill>
              </a:rPr>
              <a:t>)</a:t>
            </a:r>
          </a:p>
          <a:p>
            <a:pPr eaLnBrk="1" hangingPunct="1"/>
            <a:r>
              <a:rPr lang="it-IT" sz="2000" dirty="0">
                <a:solidFill>
                  <a:srgbClr val="FF0000"/>
                </a:solidFill>
              </a:rPr>
              <a:t>			NGF (</a:t>
            </a:r>
            <a:r>
              <a:rPr lang="it-IT" sz="2000" dirty="0" err="1">
                <a:solidFill>
                  <a:srgbClr val="FF0000"/>
                </a:solidFill>
              </a:rPr>
              <a:t>nerve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growth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factor</a:t>
            </a:r>
            <a:r>
              <a:rPr lang="it-IT" sz="2000" dirty="0">
                <a:solidFill>
                  <a:srgbClr val="FF0000"/>
                </a:solidFill>
              </a:rPr>
              <a:t>)</a:t>
            </a:r>
          </a:p>
          <a:p>
            <a:pPr eaLnBrk="1" hangingPunct="1"/>
            <a:r>
              <a:rPr lang="it-IT" sz="2000" dirty="0">
                <a:solidFill>
                  <a:srgbClr val="FF0000"/>
                </a:solidFill>
              </a:rPr>
              <a:t>	                          NT 3 (</a:t>
            </a:r>
            <a:r>
              <a:rPr lang="it-IT" sz="2000" dirty="0" err="1">
                <a:solidFill>
                  <a:srgbClr val="FF0000"/>
                </a:solidFill>
              </a:rPr>
              <a:t>neurotrofina</a:t>
            </a:r>
            <a:r>
              <a:rPr lang="it-IT" sz="2000" dirty="0">
                <a:solidFill>
                  <a:srgbClr val="FF0000"/>
                </a:solidFill>
              </a:rPr>
              <a:t> 3)</a:t>
            </a:r>
          </a:p>
          <a:p>
            <a:pPr eaLnBrk="1" hangingPunct="1"/>
            <a:r>
              <a:rPr lang="it-IT" sz="2000" dirty="0">
                <a:solidFill>
                  <a:srgbClr val="FF0000"/>
                </a:solidFill>
              </a:rPr>
              <a:t>			NT 4/5 (</a:t>
            </a:r>
            <a:r>
              <a:rPr lang="it-IT" sz="2000" dirty="0" err="1">
                <a:solidFill>
                  <a:srgbClr val="FF0000"/>
                </a:solidFill>
              </a:rPr>
              <a:t>neurotrofine</a:t>
            </a:r>
            <a:r>
              <a:rPr lang="it-IT" sz="2000" dirty="0">
                <a:solidFill>
                  <a:srgbClr val="FF0000"/>
                </a:solidFill>
              </a:rPr>
              <a:t> 4 e 5)</a:t>
            </a:r>
          </a:p>
          <a:p>
            <a:pPr eaLnBrk="1" hangingPunct="1"/>
            <a:endParaRPr lang="it-IT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06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394" name="Text Box 2"/>
          <p:cNvSpPr txBox="1">
            <a:spLocks noChangeArrowheads="1"/>
          </p:cNvSpPr>
          <p:nvPr/>
        </p:nvSpPr>
        <p:spPr bwMode="auto">
          <a:xfrm>
            <a:off x="0" y="669925"/>
            <a:ext cx="8550275" cy="2225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it-IT" sz="2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Nella depressione sarebbe presente una </a:t>
            </a:r>
            <a:r>
              <a:rPr lang="it-IT" sz="2000" u="sng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compromissione dei processi di</a:t>
            </a:r>
            <a:r>
              <a:rPr lang="it-IT" sz="2000" u="sng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it-IT" sz="2000" u="sng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neuroplasticità</a:t>
            </a:r>
            <a:r>
              <a:rPr lang="it-IT" sz="2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a danno di alcune reti neuronali come quelle della corteccia prefrontale, amigdala ed ippocampo.</a:t>
            </a:r>
            <a:r>
              <a:rPr lang="it-IT" sz="2000">
                <a:cs typeface="+mn-cs"/>
              </a:rPr>
              <a:t> </a:t>
            </a:r>
          </a:p>
          <a:p>
            <a:pPr eaLnBrk="1" hangingPunct="1">
              <a:defRPr/>
            </a:pPr>
            <a:endParaRPr lang="it-IT" sz="200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buFontTx/>
              <a:buChar char="•"/>
              <a:defRPr/>
            </a:pPr>
            <a:r>
              <a:rPr lang="it-IT" sz="2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 depressione sarebbe quindi la conseguenza dell</a:t>
            </a:r>
            <a:r>
              <a:rPr lang="ja-JP" altLang="it-IT" sz="2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’</a:t>
            </a:r>
            <a:r>
              <a:rPr lang="it-IT" sz="2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incapacità di queste aree cerebrali a stabilire adeguate connessioni sinaptiche ed a mantenere l</a:t>
            </a:r>
            <a:r>
              <a:rPr lang="ja-JP" altLang="it-IT" sz="2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’</a:t>
            </a:r>
            <a:r>
              <a:rPr lang="it-IT" sz="2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attività di </a:t>
            </a:r>
            <a:r>
              <a:rPr lang="it-IT" sz="20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neurogenesi</a:t>
            </a:r>
            <a:r>
              <a:rPr lang="it-IT" sz="2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.</a:t>
            </a:r>
            <a:endParaRPr lang="it-IT" sz="2000"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  <p:sp>
        <p:nvSpPr>
          <p:cNvPr id="1723395" name="Text Box 3"/>
          <p:cNvSpPr txBox="1">
            <a:spLocks noChangeArrowheads="1"/>
          </p:cNvSpPr>
          <p:nvPr/>
        </p:nvSpPr>
        <p:spPr bwMode="auto">
          <a:xfrm>
            <a:off x="1619250" y="115888"/>
            <a:ext cx="5942013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Fattori Neurotrofici e Depressione</a:t>
            </a:r>
          </a:p>
        </p:txBody>
      </p:sp>
      <p:sp>
        <p:nvSpPr>
          <p:cNvPr id="1723396" name="Text Box 4"/>
          <p:cNvSpPr txBox="1">
            <a:spLocks noChangeArrowheads="1"/>
          </p:cNvSpPr>
          <p:nvPr/>
        </p:nvSpPr>
        <p:spPr bwMode="auto">
          <a:xfrm>
            <a:off x="1143000" y="3048000"/>
            <a:ext cx="85502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Studi di neuroimaging (PET, MRI)</a:t>
            </a: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  <a:p>
            <a:pPr lvl="2">
              <a:buFontTx/>
              <a:buChar char="•"/>
              <a:defRPr/>
            </a:pP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riduzione del volume dell</a:t>
            </a:r>
            <a:r>
              <a:rPr lang="ja-JP" altLang="it-IT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’</a:t>
            </a: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ippocampo</a:t>
            </a:r>
          </a:p>
          <a:p>
            <a:pPr lvl="2">
              <a:buFontTx/>
              <a:buChar char="•"/>
              <a:defRPr/>
            </a:pP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correlazione con la durata della depressione</a:t>
            </a:r>
          </a:p>
          <a:p>
            <a:pPr lvl="2">
              <a:buFontTx/>
              <a:buChar char="•"/>
              <a:defRPr/>
            </a:pP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recupero volumetrico dopo trattamento con AD</a:t>
            </a:r>
          </a:p>
          <a:p>
            <a:pPr lvl="2">
              <a:buFontTx/>
              <a:buChar char="•"/>
              <a:defRPr/>
            </a:pP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correlazione tra numero episodi depressivi ed entità dell</a:t>
            </a:r>
            <a:r>
              <a:rPr lang="ja-JP" altLang="it-IT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’</a:t>
            </a: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atrofia</a:t>
            </a:r>
          </a:p>
          <a:p>
            <a:pPr lvl="2">
              <a:buFontTx/>
              <a:buChar char="•"/>
              <a:defRPr/>
            </a:pPr>
            <a:endParaRPr lang="it-IT">
              <a:latin typeface="Times New Roman" charset="0"/>
              <a:cs typeface="+mn-cs"/>
            </a:endParaRPr>
          </a:p>
        </p:txBody>
      </p:sp>
      <p:sp>
        <p:nvSpPr>
          <p:cNvPr id="536580" name="Text Box 5"/>
          <p:cNvSpPr txBox="1">
            <a:spLocks noChangeArrowheads="1"/>
          </p:cNvSpPr>
          <p:nvPr/>
        </p:nvSpPr>
        <p:spPr bwMode="auto">
          <a:xfrm>
            <a:off x="1127125" y="4800600"/>
            <a:ext cx="86264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chemeClr val="folHlink"/>
                </a:solidFill>
              </a:rPr>
              <a:t>Studi post-mortem</a:t>
            </a:r>
          </a:p>
          <a:p>
            <a:pPr lvl="2" eaLnBrk="1" hangingPunct="1">
              <a:buFontTx/>
              <a:buChar char="•"/>
            </a:pPr>
            <a:r>
              <a:rPr lang="it-IT" sz="1800"/>
              <a:t>riduzione delle dimensioni dei neuroni nella corteccia orbito-frontale</a:t>
            </a:r>
          </a:p>
          <a:p>
            <a:pPr lvl="2" eaLnBrk="1" hangingPunct="1">
              <a:buFontTx/>
              <a:buChar char="•"/>
            </a:pPr>
            <a:r>
              <a:rPr lang="it-IT" sz="1800"/>
              <a:t>riduzione della dimensione e del numero delle cellule della glia in corteccia prefrontale e orbitofrontale</a:t>
            </a:r>
          </a:p>
          <a:p>
            <a:pPr lvl="2" eaLnBrk="1" hangingPunct="1">
              <a:buFontTx/>
              <a:buChar char="•"/>
            </a:pPr>
            <a:r>
              <a:rPr lang="it-IT" sz="1800"/>
              <a:t>riduzione del volume dei gangli della base</a:t>
            </a:r>
            <a:r>
              <a:rPr lang="it-IT">
                <a:latin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4356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3200" b="0">
                <a:solidFill>
                  <a:schemeClr val="tx1"/>
                </a:solidFill>
                <a:latin typeface="Garamond" charset="0"/>
                <a:cs typeface="+mj-cs"/>
              </a:rPr>
              <a:t>Fattori Neurotrofici e Depressione</a:t>
            </a:r>
            <a:br>
              <a:rPr lang="it-IT" sz="3200" b="0">
                <a:solidFill>
                  <a:schemeClr val="tx1"/>
                </a:solidFill>
                <a:latin typeface="Garamond" charset="0"/>
                <a:cs typeface="+mj-cs"/>
              </a:rPr>
            </a:br>
            <a:endParaRPr lang="it-IT" sz="3200" b="0">
              <a:solidFill>
                <a:schemeClr val="tx1"/>
              </a:solidFill>
              <a:latin typeface="Garamond" charset="0"/>
              <a:cs typeface="+mj-cs"/>
            </a:endParaRP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it-IT" sz="4000">
                <a:latin typeface="Garamond" charset="0"/>
                <a:cs typeface="+mn-cs"/>
              </a:rPr>
              <a:t>I livelli del BDNF sono diminuiti nel siero di soggetti sani con tratti depressivi di </a:t>
            </a:r>
            <a:r>
              <a:rPr lang="it-IT" sz="4800">
                <a:solidFill>
                  <a:schemeClr val="folHlink"/>
                </a:solidFill>
                <a:latin typeface="Garamond" charset="0"/>
                <a:cs typeface="+mn-cs"/>
              </a:rPr>
              <a:t>personalità</a:t>
            </a:r>
            <a:r>
              <a:rPr lang="it-IT" sz="4800">
                <a:latin typeface="Garamond" charset="0"/>
                <a:cs typeface="+mn-cs"/>
              </a:rPr>
              <a:t> </a:t>
            </a:r>
            <a:r>
              <a:rPr lang="it-IT" sz="4000">
                <a:latin typeface="Garamond" charset="0"/>
                <a:cs typeface="+mn-cs"/>
              </a:rPr>
              <a:t>(Lang et al., 2004).</a:t>
            </a:r>
          </a:p>
          <a:p>
            <a:pPr eaLnBrk="1" hangingPunct="1">
              <a:defRPr/>
            </a:pPr>
            <a:endParaRPr lang="it-IT">
              <a:latin typeface="Garamon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133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05BB59-1E48-94A4-0D9A-EA10FFCDF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224"/>
            <a:ext cx="9144000" cy="155246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18A854-843D-707F-8F85-31C5EBC05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846351"/>
            <a:ext cx="7886700" cy="4351338"/>
          </a:xfrm>
        </p:spPr>
        <p:txBody>
          <a:bodyPr/>
          <a:lstStyle/>
          <a:p>
            <a:pPr algn="ctr"/>
            <a:r>
              <a:rPr lang="it-IT" dirty="0">
                <a:latin typeface="Garamond" charset="0"/>
              </a:rPr>
              <a:t>La depressione NON E’ UNA NEVROSI  «sine materia»</a:t>
            </a:r>
            <a:br>
              <a:rPr lang="it-IT" dirty="0">
                <a:latin typeface="Garamond" charset="0"/>
              </a:rPr>
            </a:br>
            <a:r>
              <a:rPr lang="it-IT" dirty="0">
                <a:latin typeface="Garamond" charset="0"/>
              </a:rPr>
              <a:t> ma è una vera e propria malattia neurologica a tipo neurodegenerativo lento</a:t>
            </a:r>
            <a:br>
              <a:rPr lang="it-IT" dirty="0">
                <a:latin typeface="Garamond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2016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31843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it-IT" sz="4000" dirty="0">
                <a:latin typeface="Garamond" charset="0"/>
                <a:cs typeface="+mj-cs"/>
              </a:rPr>
              <a:t>.</a:t>
            </a:r>
          </a:p>
        </p:txBody>
      </p:sp>
      <p:sp>
        <p:nvSpPr>
          <p:cNvPr id="1715203" name="Rectangle 3"/>
          <p:cNvSpPr>
            <a:spLocks noGrp="1" noChangeArrowheads="1"/>
          </p:cNvSpPr>
          <p:nvPr>
            <p:ph idx="1"/>
          </p:nvPr>
        </p:nvSpPr>
        <p:spPr>
          <a:xfrm>
            <a:off x="0" y="116958"/>
            <a:ext cx="9144000" cy="6741041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it-IT" sz="2000" dirty="0">
                <a:latin typeface="Garamond" charset="0"/>
                <a:cs typeface="+mn-cs"/>
              </a:rPr>
              <a:t>I dati attuali convergono su un modello unitario: la visione della malattia depressiva è sul </a:t>
            </a:r>
            <a:r>
              <a:rPr lang="it-IT" sz="2800" b="1" i="1" u="sng" dirty="0">
                <a:solidFill>
                  <a:srgbClr val="FF0000"/>
                </a:solidFill>
                <a:latin typeface="Garamond" charset="0"/>
                <a:cs typeface="+mn-cs"/>
              </a:rPr>
              <a:t>modello </a:t>
            </a:r>
            <a:r>
              <a:rPr lang="it-IT" sz="2800" b="1" i="1" u="sng" dirty="0" err="1">
                <a:solidFill>
                  <a:srgbClr val="FF0000"/>
                </a:solidFill>
                <a:latin typeface="Garamond" charset="0"/>
                <a:cs typeface="+mn-cs"/>
              </a:rPr>
              <a:t>neurodistrofico</a:t>
            </a:r>
            <a:r>
              <a:rPr lang="it-IT" sz="2800" b="1" i="1" u="sng" dirty="0">
                <a:solidFill>
                  <a:srgbClr val="FF0000"/>
                </a:solidFill>
                <a:latin typeface="Garamond" charset="0"/>
                <a:cs typeface="+mn-cs"/>
              </a:rPr>
              <a:t> </a:t>
            </a:r>
            <a:r>
              <a:rPr lang="it-IT" sz="2800" dirty="0">
                <a:solidFill>
                  <a:srgbClr val="FF0000"/>
                </a:solidFill>
                <a:latin typeface="Garamond" charset="0"/>
                <a:cs typeface="+mn-cs"/>
              </a:rPr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800" dirty="0">
                <a:latin typeface="Garamond" charset="0"/>
                <a:cs typeface="+mn-cs"/>
              </a:rPr>
              <a:t>diminuzione del metabolismo neuronale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800" dirty="0">
                <a:latin typeface="Garamond" charset="0"/>
                <a:cs typeface="+mn-cs"/>
              </a:rPr>
              <a:t>dimezzamento del numero dei bottoni sinaptici sui dendriti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800" dirty="0">
                <a:latin typeface="Garamond" charset="0"/>
                <a:cs typeface="+mn-cs"/>
              </a:rPr>
              <a:t>diminuzione del diametro degli assoni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800" dirty="0">
                <a:latin typeface="Garamond" charset="0"/>
                <a:cs typeface="+mn-cs"/>
              </a:rPr>
              <a:t>distruzione e perdita del citoscheletro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800" dirty="0">
                <a:latin typeface="Garamond" charset="0"/>
                <a:cs typeface="+mn-cs"/>
              </a:rPr>
              <a:t>diminuzione e squilibrio della normale produzione dei neurotrasmettitori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dirty="0">
                <a:latin typeface="Garamond" charset="0"/>
                <a:cs typeface="+mn-cs"/>
              </a:rPr>
              <a:t>apoptosi neuronale e gliale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it-IT" sz="3600" dirty="0">
                <a:latin typeface="Garamond" charset="0"/>
              </a:rPr>
              <a:t>DISTRUZIONE DEL CITOSCHELETRO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it-IT" sz="3600" dirty="0">
                <a:latin typeface="Garamond" charset="0"/>
              </a:rPr>
              <a:t>con DANNO IRREVERSIBILE AL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it-IT" sz="3600" dirty="0">
                <a:solidFill>
                  <a:srgbClr val="FF0000"/>
                </a:solidFill>
                <a:latin typeface="Garamond" charset="0"/>
              </a:rPr>
              <a:t>«CERVELLO QUANTISTICO»</a:t>
            </a:r>
            <a:endParaRPr lang="it-IT" sz="3600" dirty="0">
              <a:solidFill>
                <a:srgbClr val="FF0000"/>
              </a:solidFill>
              <a:latin typeface="Garamond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it-IT" dirty="0">
              <a:latin typeface="Garamond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it-IT" sz="2800" dirty="0">
              <a:latin typeface="Garamon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36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eaLnBrk="1" hangingPunct="1"/>
            <a:r>
              <a:rPr lang="it-IT">
                <a:solidFill>
                  <a:srgbClr val="00FFFF"/>
                </a:solidFill>
                <a:latin typeface="Calibri" charset="0"/>
              </a:rPr>
              <a:t>Immagini SPECT in paziente con PTSD</a:t>
            </a:r>
            <a:endParaRPr lang="it-IT">
              <a:latin typeface="Calibri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09600" y="2133600"/>
            <a:ext cx="7993063" cy="4329113"/>
            <a:chOff x="384" y="1344"/>
            <a:chExt cx="5035" cy="2727"/>
          </a:xfrm>
        </p:grpSpPr>
        <p:pic>
          <p:nvPicPr>
            <p:cNvPr id="262148" name="Picture 4" descr="cervello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344"/>
              <a:ext cx="2219" cy="2262"/>
            </a:xfrm>
            <a:prstGeom prst="rect">
              <a:avLst/>
            </a:prstGeom>
            <a:noFill/>
            <a:ln w="28575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2149" name="Picture 5" descr="cervello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" y="1344"/>
              <a:ext cx="2219" cy="2262"/>
            </a:xfrm>
            <a:prstGeom prst="rect">
              <a:avLst/>
            </a:prstGeom>
            <a:noFill/>
            <a:ln w="28575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2150" name="Text Box 6"/>
            <p:cNvSpPr txBox="1">
              <a:spLocks noChangeArrowheads="1"/>
            </p:cNvSpPr>
            <p:nvPr/>
          </p:nvSpPr>
          <p:spPr bwMode="auto">
            <a:xfrm>
              <a:off x="768" y="3840"/>
              <a:ext cx="102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b="1">
                  <a:solidFill>
                    <a:srgbClr val="00FFFF"/>
                  </a:solidFill>
                </a:rPr>
                <a:t>Stimolo Neutro</a:t>
              </a:r>
            </a:p>
          </p:txBody>
        </p:sp>
        <p:sp>
          <p:nvSpPr>
            <p:cNvPr id="262151" name="Text Box 7"/>
            <p:cNvSpPr txBox="1">
              <a:spLocks noChangeArrowheads="1"/>
            </p:cNvSpPr>
            <p:nvPr/>
          </p:nvSpPr>
          <p:spPr bwMode="auto">
            <a:xfrm>
              <a:off x="3459" y="3840"/>
              <a:ext cx="1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b="1">
                  <a:solidFill>
                    <a:srgbClr val="00FFFF"/>
                  </a:solidFill>
                </a:rPr>
                <a:t>Stimolo Provocativo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0320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WordArt 2"/>
          <p:cNvSpPr>
            <a:spLocks noChangeArrowheads="1" noChangeShapeType="1" noTextEdit="1"/>
          </p:cNvSpPr>
          <p:nvPr/>
        </p:nvSpPr>
        <p:spPr bwMode="auto">
          <a:xfrm>
            <a:off x="1295400" y="38100"/>
            <a:ext cx="6553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Brain imaging strutturale e ippocampo</a:t>
            </a:r>
          </a:p>
        </p:txBody>
      </p:sp>
      <p:grpSp>
        <p:nvGrpSpPr>
          <p:cNvPr id="265219" name="Group 3"/>
          <p:cNvGrpSpPr>
            <a:grpSpLocks/>
          </p:cNvGrpSpPr>
          <p:nvPr/>
        </p:nvGrpSpPr>
        <p:grpSpPr bwMode="auto">
          <a:xfrm>
            <a:off x="0" y="609600"/>
            <a:ext cx="9144000" cy="6523038"/>
            <a:chOff x="0" y="384"/>
            <a:chExt cx="5760" cy="4109"/>
          </a:xfrm>
        </p:grpSpPr>
        <p:grpSp>
          <p:nvGrpSpPr>
            <p:cNvPr id="265220" name="Group 4"/>
            <p:cNvGrpSpPr>
              <a:grpSpLocks/>
            </p:cNvGrpSpPr>
            <p:nvPr/>
          </p:nvGrpSpPr>
          <p:grpSpPr bwMode="auto">
            <a:xfrm>
              <a:off x="240" y="1584"/>
              <a:ext cx="5381" cy="255"/>
              <a:chOff x="270" y="2145"/>
              <a:chExt cx="6054" cy="307"/>
            </a:xfrm>
          </p:grpSpPr>
          <p:sp>
            <p:nvSpPr>
              <p:cNvPr id="1687557" name="Rectangle 5"/>
              <p:cNvSpPr>
                <a:spLocks noChangeArrowheads="1"/>
              </p:cNvSpPr>
              <p:nvPr/>
            </p:nvSpPr>
            <p:spPr bwMode="auto">
              <a:xfrm>
                <a:off x="3889" y="2145"/>
                <a:ext cx="333" cy="307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Symbol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 NO</a:t>
                </a:r>
              </a:p>
            </p:txBody>
          </p:sp>
          <p:sp>
            <p:nvSpPr>
              <p:cNvPr id="1687558" name="Rectangle 6"/>
              <p:cNvSpPr>
                <a:spLocks noChangeArrowheads="1"/>
              </p:cNvSpPr>
              <p:nvPr/>
            </p:nvSpPr>
            <p:spPr bwMode="auto">
              <a:xfrm>
                <a:off x="4222" y="2145"/>
                <a:ext cx="2102" cy="307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Symbol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  <a:sym typeface="Symbol" charset="0"/>
                  </a:rPr>
                  <a:t>Non differenze in V ippocampali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Symbol" charset="0"/>
                  <a:buChar char="¯"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  <a:sym typeface="Symbol" charset="0"/>
                  </a:rPr>
                  <a:t>V cerebr e corpo calloso</a:t>
                </a:r>
              </a:p>
            </p:txBody>
          </p:sp>
          <p:sp>
            <p:nvSpPr>
              <p:cNvPr id="1687559" name="Rectangle 7"/>
              <p:cNvSpPr>
                <a:spLocks noChangeArrowheads="1"/>
              </p:cNvSpPr>
              <p:nvPr/>
            </p:nvSpPr>
            <p:spPr bwMode="auto">
              <a:xfrm>
                <a:off x="2486" y="2145"/>
                <a:ext cx="1403" cy="307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61 non abusati</a:t>
                </a:r>
              </a:p>
            </p:txBody>
          </p:sp>
          <p:sp>
            <p:nvSpPr>
              <p:cNvPr id="1687560" name="Rectangle 8"/>
              <p:cNvSpPr>
                <a:spLocks noChangeArrowheads="1"/>
              </p:cNvSpPr>
              <p:nvPr/>
            </p:nvSpPr>
            <p:spPr bwMode="auto">
              <a:xfrm>
                <a:off x="1135" y="2145"/>
                <a:ext cx="1351" cy="307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 44 bambini abusati PTSD</a:t>
                </a:r>
              </a:p>
            </p:txBody>
          </p:sp>
          <p:sp>
            <p:nvSpPr>
              <p:cNvPr id="1687561" name="Rectangle 9"/>
              <p:cNvSpPr>
                <a:spLocks noChangeArrowheads="1"/>
              </p:cNvSpPr>
              <p:nvPr/>
            </p:nvSpPr>
            <p:spPr bwMode="auto">
              <a:xfrm>
                <a:off x="270" y="2145"/>
                <a:ext cx="865" cy="307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De Bellis et al, 1999</a:t>
                </a:r>
              </a:p>
            </p:txBody>
          </p:sp>
        </p:grpSp>
        <p:grpSp>
          <p:nvGrpSpPr>
            <p:cNvPr id="265221" name="Group 10"/>
            <p:cNvGrpSpPr>
              <a:grpSpLocks/>
            </p:cNvGrpSpPr>
            <p:nvPr/>
          </p:nvGrpSpPr>
          <p:grpSpPr bwMode="auto">
            <a:xfrm>
              <a:off x="240" y="1824"/>
              <a:ext cx="5381" cy="284"/>
              <a:chOff x="270" y="2452"/>
              <a:chExt cx="6054" cy="380"/>
            </a:xfrm>
          </p:grpSpPr>
          <p:sp>
            <p:nvSpPr>
              <p:cNvPr id="1687563" name="Rectangle 11"/>
              <p:cNvSpPr>
                <a:spLocks noChangeArrowheads="1"/>
              </p:cNvSpPr>
              <p:nvPr/>
            </p:nvSpPr>
            <p:spPr bwMode="auto">
              <a:xfrm>
                <a:off x="3889" y="2452"/>
                <a:ext cx="333" cy="38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Symbol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SI</a:t>
                </a:r>
              </a:p>
            </p:txBody>
          </p:sp>
          <p:sp>
            <p:nvSpPr>
              <p:cNvPr id="1687564" name="Rectangle 12"/>
              <p:cNvSpPr>
                <a:spLocks noChangeArrowheads="1"/>
              </p:cNvSpPr>
              <p:nvPr/>
            </p:nvSpPr>
            <p:spPr bwMode="auto">
              <a:xfrm>
                <a:off x="4222" y="2452"/>
                <a:ext cx="2102" cy="38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pitchFamily="2" charset="2"/>
                  <a:buNone/>
                  <a:defRPr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  <a:ea typeface="+mn-ea"/>
                    <a:sym typeface="Symbol" pitchFamily="18" charset="2"/>
                  </a:rPr>
                  <a:t>No  V Ippo a 1 sett o 6 mesi dal trauma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pitchFamily="2" charset="2"/>
                  <a:buNone/>
                  <a:defRPr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  <a:ea typeface="+mn-ea"/>
                    <a:sym typeface="Symbol" pitchFamily="18" charset="2"/>
                  </a:rPr>
                  <a:t>Non differenze PTSDSI E PTSDNO</a:t>
                </a:r>
                <a:endParaRPr lang="it-IT" sz="1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687565" name="Rectangle 13"/>
              <p:cNvSpPr>
                <a:spLocks noChangeArrowheads="1"/>
              </p:cNvSpPr>
              <p:nvPr/>
            </p:nvSpPr>
            <p:spPr bwMode="auto">
              <a:xfrm>
                <a:off x="2486" y="2452"/>
                <a:ext cx="1403" cy="38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27 con trauma che non sviluppano PTSD</a:t>
                </a:r>
              </a:p>
            </p:txBody>
          </p:sp>
          <p:sp>
            <p:nvSpPr>
              <p:cNvPr id="1687566" name="Rectangle 14"/>
              <p:cNvSpPr>
                <a:spLocks noChangeArrowheads="1"/>
              </p:cNvSpPr>
              <p:nvPr/>
            </p:nvSpPr>
            <p:spPr bwMode="auto">
              <a:xfrm>
                <a:off x="1135" y="2452"/>
                <a:ext cx="1351" cy="38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10 PTSD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(traumI diversI)</a:t>
                </a:r>
              </a:p>
            </p:txBody>
          </p:sp>
          <p:sp>
            <p:nvSpPr>
              <p:cNvPr id="1687567" name="Rectangle 15"/>
              <p:cNvSpPr>
                <a:spLocks noChangeArrowheads="1"/>
              </p:cNvSpPr>
              <p:nvPr/>
            </p:nvSpPr>
            <p:spPr bwMode="auto">
              <a:xfrm>
                <a:off x="270" y="2452"/>
                <a:ext cx="865" cy="38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Bonne et al, 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2001</a:t>
                </a:r>
              </a:p>
            </p:txBody>
          </p:sp>
        </p:grpSp>
        <p:grpSp>
          <p:nvGrpSpPr>
            <p:cNvPr id="265222" name="Group 16"/>
            <p:cNvGrpSpPr>
              <a:grpSpLocks/>
            </p:cNvGrpSpPr>
            <p:nvPr/>
          </p:nvGrpSpPr>
          <p:grpSpPr bwMode="auto">
            <a:xfrm>
              <a:off x="240" y="2112"/>
              <a:ext cx="5381" cy="240"/>
              <a:chOff x="270" y="2832"/>
              <a:chExt cx="6054" cy="382"/>
            </a:xfrm>
          </p:grpSpPr>
          <p:sp>
            <p:nvSpPr>
              <p:cNvPr id="1687569" name="Rectangle 17"/>
              <p:cNvSpPr>
                <a:spLocks noChangeArrowheads="1"/>
              </p:cNvSpPr>
              <p:nvPr/>
            </p:nvSpPr>
            <p:spPr bwMode="auto">
              <a:xfrm>
                <a:off x="3889" y="2832"/>
                <a:ext cx="333" cy="382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Symbol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 NO</a:t>
                </a:r>
              </a:p>
            </p:txBody>
          </p:sp>
          <p:sp>
            <p:nvSpPr>
              <p:cNvPr id="1687570" name="Rectangle 18"/>
              <p:cNvSpPr>
                <a:spLocks noChangeArrowheads="1"/>
              </p:cNvSpPr>
              <p:nvPr/>
            </p:nvSpPr>
            <p:spPr bwMode="auto">
              <a:xfrm>
                <a:off x="4222" y="2832"/>
                <a:ext cx="2102" cy="382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Symbol" pitchFamily="18" charset="2"/>
                  <a:buChar char="¯"/>
                  <a:defRPr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  <a:ea typeface="+mn-ea"/>
                    <a:sym typeface="Symbol" pitchFamily="18" charset="2"/>
                  </a:rPr>
                  <a:t>V cerebrale totale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Symbol" pitchFamily="18" charset="2"/>
                  <a:buChar char="¯"/>
                  <a:defRPr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  <a:ea typeface="+mn-ea"/>
                    <a:sym typeface="Symbol" pitchFamily="18" charset="2"/>
                  </a:rPr>
                  <a:t> sostanza grigia dei lobi frontal di sx</a:t>
                </a:r>
                <a:endParaRPr lang="it-IT" sz="1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687571" name="Rectangle 19"/>
              <p:cNvSpPr>
                <a:spLocks noChangeArrowheads="1"/>
              </p:cNvSpPr>
              <p:nvPr/>
            </p:nvSpPr>
            <p:spPr bwMode="auto">
              <a:xfrm>
                <a:off x="2486" y="2832"/>
                <a:ext cx="1403" cy="382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24 matched</a:t>
                </a:r>
              </a:p>
            </p:txBody>
          </p:sp>
          <p:sp>
            <p:nvSpPr>
              <p:cNvPr id="1687572" name="Rectangle 20"/>
              <p:cNvSpPr>
                <a:spLocks noChangeArrowheads="1"/>
              </p:cNvSpPr>
              <p:nvPr/>
            </p:nvSpPr>
            <p:spPr bwMode="auto">
              <a:xfrm>
                <a:off x="1135" y="2832"/>
                <a:ext cx="1351" cy="382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24 bambini con traumi di diverse tipologie PTSD</a:t>
                </a:r>
              </a:p>
            </p:txBody>
          </p:sp>
          <p:sp>
            <p:nvSpPr>
              <p:cNvPr id="1687573" name="Rectangle 21"/>
              <p:cNvSpPr>
                <a:spLocks noChangeArrowheads="1"/>
              </p:cNvSpPr>
              <p:nvPr/>
            </p:nvSpPr>
            <p:spPr bwMode="auto">
              <a:xfrm>
                <a:off x="270" y="2832"/>
                <a:ext cx="865" cy="382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Carrion et al, 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2001</a:t>
                </a:r>
              </a:p>
            </p:txBody>
          </p:sp>
        </p:grpSp>
        <p:grpSp>
          <p:nvGrpSpPr>
            <p:cNvPr id="265223" name="Group 22"/>
            <p:cNvGrpSpPr>
              <a:grpSpLocks/>
            </p:cNvGrpSpPr>
            <p:nvPr/>
          </p:nvGrpSpPr>
          <p:grpSpPr bwMode="auto">
            <a:xfrm>
              <a:off x="240" y="2352"/>
              <a:ext cx="5381" cy="242"/>
              <a:chOff x="270" y="3214"/>
              <a:chExt cx="6054" cy="307"/>
            </a:xfrm>
          </p:grpSpPr>
          <p:sp>
            <p:nvSpPr>
              <p:cNvPr id="1687575" name="Rectangle 23"/>
              <p:cNvSpPr>
                <a:spLocks noChangeArrowheads="1"/>
              </p:cNvSpPr>
              <p:nvPr/>
            </p:nvSpPr>
            <p:spPr bwMode="auto">
              <a:xfrm>
                <a:off x="3889" y="3214"/>
                <a:ext cx="333" cy="307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Symbol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 NO</a:t>
                </a:r>
              </a:p>
            </p:txBody>
          </p:sp>
          <p:sp>
            <p:nvSpPr>
              <p:cNvPr id="1687576" name="Rectangle 24"/>
              <p:cNvSpPr>
                <a:spLocks noChangeArrowheads="1"/>
              </p:cNvSpPr>
              <p:nvPr/>
            </p:nvSpPr>
            <p:spPr bwMode="auto">
              <a:xfrm>
                <a:off x="4222" y="3214"/>
                <a:ext cx="2102" cy="307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Symbol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  <a:sym typeface="Symbol" charset="0"/>
                  </a:rPr>
                  <a:t>Nessuna differenza fra ippocampi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Symbol" charset="0"/>
                  <a:buChar char="¯"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  <a:sym typeface="Symbol" charset="0"/>
                  </a:rPr>
                  <a:t> corteccia frontale</a:t>
                </a:r>
              </a:p>
            </p:txBody>
          </p:sp>
          <p:sp>
            <p:nvSpPr>
              <p:cNvPr id="1687577" name="Rectangle 25"/>
              <p:cNvSpPr>
                <a:spLocks noChangeArrowheads="1"/>
              </p:cNvSpPr>
              <p:nvPr/>
            </p:nvSpPr>
            <p:spPr bwMode="auto">
              <a:xfrm>
                <a:off x="2486" y="3214"/>
                <a:ext cx="1403" cy="307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17 senza trauma</a:t>
                </a:r>
              </a:p>
            </p:txBody>
          </p:sp>
          <p:sp>
            <p:nvSpPr>
              <p:cNvPr id="1687578" name="Rectangle 26"/>
              <p:cNvSpPr>
                <a:spLocks noChangeArrowheads="1"/>
              </p:cNvSpPr>
              <p:nvPr/>
            </p:nvSpPr>
            <p:spPr bwMode="auto">
              <a:xfrm>
                <a:off x="1135" y="3214"/>
                <a:ext cx="1351" cy="307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11 maltratt. PTSD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11  maltratt. non PTSD</a:t>
                </a:r>
              </a:p>
            </p:txBody>
          </p:sp>
          <p:sp>
            <p:nvSpPr>
              <p:cNvPr id="1687579" name="Rectangle 27"/>
              <p:cNvSpPr>
                <a:spLocks noChangeArrowheads="1"/>
              </p:cNvSpPr>
              <p:nvPr/>
            </p:nvSpPr>
            <p:spPr bwMode="auto">
              <a:xfrm>
                <a:off x="270" y="3214"/>
                <a:ext cx="865" cy="307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Fennema-N  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et al, 2002</a:t>
                </a:r>
              </a:p>
            </p:txBody>
          </p:sp>
        </p:grpSp>
        <p:grpSp>
          <p:nvGrpSpPr>
            <p:cNvPr id="265224" name="Group 28"/>
            <p:cNvGrpSpPr>
              <a:grpSpLocks/>
            </p:cNvGrpSpPr>
            <p:nvPr/>
          </p:nvGrpSpPr>
          <p:grpSpPr bwMode="auto">
            <a:xfrm>
              <a:off x="240" y="2592"/>
              <a:ext cx="5381" cy="223"/>
              <a:chOff x="270" y="3521"/>
              <a:chExt cx="6054" cy="307"/>
            </a:xfrm>
          </p:grpSpPr>
          <p:sp>
            <p:nvSpPr>
              <p:cNvPr id="1687581" name="Rectangle 29"/>
              <p:cNvSpPr>
                <a:spLocks noChangeArrowheads="1"/>
              </p:cNvSpPr>
              <p:nvPr/>
            </p:nvSpPr>
            <p:spPr bwMode="auto">
              <a:xfrm>
                <a:off x="3889" y="3521"/>
                <a:ext cx="333" cy="307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Symbol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 NO</a:t>
                </a:r>
              </a:p>
            </p:txBody>
          </p:sp>
          <p:sp>
            <p:nvSpPr>
              <p:cNvPr id="1687582" name="Rectangle 30"/>
              <p:cNvSpPr>
                <a:spLocks noChangeArrowheads="1"/>
              </p:cNvSpPr>
              <p:nvPr/>
            </p:nvSpPr>
            <p:spPr bwMode="auto">
              <a:xfrm>
                <a:off x="4222" y="3521"/>
                <a:ext cx="2102" cy="307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Symbol" pitchFamily="18" charset="2"/>
                  <a:buChar char="¯"/>
                  <a:defRPr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  <a:ea typeface="+mn-ea"/>
                    <a:sym typeface="Symbol" pitchFamily="18" charset="2"/>
                  </a:rPr>
                  <a:t>V Ippo bilat in PTSD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Symbol" pitchFamily="18" charset="2"/>
                  <a:buChar char="¯"/>
                  <a:defRPr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  <a:ea typeface="+mn-ea"/>
                    <a:sym typeface="Symbol" pitchFamily="18" charset="2"/>
                  </a:rPr>
                  <a:t> sostanza bianca</a:t>
                </a:r>
                <a:endParaRPr lang="it-IT" sz="1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687583" name="Rectangle 31"/>
              <p:cNvSpPr>
                <a:spLocks noChangeArrowheads="1"/>
              </p:cNvSpPr>
              <p:nvPr/>
            </p:nvSpPr>
            <p:spPr bwMode="auto">
              <a:xfrm>
                <a:off x="2486" y="3521"/>
                <a:ext cx="1403" cy="307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10 matched</a:t>
                </a:r>
              </a:p>
            </p:txBody>
          </p:sp>
          <p:sp>
            <p:nvSpPr>
              <p:cNvPr id="1687584" name="Rectangle 32"/>
              <p:cNvSpPr>
                <a:spLocks noChangeArrowheads="1"/>
              </p:cNvSpPr>
              <p:nvPr/>
            </p:nvSpPr>
            <p:spPr bwMode="auto">
              <a:xfrm>
                <a:off x="1135" y="3521"/>
                <a:ext cx="1351" cy="307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12 PTSD eventi civili</a:t>
                </a:r>
              </a:p>
            </p:txBody>
          </p:sp>
          <p:sp>
            <p:nvSpPr>
              <p:cNvPr id="1687585" name="Rectangle 33"/>
              <p:cNvSpPr>
                <a:spLocks noChangeArrowheads="1"/>
              </p:cNvSpPr>
              <p:nvPr/>
            </p:nvSpPr>
            <p:spPr bwMode="auto">
              <a:xfrm>
                <a:off x="270" y="3521"/>
                <a:ext cx="865" cy="307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Villareal et al, 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2002</a:t>
                </a:r>
              </a:p>
            </p:txBody>
          </p:sp>
        </p:grpSp>
        <p:grpSp>
          <p:nvGrpSpPr>
            <p:cNvPr id="265225" name="Group 34"/>
            <p:cNvGrpSpPr>
              <a:grpSpLocks/>
            </p:cNvGrpSpPr>
            <p:nvPr/>
          </p:nvGrpSpPr>
          <p:grpSpPr bwMode="auto">
            <a:xfrm>
              <a:off x="240" y="1104"/>
              <a:ext cx="5381" cy="238"/>
              <a:chOff x="270" y="1442"/>
              <a:chExt cx="6054" cy="380"/>
            </a:xfrm>
          </p:grpSpPr>
          <p:sp>
            <p:nvSpPr>
              <p:cNvPr id="1687587" name="Rectangle 35"/>
              <p:cNvSpPr>
                <a:spLocks noChangeArrowheads="1"/>
              </p:cNvSpPr>
              <p:nvPr/>
            </p:nvSpPr>
            <p:spPr bwMode="auto">
              <a:xfrm>
                <a:off x="3889" y="1442"/>
                <a:ext cx="333" cy="38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Symbol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NO</a:t>
                </a:r>
              </a:p>
            </p:txBody>
          </p:sp>
          <p:sp>
            <p:nvSpPr>
              <p:cNvPr id="1687588" name="Rectangle 36"/>
              <p:cNvSpPr>
                <a:spLocks noChangeArrowheads="1"/>
              </p:cNvSpPr>
              <p:nvPr/>
            </p:nvSpPr>
            <p:spPr bwMode="auto">
              <a:xfrm>
                <a:off x="4222" y="1442"/>
                <a:ext cx="2102" cy="38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  <a:sym typeface="Symbol" charset="0"/>
                  </a:rPr>
                  <a:t> V Ippo sn 12% correl. con durata abuso</a:t>
                </a:r>
              </a:p>
            </p:txBody>
          </p:sp>
          <p:sp>
            <p:nvSpPr>
              <p:cNvPr id="1687589" name="Rectangle 37"/>
              <p:cNvSpPr>
                <a:spLocks noChangeArrowheads="1"/>
              </p:cNvSpPr>
              <p:nvPr/>
            </p:nvSpPr>
            <p:spPr bwMode="auto">
              <a:xfrm>
                <a:off x="2486" y="1442"/>
                <a:ext cx="1403" cy="38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17 matched</a:t>
                </a:r>
              </a:p>
            </p:txBody>
          </p:sp>
          <p:sp>
            <p:nvSpPr>
              <p:cNvPr id="1687590" name="Rectangle 38"/>
              <p:cNvSpPr>
                <a:spLocks noChangeArrowheads="1"/>
              </p:cNvSpPr>
              <p:nvPr/>
            </p:nvSpPr>
            <p:spPr bwMode="auto">
              <a:xfrm>
                <a:off x="1135" y="1442"/>
                <a:ext cx="1351" cy="38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17 PTSD da abusi sex infantili</a:t>
                </a:r>
              </a:p>
            </p:txBody>
          </p:sp>
          <p:sp>
            <p:nvSpPr>
              <p:cNvPr id="1687591" name="Rectangle 39"/>
              <p:cNvSpPr>
                <a:spLocks noChangeArrowheads="1"/>
              </p:cNvSpPr>
              <p:nvPr/>
            </p:nvSpPr>
            <p:spPr bwMode="auto">
              <a:xfrm>
                <a:off x="270" y="1442"/>
                <a:ext cx="865" cy="38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Bremner et al,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1997</a:t>
                </a:r>
              </a:p>
            </p:txBody>
          </p:sp>
        </p:grpSp>
        <p:grpSp>
          <p:nvGrpSpPr>
            <p:cNvPr id="265226" name="Group 40"/>
            <p:cNvGrpSpPr>
              <a:grpSpLocks/>
            </p:cNvGrpSpPr>
            <p:nvPr/>
          </p:nvGrpSpPr>
          <p:grpSpPr bwMode="auto">
            <a:xfrm>
              <a:off x="240" y="1344"/>
              <a:ext cx="5381" cy="242"/>
              <a:chOff x="270" y="1822"/>
              <a:chExt cx="6054" cy="323"/>
            </a:xfrm>
          </p:grpSpPr>
          <p:sp>
            <p:nvSpPr>
              <p:cNvPr id="1687593" name="Rectangle 41"/>
              <p:cNvSpPr>
                <a:spLocks noChangeArrowheads="1"/>
              </p:cNvSpPr>
              <p:nvPr/>
            </p:nvSpPr>
            <p:spPr bwMode="auto">
              <a:xfrm>
                <a:off x="3889" y="1822"/>
                <a:ext cx="333" cy="323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Symbol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SI</a:t>
                </a:r>
              </a:p>
            </p:txBody>
          </p:sp>
          <p:sp>
            <p:nvSpPr>
              <p:cNvPr id="1687594" name="Rectangle 42"/>
              <p:cNvSpPr>
                <a:spLocks noChangeArrowheads="1"/>
              </p:cNvSpPr>
              <p:nvPr/>
            </p:nvSpPr>
            <p:spPr bwMode="auto">
              <a:xfrm>
                <a:off x="4222" y="1822"/>
                <a:ext cx="2102" cy="323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  <a:sym typeface="Symbol" charset="0"/>
                  </a:rPr>
                  <a:t>Lesione focale nella materia bianca in 8  sogg con PTSD</a:t>
                </a:r>
              </a:p>
            </p:txBody>
          </p:sp>
          <p:sp>
            <p:nvSpPr>
              <p:cNvPr id="1687595" name="Rectangle 43"/>
              <p:cNvSpPr>
                <a:spLocks noChangeArrowheads="1"/>
              </p:cNvSpPr>
              <p:nvPr/>
            </p:nvSpPr>
            <p:spPr bwMode="auto">
              <a:xfrm>
                <a:off x="2486" y="1822"/>
                <a:ext cx="1403" cy="323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20 veterani</a:t>
                </a:r>
              </a:p>
            </p:txBody>
          </p:sp>
          <p:sp>
            <p:nvSpPr>
              <p:cNvPr id="1687596" name="Rectangle 44"/>
              <p:cNvSpPr>
                <a:spLocks noChangeArrowheads="1"/>
              </p:cNvSpPr>
              <p:nvPr/>
            </p:nvSpPr>
            <p:spPr bwMode="auto">
              <a:xfrm>
                <a:off x="1135" y="1822"/>
                <a:ext cx="1351" cy="323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42 veterani PTSD</a:t>
                </a:r>
              </a:p>
            </p:txBody>
          </p:sp>
          <p:sp>
            <p:nvSpPr>
              <p:cNvPr id="1687597" name="Rectangle 45"/>
              <p:cNvSpPr>
                <a:spLocks noChangeArrowheads="1"/>
              </p:cNvSpPr>
              <p:nvPr/>
            </p:nvSpPr>
            <p:spPr bwMode="auto">
              <a:xfrm>
                <a:off x="270" y="1822"/>
                <a:ext cx="865" cy="323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Canive et al, 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1997</a:t>
                </a:r>
              </a:p>
            </p:txBody>
          </p:sp>
        </p:grpSp>
        <p:grpSp>
          <p:nvGrpSpPr>
            <p:cNvPr id="265227" name="Group 46"/>
            <p:cNvGrpSpPr>
              <a:grpSpLocks/>
            </p:cNvGrpSpPr>
            <p:nvPr/>
          </p:nvGrpSpPr>
          <p:grpSpPr bwMode="auto">
            <a:xfrm>
              <a:off x="240" y="624"/>
              <a:ext cx="5381" cy="269"/>
              <a:chOff x="270" y="739"/>
              <a:chExt cx="6054" cy="381"/>
            </a:xfrm>
          </p:grpSpPr>
          <p:sp>
            <p:nvSpPr>
              <p:cNvPr id="1687599" name="Rectangle 47"/>
              <p:cNvSpPr>
                <a:spLocks noChangeArrowheads="1"/>
              </p:cNvSpPr>
              <p:nvPr/>
            </p:nvSpPr>
            <p:spPr bwMode="auto">
              <a:xfrm>
                <a:off x="3889" y="739"/>
                <a:ext cx="333" cy="381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NO</a:t>
                </a:r>
              </a:p>
            </p:txBody>
          </p:sp>
          <p:sp>
            <p:nvSpPr>
              <p:cNvPr id="1687600" name="Rectangle 48"/>
              <p:cNvSpPr>
                <a:spLocks noChangeArrowheads="1"/>
              </p:cNvSpPr>
              <p:nvPr/>
            </p:nvSpPr>
            <p:spPr bwMode="auto">
              <a:xfrm>
                <a:off x="4222" y="739"/>
                <a:ext cx="2102" cy="381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  <a:sym typeface="Symbol" charset="0"/>
                  </a:rPr>
                  <a:t> V ippo dx correl con WMS, non correlato con gravità sintom</a:t>
                </a:r>
              </a:p>
            </p:txBody>
          </p:sp>
          <p:sp>
            <p:nvSpPr>
              <p:cNvPr id="1687601" name="Rectangle 49"/>
              <p:cNvSpPr>
                <a:spLocks noChangeArrowheads="1"/>
              </p:cNvSpPr>
              <p:nvPr/>
            </p:nvSpPr>
            <p:spPr bwMode="auto">
              <a:xfrm>
                <a:off x="2486" y="739"/>
                <a:ext cx="1403" cy="381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22 non veterani</a:t>
                </a:r>
              </a:p>
            </p:txBody>
          </p:sp>
          <p:sp>
            <p:nvSpPr>
              <p:cNvPr id="1687602" name="Rectangle 50"/>
              <p:cNvSpPr>
                <a:spLocks noChangeArrowheads="1"/>
              </p:cNvSpPr>
              <p:nvPr/>
            </p:nvSpPr>
            <p:spPr bwMode="auto">
              <a:xfrm>
                <a:off x="1135" y="739"/>
                <a:ext cx="1351" cy="381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pitchFamily="2" charset="2"/>
                  <a:buNone/>
                  <a:defRPr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  <a:ea typeface="+mn-ea"/>
                  </a:rPr>
                  <a:t>26 veterani PTSD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pitchFamily="2" charset="2"/>
                  <a:buNone/>
                  <a:defRPr/>
                </a:pPr>
                <a:endParaRPr lang="it-IT" sz="1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687603" name="Rectangle 51"/>
              <p:cNvSpPr>
                <a:spLocks noChangeArrowheads="1"/>
              </p:cNvSpPr>
              <p:nvPr/>
            </p:nvSpPr>
            <p:spPr bwMode="auto">
              <a:xfrm>
                <a:off x="270" y="739"/>
                <a:ext cx="865" cy="381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Bremner et al, 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1995</a:t>
                </a:r>
              </a:p>
            </p:txBody>
          </p:sp>
        </p:grpSp>
        <p:grpSp>
          <p:nvGrpSpPr>
            <p:cNvPr id="265228" name="Group 52"/>
            <p:cNvGrpSpPr>
              <a:grpSpLocks/>
            </p:cNvGrpSpPr>
            <p:nvPr/>
          </p:nvGrpSpPr>
          <p:grpSpPr bwMode="auto">
            <a:xfrm>
              <a:off x="240" y="384"/>
              <a:ext cx="5381" cy="240"/>
              <a:chOff x="270" y="384"/>
              <a:chExt cx="6054" cy="355"/>
            </a:xfrm>
          </p:grpSpPr>
          <p:sp>
            <p:nvSpPr>
              <p:cNvPr id="1687605" name="Rectangle 53"/>
              <p:cNvSpPr>
                <a:spLocks noChangeArrowheads="1"/>
              </p:cNvSpPr>
              <p:nvPr/>
            </p:nvSpPr>
            <p:spPr bwMode="auto">
              <a:xfrm>
                <a:off x="3889" y="384"/>
                <a:ext cx="333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EV</a:t>
                </a:r>
              </a:p>
            </p:txBody>
          </p:sp>
          <p:sp>
            <p:nvSpPr>
              <p:cNvPr id="1687606" name="Rectangle 54"/>
              <p:cNvSpPr>
                <a:spLocks noChangeArrowheads="1"/>
              </p:cNvSpPr>
              <p:nvPr/>
            </p:nvSpPr>
            <p:spPr bwMode="auto">
              <a:xfrm>
                <a:off x="4222" y="384"/>
                <a:ext cx="2102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Risultati</a:t>
                </a:r>
              </a:p>
            </p:txBody>
          </p:sp>
          <p:sp>
            <p:nvSpPr>
              <p:cNvPr id="1687607" name="Rectangle 55"/>
              <p:cNvSpPr>
                <a:spLocks noChangeArrowheads="1"/>
              </p:cNvSpPr>
              <p:nvPr/>
            </p:nvSpPr>
            <p:spPr bwMode="auto">
              <a:xfrm>
                <a:off x="2486" y="384"/>
                <a:ext cx="1403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Controlli</a:t>
                </a:r>
              </a:p>
            </p:txBody>
          </p:sp>
          <p:sp>
            <p:nvSpPr>
              <p:cNvPr id="1687608" name="Rectangle 56"/>
              <p:cNvSpPr>
                <a:spLocks noChangeArrowheads="1"/>
              </p:cNvSpPr>
              <p:nvPr/>
            </p:nvSpPr>
            <p:spPr bwMode="auto">
              <a:xfrm>
                <a:off x="1135" y="384"/>
                <a:ext cx="1351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PTSD</a:t>
                </a:r>
              </a:p>
            </p:txBody>
          </p:sp>
          <p:sp>
            <p:nvSpPr>
              <p:cNvPr id="1687609" name="Rectangle 57"/>
              <p:cNvSpPr>
                <a:spLocks noChangeArrowheads="1"/>
              </p:cNvSpPr>
              <p:nvPr/>
            </p:nvSpPr>
            <p:spPr bwMode="auto">
              <a:xfrm>
                <a:off x="270" y="384"/>
                <a:ext cx="865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Studi</a:t>
                </a:r>
              </a:p>
            </p:txBody>
          </p:sp>
        </p:grpSp>
        <p:sp>
          <p:nvSpPr>
            <p:cNvPr id="265229" name="Line 58"/>
            <p:cNvSpPr>
              <a:spLocks noChangeShapeType="1"/>
            </p:cNvSpPr>
            <p:nvPr/>
          </p:nvSpPr>
          <p:spPr bwMode="auto">
            <a:xfrm>
              <a:off x="240" y="384"/>
              <a:ext cx="769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30" name="Line 59"/>
            <p:cNvSpPr>
              <a:spLocks noChangeShapeType="1"/>
            </p:cNvSpPr>
            <p:nvPr/>
          </p:nvSpPr>
          <p:spPr bwMode="auto">
            <a:xfrm>
              <a:off x="240" y="384"/>
              <a:ext cx="0" cy="3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31" name="Line 60"/>
            <p:cNvSpPr>
              <a:spLocks noChangeShapeType="1"/>
            </p:cNvSpPr>
            <p:nvPr/>
          </p:nvSpPr>
          <p:spPr bwMode="auto">
            <a:xfrm>
              <a:off x="5621" y="384"/>
              <a:ext cx="0" cy="3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32" name="Line 61"/>
            <p:cNvSpPr>
              <a:spLocks noChangeShapeType="1"/>
            </p:cNvSpPr>
            <p:nvPr/>
          </p:nvSpPr>
          <p:spPr bwMode="auto">
            <a:xfrm>
              <a:off x="240" y="4208"/>
              <a:ext cx="769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33" name="Line 62"/>
            <p:cNvSpPr>
              <a:spLocks noChangeShapeType="1"/>
            </p:cNvSpPr>
            <p:nvPr/>
          </p:nvSpPr>
          <p:spPr bwMode="auto">
            <a:xfrm>
              <a:off x="1009" y="384"/>
              <a:ext cx="120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34" name="Line 63"/>
            <p:cNvSpPr>
              <a:spLocks noChangeShapeType="1"/>
            </p:cNvSpPr>
            <p:nvPr/>
          </p:nvSpPr>
          <p:spPr bwMode="auto">
            <a:xfrm>
              <a:off x="240" y="739"/>
              <a:ext cx="0" cy="38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35" name="Line 64"/>
            <p:cNvSpPr>
              <a:spLocks noChangeShapeType="1"/>
            </p:cNvSpPr>
            <p:nvPr/>
          </p:nvSpPr>
          <p:spPr bwMode="auto">
            <a:xfrm>
              <a:off x="2210" y="384"/>
              <a:ext cx="1247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36" name="Line 65"/>
            <p:cNvSpPr>
              <a:spLocks noChangeShapeType="1"/>
            </p:cNvSpPr>
            <p:nvPr/>
          </p:nvSpPr>
          <p:spPr bwMode="auto">
            <a:xfrm>
              <a:off x="3457" y="384"/>
              <a:ext cx="2164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37" name="Line 66"/>
            <p:cNvSpPr>
              <a:spLocks noChangeShapeType="1"/>
            </p:cNvSpPr>
            <p:nvPr/>
          </p:nvSpPr>
          <p:spPr bwMode="auto">
            <a:xfrm>
              <a:off x="5621" y="739"/>
              <a:ext cx="0" cy="38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38" name="Line 67"/>
            <p:cNvSpPr>
              <a:spLocks noChangeShapeType="1"/>
            </p:cNvSpPr>
            <p:nvPr/>
          </p:nvSpPr>
          <p:spPr bwMode="auto">
            <a:xfrm>
              <a:off x="240" y="1120"/>
              <a:ext cx="0" cy="32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39" name="Line 68"/>
            <p:cNvSpPr>
              <a:spLocks noChangeShapeType="1"/>
            </p:cNvSpPr>
            <p:nvPr/>
          </p:nvSpPr>
          <p:spPr bwMode="auto">
            <a:xfrm>
              <a:off x="5621" y="1120"/>
              <a:ext cx="0" cy="32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40" name="Line 69"/>
            <p:cNvSpPr>
              <a:spLocks noChangeShapeType="1"/>
            </p:cNvSpPr>
            <p:nvPr/>
          </p:nvSpPr>
          <p:spPr bwMode="auto">
            <a:xfrm>
              <a:off x="240" y="1442"/>
              <a:ext cx="0" cy="38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41" name="Line 70"/>
            <p:cNvSpPr>
              <a:spLocks noChangeShapeType="1"/>
            </p:cNvSpPr>
            <p:nvPr/>
          </p:nvSpPr>
          <p:spPr bwMode="auto">
            <a:xfrm>
              <a:off x="5621" y="1442"/>
              <a:ext cx="0" cy="38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42" name="Line 71"/>
            <p:cNvSpPr>
              <a:spLocks noChangeShapeType="1"/>
            </p:cNvSpPr>
            <p:nvPr/>
          </p:nvSpPr>
          <p:spPr bwMode="auto">
            <a:xfrm>
              <a:off x="240" y="1822"/>
              <a:ext cx="0" cy="32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43" name="Line 72"/>
            <p:cNvSpPr>
              <a:spLocks noChangeShapeType="1"/>
            </p:cNvSpPr>
            <p:nvPr/>
          </p:nvSpPr>
          <p:spPr bwMode="auto">
            <a:xfrm>
              <a:off x="5621" y="1822"/>
              <a:ext cx="0" cy="32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44" name="Line 73"/>
            <p:cNvSpPr>
              <a:spLocks noChangeShapeType="1"/>
            </p:cNvSpPr>
            <p:nvPr/>
          </p:nvSpPr>
          <p:spPr bwMode="auto">
            <a:xfrm>
              <a:off x="240" y="2145"/>
              <a:ext cx="0" cy="206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45" name="Line 74"/>
            <p:cNvSpPr>
              <a:spLocks noChangeShapeType="1"/>
            </p:cNvSpPr>
            <p:nvPr/>
          </p:nvSpPr>
          <p:spPr bwMode="auto">
            <a:xfrm>
              <a:off x="5621" y="2145"/>
              <a:ext cx="0" cy="206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46" name="Line 75"/>
            <p:cNvSpPr>
              <a:spLocks noChangeShapeType="1"/>
            </p:cNvSpPr>
            <p:nvPr/>
          </p:nvSpPr>
          <p:spPr bwMode="auto">
            <a:xfrm>
              <a:off x="1009" y="4208"/>
              <a:ext cx="120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47" name="Line 76"/>
            <p:cNvSpPr>
              <a:spLocks noChangeShapeType="1"/>
            </p:cNvSpPr>
            <p:nvPr/>
          </p:nvSpPr>
          <p:spPr bwMode="auto">
            <a:xfrm>
              <a:off x="2210" y="4208"/>
              <a:ext cx="1247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48" name="Line 77"/>
            <p:cNvSpPr>
              <a:spLocks noChangeShapeType="1"/>
            </p:cNvSpPr>
            <p:nvPr/>
          </p:nvSpPr>
          <p:spPr bwMode="auto">
            <a:xfrm>
              <a:off x="3457" y="4208"/>
              <a:ext cx="2164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65249" name="Text Box 78"/>
            <p:cNvSpPr txBox="1">
              <a:spLocks noChangeArrowheads="1"/>
            </p:cNvSpPr>
            <p:nvPr/>
          </p:nvSpPr>
          <p:spPr bwMode="auto">
            <a:xfrm>
              <a:off x="0" y="2640"/>
              <a:ext cx="9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it-IT" sz="1200">
                <a:solidFill>
                  <a:schemeClr val="bg1"/>
                </a:solidFill>
              </a:endParaRPr>
            </a:p>
          </p:txBody>
        </p:sp>
        <p:sp>
          <p:nvSpPr>
            <p:cNvPr id="265250" name="Text Box 79"/>
            <p:cNvSpPr txBox="1">
              <a:spLocks noChangeArrowheads="1"/>
            </p:cNvSpPr>
            <p:nvPr/>
          </p:nvSpPr>
          <p:spPr bwMode="auto">
            <a:xfrm>
              <a:off x="2208" y="2640"/>
              <a:ext cx="1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it-IT" sz="1200">
                <a:solidFill>
                  <a:schemeClr val="bg1"/>
                </a:solidFill>
              </a:endParaRPr>
            </a:p>
          </p:txBody>
        </p:sp>
        <p:sp>
          <p:nvSpPr>
            <p:cNvPr id="265251" name="Text Box 80"/>
            <p:cNvSpPr txBox="1">
              <a:spLocks noChangeArrowheads="1"/>
            </p:cNvSpPr>
            <p:nvPr/>
          </p:nvSpPr>
          <p:spPr bwMode="auto">
            <a:xfrm>
              <a:off x="3648" y="2602"/>
              <a:ext cx="21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it-IT" sz="1200">
                <a:solidFill>
                  <a:schemeClr val="bg1"/>
                </a:solidFill>
              </a:endParaRPr>
            </a:p>
          </p:txBody>
        </p:sp>
        <p:sp>
          <p:nvSpPr>
            <p:cNvPr id="265252" name="Rectangle 81"/>
            <p:cNvSpPr>
              <a:spLocks noChangeArrowheads="1"/>
            </p:cNvSpPr>
            <p:nvPr/>
          </p:nvSpPr>
          <p:spPr bwMode="auto">
            <a:xfrm>
              <a:off x="3345" y="2688"/>
              <a:ext cx="10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it-IT" sz="1200">
                <a:solidFill>
                  <a:schemeClr val="bg1"/>
                </a:solidFill>
              </a:endParaRPr>
            </a:p>
          </p:txBody>
        </p:sp>
        <p:sp>
          <p:nvSpPr>
            <p:cNvPr id="265253" name="Text Box 82"/>
            <p:cNvSpPr txBox="1">
              <a:spLocks noChangeArrowheads="1"/>
            </p:cNvSpPr>
            <p:nvPr/>
          </p:nvSpPr>
          <p:spPr bwMode="auto">
            <a:xfrm>
              <a:off x="0" y="2659"/>
              <a:ext cx="9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it-IT" sz="1200">
                <a:solidFill>
                  <a:schemeClr val="bg1"/>
                </a:solidFill>
              </a:endParaRPr>
            </a:p>
          </p:txBody>
        </p:sp>
        <p:sp>
          <p:nvSpPr>
            <p:cNvPr id="265254" name="Rectangle 83"/>
            <p:cNvSpPr>
              <a:spLocks noChangeArrowheads="1"/>
            </p:cNvSpPr>
            <p:nvPr/>
          </p:nvSpPr>
          <p:spPr bwMode="auto">
            <a:xfrm>
              <a:off x="3340" y="2592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it-IT" sz="1200">
                <a:solidFill>
                  <a:schemeClr val="bg1"/>
                </a:solidFill>
              </a:endParaRPr>
            </a:p>
          </p:txBody>
        </p:sp>
        <p:sp>
          <p:nvSpPr>
            <p:cNvPr id="265255" name="Text Box 84"/>
            <p:cNvSpPr txBox="1">
              <a:spLocks noChangeArrowheads="1"/>
            </p:cNvSpPr>
            <p:nvPr/>
          </p:nvSpPr>
          <p:spPr bwMode="auto">
            <a:xfrm>
              <a:off x="0" y="3384"/>
              <a:ext cx="9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it-IT" sz="1200">
                <a:solidFill>
                  <a:schemeClr val="bg1"/>
                </a:solidFill>
              </a:endParaRPr>
            </a:p>
          </p:txBody>
        </p:sp>
        <p:sp>
          <p:nvSpPr>
            <p:cNvPr id="265256" name="Rectangle 85"/>
            <p:cNvSpPr>
              <a:spLocks noChangeArrowheads="1"/>
            </p:cNvSpPr>
            <p:nvPr/>
          </p:nvSpPr>
          <p:spPr bwMode="auto">
            <a:xfrm>
              <a:off x="3345" y="3398"/>
              <a:ext cx="10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it-IT" sz="1200">
                <a:solidFill>
                  <a:schemeClr val="bg1"/>
                </a:solidFill>
              </a:endParaRPr>
            </a:p>
          </p:txBody>
        </p:sp>
        <p:sp>
          <p:nvSpPr>
            <p:cNvPr id="265257" name="Rectangle 86"/>
            <p:cNvSpPr>
              <a:spLocks noChangeArrowheads="1"/>
            </p:cNvSpPr>
            <p:nvPr/>
          </p:nvSpPr>
          <p:spPr bwMode="auto">
            <a:xfrm>
              <a:off x="3340" y="3763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it-IT" sz="1200">
                <a:solidFill>
                  <a:schemeClr val="bg1"/>
                </a:solidFill>
              </a:endParaRPr>
            </a:p>
          </p:txBody>
        </p:sp>
        <p:sp>
          <p:nvSpPr>
            <p:cNvPr id="265258" name="Text Box 87"/>
            <p:cNvSpPr txBox="1">
              <a:spLocks noChangeArrowheads="1"/>
            </p:cNvSpPr>
            <p:nvPr/>
          </p:nvSpPr>
          <p:spPr bwMode="auto">
            <a:xfrm>
              <a:off x="960" y="4301"/>
              <a:ext cx="12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it-IT" sz="1200">
                <a:solidFill>
                  <a:schemeClr val="bg1"/>
                </a:solidFill>
              </a:endParaRPr>
            </a:p>
          </p:txBody>
        </p:sp>
        <p:sp>
          <p:nvSpPr>
            <p:cNvPr id="265259" name="Rectangle 88"/>
            <p:cNvSpPr>
              <a:spLocks noChangeArrowheads="1"/>
            </p:cNvSpPr>
            <p:nvPr/>
          </p:nvSpPr>
          <p:spPr bwMode="auto">
            <a:xfrm>
              <a:off x="3388" y="4320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it-IT" sz="1200">
                <a:solidFill>
                  <a:schemeClr val="bg1"/>
                </a:solidFill>
              </a:endParaRPr>
            </a:p>
          </p:txBody>
        </p:sp>
        <p:sp>
          <p:nvSpPr>
            <p:cNvPr id="265260" name="Rectangle 89"/>
            <p:cNvSpPr>
              <a:spLocks noChangeArrowheads="1"/>
            </p:cNvSpPr>
            <p:nvPr/>
          </p:nvSpPr>
          <p:spPr bwMode="auto">
            <a:xfrm>
              <a:off x="3360" y="3715"/>
              <a:ext cx="10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it-IT" sz="1200">
                <a:solidFill>
                  <a:schemeClr val="bg1"/>
                </a:solidFill>
              </a:endParaRPr>
            </a:p>
          </p:txBody>
        </p:sp>
        <p:sp>
          <p:nvSpPr>
            <p:cNvPr id="265261" name="Rectangle 90"/>
            <p:cNvSpPr>
              <a:spLocks noChangeArrowheads="1"/>
            </p:cNvSpPr>
            <p:nvPr/>
          </p:nvSpPr>
          <p:spPr bwMode="auto">
            <a:xfrm>
              <a:off x="3360" y="4032"/>
              <a:ext cx="10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it-IT" sz="1200">
                <a:solidFill>
                  <a:schemeClr val="bg1"/>
                </a:solidFill>
              </a:endParaRPr>
            </a:p>
          </p:txBody>
        </p:sp>
        <p:grpSp>
          <p:nvGrpSpPr>
            <p:cNvPr id="265262" name="Group 91"/>
            <p:cNvGrpSpPr>
              <a:grpSpLocks/>
            </p:cNvGrpSpPr>
            <p:nvPr/>
          </p:nvGrpSpPr>
          <p:grpSpPr bwMode="auto">
            <a:xfrm>
              <a:off x="240" y="3072"/>
              <a:ext cx="5381" cy="288"/>
              <a:chOff x="270" y="384"/>
              <a:chExt cx="6054" cy="355"/>
            </a:xfrm>
          </p:grpSpPr>
          <p:sp>
            <p:nvSpPr>
              <p:cNvPr id="1687644" name="Rectangle 92"/>
              <p:cNvSpPr>
                <a:spLocks noChangeArrowheads="1"/>
              </p:cNvSpPr>
              <p:nvPr/>
            </p:nvSpPr>
            <p:spPr bwMode="auto">
              <a:xfrm>
                <a:off x="3889" y="384"/>
                <a:ext cx="333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NO</a:t>
                </a:r>
              </a:p>
            </p:txBody>
          </p:sp>
          <p:sp>
            <p:nvSpPr>
              <p:cNvPr id="1687645" name="Rectangle 93"/>
              <p:cNvSpPr>
                <a:spLocks noChangeArrowheads="1"/>
              </p:cNvSpPr>
              <p:nvPr/>
            </p:nvSpPr>
            <p:spPr bwMode="auto">
              <a:xfrm>
                <a:off x="4222" y="384"/>
                <a:ext cx="2102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Symbol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  <a:sym typeface="Symbol" charset="0"/>
                  </a:rPr>
                  <a:t> Ippocampo dx nei traumatizzati sia PTSD+ sia PTSD-</a:t>
                </a:r>
              </a:p>
            </p:txBody>
          </p:sp>
          <p:sp>
            <p:nvSpPr>
              <p:cNvPr id="1687646" name="Rectangle 94"/>
              <p:cNvSpPr>
                <a:spLocks noChangeArrowheads="1"/>
              </p:cNvSpPr>
              <p:nvPr/>
            </p:nvSpPr>
            <p:spPr bwMode="auto">
              <a:xfrm>
                <a:off x="2486" y="384"/>
                <a:ext cx="1403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pitchFamily="2" charset="2"/>
                  <a:buNone/>
                  <a:defRPr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  <a:ea typeface="+mn-ea"/>
                  </a:rPr>
                  <a:t>15 controlli sani</a:t>
                </a:r>
                <a:endParaRPr lang="it-IT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687647" name="Rectangle 95"/>
              <p:cNvSpPr>
                <a:spLocks noChangeArrowheads="1"/>
              </p:cNvSpPr>
              <p:nvPr/>
            </p:nvSpPr>
            <p:spPr bwMode="auto">
              <a:xfrm>
                <a:off x="1135" y="384"/>
                <a:ext cx="1351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30 trauma fuoco</a:t>
                </a:r>
              </a:p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15 PTSD+ 15 PTSD-</a:t>
                </a:r>
              </a:p>
            </p:txBody>
          </p:sp>
          <p:sp>
            <p:nvSpPr>
              <p:cNvPr id="1687648" name="Rectangle 96"/>
              <p:cNvSpPr>
                <a:spLocks noChangeArrowheads="1"/>
              </p:cNvSpPr>
              <p:nvPr/>
            </p:nvSpPr>
            <p:spPr bwMode="auto">
              <a:xfrm>
                <a:off x="270" y="384"/>
                <a:ext cx="865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pitchFamily="2" charset="2"/>
                  <a:buNone/>
                  <a:defRPr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  <a:ea typeface="+mn-ea"/>
                  </a:rPr>
                  <a:t>Winter et al, 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pitchFamily="2" charset="2"/>
                  <a:buNone/>
                  <a:defRPr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  <a:ea typeface="+mn-ea"/>
                  </a:rPr>
                  <a:t>2004</a:t>
                </a:r>
                <a:endParaRPr lang="it-IT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  <a:ea typeface="+mn-ea"/>
                </a:endParaRPr>
              </a:p>
            </p:txBody>
          </p:sp>
        </p:grpSp>
        <p:grpSp>
          <p:nvGrpSpPr>
            <p:cNvPr id="265263" name="Group 97"/>
            <p:cNvGrpSpPr>
              <a:grpSpLocks/>
            </p:cNvGrpSpPr>
            <p:nvPr/>
          </p:nvGrpSpPr>
          <p:grpSpPr bwMode="auto">
            <a:xfrm>
              <a:off x="240" y="3600"/>
              <a:ext cx="5381" cy="240"/>
              <a:chOff x="270" y="384"/>
              <a:chExt cx="6054" cy="355"/>
            </a:xfrm>
          </p:grpSpPr>
          <p:sp>
            <p:nvSpPr>
              <p:cNvPr id="1687650" name="Rectangle 98"/>
              <p:cNvSpPr>
                <a:spLocks noChangeArrowheads="1"/>
              </p:cNvSpPr>
              <p:nvPr/>
            </p:nvSpPr>
            <p:spPr bwMode="auto">
              <a:xfrm>
                <a:off x="3889" y="384"/>
                <a:ext cx="333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NO</a:t>
                </a:r>
              </a:p>
            </p:txBody>
          </p:sp>
          <p:sp>
            <p:nvSpPr>
              <p:cNvPr id="1687651" name="Rectangle 99"/>
              <p:cNvSpPr>
                <a:spLocks noChangeArrowheads="1"/>
              </p:cNvSpPr>
              <p:nvPr/>
            </p:nvSpPr>
            <p:spPr bwMode="auto">
              <a:xfrm>
                <a:off x="4222" y="384"/>
                <a:ext cx="2102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  <a:sym typeface="Symbol" charset="0"/>
                  </a:rPr>
                  <a:t> corpo calloso V assoluto e V relativo (norm. Per vol. cerebrale)  </a:t>
                </a:r>
              </a:p>
            </p:txBody>
          </p:sp>
          <p:sp>
            <p:nvSpPr>
              <p:cNvPr id="1687652" name="Rectangle 100"/>
              <p:cNvSpPr>
                <a:spLocks noChangeArrowheads="1"/>
              </p:cNvSpPr>
              <p:nvPr/>
            </p:nvSpPr>
            <p:spPr bwMode="auto">
              <a:xfrm>
                <a:off x="2486" y="384"/>
                <a:ext cx="1403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pitchFamily="2" charset="2"/>
                  <a:buNone/>
                  <a:defRPr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  <a:ea typeface="+mn-ea"/>
                  </a:rPr>
                  <a:t>10 controlli sani</a:t>
                </a:r>
                <a:endParaRPr lang="it-IT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687653" name="Rectangle 101"/>
              <p:cNvSpPr>
                <a:spLocks noChangeArrowheads="1"/>
              </p:cNvSpPr>
              <p:nvPr/>
            </p:nvSpPr>
            <p:spPr bwMode="auto">
              <a:xfrm>
                <a:off x="1135" y="384"/>
                <a:ext cx="1351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12 PTSD </a:t>
                </a:r>
              </a:p>
            </p:txBody>
          </p:sp>
          <p:sp>
            <p:nvSpPr>
              <p:cNvPr id="1687654" name="Rectangle 102"/>
              <p:cNvSpPr>
                <a:spLocks noChangeArrowheads="1"/>
              </p:cNvSpPr>
              <p:nvPr/>
            </p:nvSpPr>
            <p:spPr bwMode="auto">
              <a:xfrm>
                <a:off x="270" y="384"/>
                <a:ext cx="865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pitchFamily="2" charset="2"/>
                  <a:buNone/>
                  <a:defRPr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  <a:ea typeface="+mn-ea"/>
                  </a:rPr>
                  <a:t>Villareal et al, 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pitchFamily="2" charset="2"/>
                  <a:buNone/>
                  <a:defRPr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  <a:ea typeface="+mn-ea"/>
                  </a:rPr>
                  <a:t>2004</a:t>
                </a:r>
                <a:endParaRPr lang="it-IT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  <a:ea typeface="+mn-ea"/>
                </a:endParaRPr>
              </a:p>
            </p:txBody>
          </p:sp>
        </p:grpSp>
        <p:grpSp>
          <p:nvGrpSpPr>
            <p:cNvPr id="265264" name="Group 103"/>
            <p:cNvGrpSpPr>
              <a:grpSpLocks/>
            </p:cNvGrpSpPr>
            <p:nvPr/>
          </p:nvGrpSpPr>
          <p:grpSpPr bwMode="auto">
            <a:xfrm>
              <a:off x="240" y="3840"/>
              <a:ext cx="5381" cy="240"/>
              <a:chOff x="270" y="384"/>
              <a:chExt cx="6054" cy="355"/>
            </a:xfrm>
          </p:grpSpPr>
          <p:sp>
            <p:nvSpPr>
              <p:cNvPr id="1687656" name="Rectangle 104"/>
              <p:cNvSpPr>
                <a:spLocks noChangeArrowheads="1"/>
              </p:cNvSpPr>
              <p:nvPr/>
            </p:nvSpPr>
            <p:spPr bwMode="auto">
              <a:xfrm>
                <a:off x="3889" y="384"/>
                <a:ext cx="333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NO</a:t>
                </a:r>
              </a:p>
            </p:txBody>
          </p:sp>
          <p:sp>
            <p:nvSpPr>
              <p:cNvPr id="1687657" name="Rectangle 105"/>
              <p:cNvSpPr>
                <a:spLocks noChangeArrowheads="1"/>
              </p:cNvSpPr>
              <p:nvPr/>
            </p:nvSpPr>
            <p:spPr bwMode="auto">
              <a:xfrm>
                <a:off x="4222" y="384"/>
                <a:ext cx="2102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  <a:sym typeface="Symbol" charset="0"/>
                  </a:rPr>
                  <a:t>No differenze ippocampo 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  <a:sym typeface="Symbol" charset="0"/>
                  </a:rPr>
                  <a:t> Lobo Temporale traumatizzati</a:t>
                </a:r>
              </a:p>
            </p:txBody>
          </p:sp>
          <p:sp>
            <p:nvSpPr>
              <p:cNvPr id="1687658" name="Rectangle 106"/>
              <p:cNvSpPr>
                <a:spLocks noChangeArrowheads="1"/>
              </p:cNvSpPr>
              <p:nvPr/>
            </p:nvSpPr>
            <p:spPr bwMode="auto">
              <a:xfrm>
                <a:off x="2486" y="384"/>
                <a:ext cx="1403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20 ebrei adulti</a:t>
                </a:r>
              </a:p>
            </p:txBody>
          </p:sp>
          <p:sp>
            <p:nvSpPr>
              <p:cNvPr id="1687659" name="Rectangle 107"/>
              <p:cNvSpPr>
                <a:spLocks noChangeArrowheads="1"/>
              </p:cNvSpPr>
              <p:nvPr/>
            </p:nvSpPr>
            <p:spPr bwMode="auto">
              <a:xfrm>
                <a:off x="1135" y="384"/>
                <a:ext cx="1351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27 Olocausto</a:t>
                </a:r>
              </a:p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14 PTSD+ 13 PTSD-</a:t>
                </a:r>
              </a:p>
            </p:txBody>
          </p:sp>
          <p:sp>
            <p:nvSpPr>
              <p:cNvPr id="1687660" name="Rectangle 108"/>
              <p:cNvSpPr>
                <a:spLocks noChangeArrowheads="1"/>
              </p:cNvSpPr>
              <p:nvPr/>
            </p:nvSpPr>
            <p:spPr bwMode="auto">
              <a:xfrm>
                <a:off x="270" y="384"/>
                <a:ext cx="865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Golier et al, 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2005</a:t>
                </a:r>
              </a:p>
            </p:txBody>
          </p:sp>
        </p:grpSp>
        <p:grpSp>
          <p:nvGrpSpPr>
            <p:cNvPr id="265265" name="Group 109"/>
            <p:cNvGrpSpPr>
              <a:grpSpLocks/>
            </p:cNvGrpSpPr>
            <p:nvPr/>
          </p:nvGrpSpPr>
          <p:grpSpPr bwMode="auto">
            <a:xfrm>
              <a:off x="240" y="4080"/>
              <a:ext cx="5381" cy="240"/>
              <a:chOff x="270" y="384"/>
              <a:chExt cx="6054" cy="355"/>
            </a:xfrm>
          </p:grpSpPr>
          <p:sp>
            <p:nvSpPr>
              <p:cNvPr id="1687662" name="Rectangle 110"/>
              <p:cNvSpPr>
                <a:spLocks noChangeArrowheads="1"/>
              </p:cNvSpPr>
              <p:nvPr/>
            </p:nvSpPr>
            <p:spPr bwMode="auto">
              <a:xfrm>
                <a:off x="3889" y="384"/>
                <a:ext cx="333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NO</a:t>
                </a:r>
              </a:p>
            </p:txBody>
          </p:sp>
          <p:sp>
            <p:nvSpPr>
              <p:cNvPr id="1687663" name="Rectangle 111"/>
              <p:cNvSpPr>
                <a:spLocks noChangeArrowheads="1"/>
              </p:cNvSpPr>
              <p:nvPr/>
            </p:nvSpPr>
            <p:spPr bwMode="auto">
              <a:xfrm>
                <a:off x="4222" y="384"/>
                <a:ext cx="2102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  <a:sym typeface="Symbol" charset="0"/>
                  </a:rPr>
                  <a:t>No diff. volumetriche  densità materia grigia corteccia cing.ant.</a:t>
                </a:r>
              </a:p>
            </p:txBody>
          </p:sp>
          <p:sp>
            <p:nvSpPr>
              <p:cNvPr id="1687664" name="Rectangle 112"/>
              <p:cNvSpPr>
                <a:spLocks noChangeArrowheads="1"/>
              </p:cNvSpPr>
              <p:nvPr/>
            </p:nvSpPr>
            <p:spPr bwMode="auto">
              <a:xfrm>
                <a:off x="2486" y="384"/>
                <a:ext cx="1403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14 controlli sani</a:t>
                </a:r>
              </a:p>
            </p:txBody>
          </p:sp>
          <p:sp>
            <p:nvSpPr>
              <p:cNvPr id="1687665" name="Rectangle 113"/>
              <p:cNvSpPr>
                <a:spLocks noChangeArrowheads="1"/>
              </p:cNvSpPr>
              <p:nvPr/>
            </p:nvSpPr>
            <p:spPr bwMode="auto">
              <a:xfrm>
                <a:off x="1135" y="384"/>
                <a:ext cx="1351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14 PTSD acuto</a:t>
                </a:r>
              </a:p>
            </p:txBody>
          </p:sp>
          <p:sp>
            <p:nvSpPr>
              <p:cNvPr id="1687666" name="Rectangle 114"/>
              <p:cNvSpPr>
                <a:spLocks noChangeArrowheads="1"/>
              </p:cNvSpPr>
              <p:nvPr/>
            </p:nvSpPr>
            <p:spPr bwMode="auto">
              <a:xfrm>
                <a:off x="270" y="384"/>
                <a:ext cx="865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Corbo et al, 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2005</a:t>
                </a:r>
              </a:p>
            </p:txBody>
          </p:sp>
        </p:grpSp>
        <p:grpSp>
          <p:nvGrpSpPr>
            <p:cNvPr id="265266" name="Group 115"/>
            <p:cNvGrpSpPr>
              <a:grpSpLocks/>
            </p:cNvGrpSpPr>
            <p:nvPr/>
          </p:nvGrpSpPr>
          <p:grpSpPr bwMode="auto">
            <a:xfrm>
              <a:off x="240" y="3360"/>
              <a:ext cx="5381" cy="240"/>
              <a:chOff x="270" y="384"/>
              <a:chExt cx="6054" cy="355"/>
            </a:xfrm>
          </p:grpSpPr>
          <p:sp>
            <p:nvSpPr>
              <p:cNvPr id="1687668" name="Rectangle 116"/>
              <p:cNvSpPr>
                <a:spLocks noChangeArrowheads="1"/>
              </p:cNvSpPr>
              <p:nvPr/>
            </p:nvSpPr>
            <p:spPr bwMode="auto">
              <a:xfrm>
                <a:off x="3889" y="384"/>
                <a:ext cx="333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NO</a:t>
                </a:r>
              </a:p>
            </p:txBody>
          </p:sp>
          <p:sp>
            <p:nvSpPr>
              <p:cNvPr id="1687669" name="Rectangle 117"/>
              <p:cNvSpPr>
                <a:spLocks noChangeArrowheads="1"/>
              </p:cNvSpPr>
              <p:nvPr/>
            </p:nvSpPr>
            <p:spPr bwMode="auto">
              <a:xfrm>
                <a:off x="4222" y="384"/>
                <a:ext cx="2102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  <a:sym typeface="Symbol" charset="0"/>
                  </a:rPr>
                  <a:t> Ippocampo dx 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  <a:sym typeface="Symbol" charset="0"/>
                  </a:rPr>
                  <a:t> Volume cerebrale</a:t>
                </a:r>
              </a:p>
            </p:txBody>
          </p:sp>
          <p:sp>
            <p:nvSpPr>
              <p:cNvPr id="1687670" name="Rectangle 118"/>
              <p:cNvSpPr>
                <a:spLocks noChangeArrowheads="1"/>
              </p:cNvSpPr>
              <p:nvPr/>
            </p:nvSpPr>
            <p:spPr bwMode="auto">
              <a:xfrm>
                <a:off x="2486" y="384"/>
                <a:ext cx="1403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11 controlli sani</a:t>
                </a:r>
              </a:p>
            </p:txBody>
          </p:sp>
          <p:sp>
            <p:nvSpPr>
              <p:cNvPr id="1687671" name="Rectangle 119"/>
              <p:cNvSpPr>
                <a:spLocks noChangeArrowheads="1"/>
              </p:cNvSpPr>
              <p:nvPr/>
            </p:nvSpPr>
            <p:spPr bwMode="auto">
              <a:xfrm>
                <a:off x="1135" y="384"/>
                <a:ext cx="1351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15 PTSD recente</a:t>
                </a:r>
              </a:p>
            </p:txBody>
          </p:sp>
          <p:sp>
            <p:nvSpPr>
              <p:cNvPr id="1687672" name="Rectangle 120"/>
              <p:cNvSpPr>
                <a:spLocks noChangeArrowheads="1"/>
              </p:cNvSpPr>
              <p:nvPr/>
            </p:nvSpPr>
            <p:spPr bwMode="auto">
              <a:xfrm>
                <a:off x="270" y="384"/>
                <a:ext cx="865" cy="355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Wignal et al, 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2004</a:t>
                </a:r>
              </a:p>
            </p:txBody>
          </p:sp>
        </p:grpSp>
        <p:grpSp>
          <p:nvGrpSpPr>
            <p:cNvPr id="265267" name="Group 121"/>
            <p:cNvGrpSpPr>
              <a:grpSpLocks/>
            </p:cNvGrpSpPr>
            <p:nvPr/>
          </p:nvGrpSpPr>
          <p:grpSpPr bwMode="auto">
            <a:xfrm>
              <a:off x="240" y="2820"/>
              <a:ext cx="5381" cy="252"/>
              <a:chOff x="270" y="3828"/>
              <a:chExt cx="6054" cy="380"/>
            </a:xfrm>
          </p:grpSpPr>
          <p:sp>
            <p:nvSpPr>
              <p:cNvPr id="1687674" name="Rectangle 122"/>
              <p:cNvSpPr>
                <a:spLocks noChangeArrowheads="1"/>
              </p:cNvSpPr>
              <p:nvPr/>
            </p:nvSpPr>
            <p:spPr bwMode="auto">
              <a:xfrm>
                <a:off x="3889" y="3828"/>
                <a:ext cx="333" cy="38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  SI</a:t>
                </a:r>
              </a:p>
            </p:txBody>
          </p:sp>
          <p:sp>
            <p:nvSpPr>
              <p:cNvPr id="1687675" name="Rectangle 123"/>
              <p:cNvSpPr>
                <a:spLocks noChangeArrowheads="1"/>
              </p:cNvSpPr>
              <p:nvPr/>
            </p:nvSpPr>
            <p:spPr bwMode="auto">
              <a:xfrm>
                <a:off x="4222" y="3828"/>
                <a:ext cx="2102" cy="38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  <a:sym typeface="Symbol" charset="0"/>
                  </a:rPr>
                  <a:t> V materia grigia nella corteccia cing anter correlata con gravità del PTSD</a:t>
                </a:r>
              </a:p>
            </p:txBody>
          </p:sp>
          <p:sp>
            <p:nvSpPr>
              <p:cNvPr id="1687676" name="Rectangle 124"/>
              <p:cNvSpPr>
                <a:spLocks noChangeArrowheads="1"/>
              </p:cNvSpPr>
              <p:nvPr/>
            </p:nvSpPr>
            <p:spPr bwMode="auto">
              <a:xfrm>
                <a:off x="2486" y="3828"/>
                <a:ext cx="1403" cy="38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16 con stesso trauma</a:t>
                </a:r>
              </a:p>
            </p:txBody>
          </p:sp>
          <p:sp>
            <p:nvSpPr>
              <p:cNvPr id="1687677" name="Rectangle 125"/>
              <p:cNvSpPr>
                <a:spLocks noChangeArrowheads="1"/>
              </p:cNvSpPr>
              <p:nvPr/>
            </p:nvSpPr>
            <p:spPr bwMode="auto">
              <a:xfrm>
                <a:off x="1135" y="3828"/>
                <a:ext cx="1351" cy="38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9 PTSD da attacco terroristico</a:t>
                </a:r>
              </a:p>
            </p:txBody>
          </p:sp>
          <p:sp>
            <p:nvSpPr>
              <p:cNvPr id="1687678" name="Rectangle 126"/>
              <p:cNvSpPr>
                <a:spLocks noChangeArrowheads="1"/>
              </p:cNvSpPr>
              <p:nvPr/>
            </p:nvSpPr>
            <p:spPr bwMode="auto">
              <a:xfrm>
                <a:off x="270" y="3828"/>
                <a:ext cx="865" cy="380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Yamasue et al, 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2003</a:t>
                </a:r>
              </a:p>
            </p:txBody>
          </p:sp>
        </p:grpSp>
        <p:grpSp>
          <p:nvGrpSpPr>
            <p:cNvPr id="265268" name="Group 127"/>
            <p:cNvGrpSpPr>
              <a:grpSpLocks/>
            </p:cNvGrpSpPr>
            <p:nvPr/>
          </p:nvGrpSpPr>
          <p:grpSpPr bwMode="auto">
            <a:xfrm>
              <a:off x="240" y="864"/>
              <a:ext cx="5381" cy="240"/>
              <a:chOff x="270" y="1120"/>
              <a:chExt cx="6054" cy="322"/>
            </a:xfrm>
          </p:grpSpPr>
          <p:sp>
            <p:nvSpPr>
              <p:cNvPr id="1687680" name="Rectangle 128"/>
              <p:cNvSpPr>
                <a:spLocks noChangeArrowheads="1"/>
              </p:cNvSpPr>
              <p:nvPr/>
            </p:nvSpPr>
            <p:spPr bwMode="auto">
              <a:xfrm>
                <a:off x="3889" y="1120"/>
                <a:ext cx="333" cy="322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 SI</a:t>
                </a:r>
              </a:p>
              <a:p>
                <a:pPr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 NO</a:t>
                </a:r>
              </a:p>
            </p:txBody>
          </p:sp>
          <p:sp>
            <p:nvSpPr>
              <p:cNvPr id="1687681" name="Rectangle 129"/>
              <p:cNvSpPr>
                <a:spLocks noChangeArrowheads="1"/>
              </p:cNvSpPr>
              <p:nvPr/>
            </p:nvSpPr>
            <p:spPr bwMode="auto">
              <a:xfrm>
                <a:off x="4222" y="1120"/>
                <a:ext cx="2102" cy="322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  <a:sym typeface="Symbol" charset="0"/>
                  </a:rPr>
                  <a:t> V Ippo bilateralmente in PTSD</a:t>
                </a:r>
              </a:p>
            </p:txBody>
          </p:sp>
          <p:sp>
            <p:nvSpPr>
              <p:cNvPr id="1687682" name="Rectangle 130"/>
              <p:cNvSpPr>
                <a:spLocks noChangeArrowheads="1"/>
              </p:cNvSpPr>
              <p:nvPr/>
            </p:nvSpPr>
            <p:spPr bwMode="auto">
              <a:xfrm>
                <a:off x="2486" y="1120"/>
                <a:ext cx="1403" cy="322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7 veterani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8 non veterani</a:t>
                </a:r>
              </a:p>
            </p:txBody>
          </p:sp>
          <p:sp>
            <p:nvSpPr>
              <p:cNvPr id="1687683" name="Rectangle 131"/>
              <p:cNvSpPr>
                <a:spLocks noChangeArrowheads="1"/>
              </p:cNvSpPr>
              <p:nvPr/>
            </p:nvSpPr>
            <p:spPr bwMode="auto">
              <a:xfrm>
                <a:off x="1135" y="1120"/>
                <a:ext cx="1351" cy="322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7 veterani PTSD</a:t>
                </a:r>
              </a:p>
            </p:txBody>
          </p:sp>
          <p:sp>
            <p:nvSpPr>
              <p:cNvPr id="1687684" name="Rectangle 132"/>
              <p:cNvSpPr>
                <a:spLocks noChangeArrowheads="1"/>
              </p:cNvSpPr>
              <p:nvPr/>
            </p:nvSpPr>
            <p:spPr bwMode="auto">
              <a:xfrm>
                <a:off x="270" y="1120"/>
                <a:ext cx="865" cy="322"/>
              </a:xfrm>
              <a:prstGeom prst="rect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Gurvits et al, </a:t>
                </a:r>
              </a:p>
              <a:p>
                <a:pPr algn="ctr">
                  <a:buClr>
                    <a:schemeClr val="hlink"/>
                  </a:buClr>
                  <a:buSzPct val="70000"/>
                  <a:buFont typeface="Wingdings" charset="0"/>
                  <a:buNone/>
                </a:pPr>
                <a:r>
                  <a:rPr lang="it-IT" sz="13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charset="0"/>
                  </a:rPr>
                  <a:t>1996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305002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1201738" y="163513"/>
            <a:ext cx="10272713" cy="3373437"/>
            <a:chOff x="-757" y="103"/>
            <a:chExt cx="6471" cy="2125"/>
          </a:xfrm>
        </p:grpSpPr>
        <p:sp>
          <p:nvSpPr>
            <p:cNvPr id="266247" name="Text Box 3"/>
            <p:cNvSpPr txBox="1">
              <a:spLocks noChangeArrowheads="1"/>
            </p:cNvSpPr>
            <p:nvPr/>
          </p:nvSpPr>
          <p:spPr bwMode="auto">
            <a:xfrm>
              <a:off x="-757" y="103"/>
              <a:ext cx="48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b="1">
                  <a:solidFill>
                    <a:srgbClr val="00FFFF"/>
                  </a:solidFill>
                </a:rPr>
                <a:t>                                                              A.F.	donna di 42 anni con PTSD</a:t>
              </a:r>
            </a:p>
          </p:txBody>
        </p:sp>
        <p:sp>
          <p:nvSpPr>
            <p:cNvPr id="266248" name="Rectangle 4"/>
            <p:cNvSpPr>
              <a:spLocks noChangeArrowheads="1"/>
            </p:cNvSpPr>
            <p:nvPr/>
          </p:nvSpPr>
          <p:spPr bwMode="auto">
            <a:xfrm>
              <a:off x="3288" y="2036"/>
              <a:ext cx="24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it-IT" sz="14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908175" y="981075"/>
            <a:ext cx="5189538" cy="5489575"/>
            <a:chOff x="22" y="618"/>
            <a:chExt cx="3269" cy="3458"/>
          </a:xfrm>
        </p:grpSpPr>
        <p:pic>
          <p:nvPicPr>
            <p:cNvPr id="266244" name="Picture 6" descr="ptsd_hippo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834"/>
              <a:ext cx="3269" cy="2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245" name="Rectangle 7"/>
            <p:cNvSpPr>
              <a:spLocks noChangeArrowheads="1"/>
            </p:cNvSpPr>
            <p:nvPr/>
          </p:nvSpPr>
          <p:spPr bwMode="auto">
            <a:xfrm>
              <a:off x="457" y="3884"/>
              <a:ext cx="214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solidFill>
                    <a:srgbClr val="00FFFF"/>
                  </a:solidFill>
                </a:rPr>
                <a:t>          ATROFIA DELL</a:t>
              </a:r>
              <a:r>
                <a:rPr lang="ja-JP" altLang="it-IT" sz="1400" b="1">
                  <a:solidFill>
                    <a:srgbClr val="00FFFF"/>
                  </a:solidFill>
                </a:rPr>
                <a:t>’</a:t>
              </a:r>
              <a:r>
                <a:rPr lang="it-IT" sz="1400" b="1">
                  <a:solidFill>
                    <a:srgbClr val="00FFFF"/>
                  </a:solidFill>
                </a:rPr>
                <a:t>IPPOCAMPO SN</a:t>
              </a:r>
            </a:p>
          </p:txBody>
        </p:sp>
        <p:sp>
          <p:nvSpPr>
            <p:cNvPr id="266246" name="Rectangle 8"/>
            <p:cNvSpPr>
              <a:spLocks noChangeArrowheads="1"/>
            </p:cNvSpPr>
            <p:nvPr/>
          </p:nvSpPr>
          <p:spPr bwMode="auto">
            <a:xfrm>
              <a:off x="1519" y="618"/>
              <a:ext cx="3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>
                  <a:solidFill>
                    <a:srgbClr val="00FFFF"/>
                  </a:solidFill>
                </a:rPr>
                <a:t>RMN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720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5" name="CasellaDiTesto 1"/>
          <p:cNvSpPr txBox="1">
            <a:spLocks noChangeArrowheads="1"/>
          </p:cNvSpPr>
          <p:nvPr/>
        </p:nvSpPr>
        <p:spPr bwMode="auto">
          <a:xfrm>
            <a:off x="436563" y="320675"/>
            <a:ext cx="8453437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4400"/>
              <a:t>QUINDI :</a:t>
            </a:r>
          </a:p>
          <a:p>
            <a:pPr algn="ctr" eaLnBrk="1" hangingPunct="1"/>
            <a:r>
              <a:rPr lang="it-IT" sz="4800">
                <a:solidFill>
                  <a:srgbClr val="FF0000"/>
                </a:solidFill>
              </a:rPr>
              <a:t>LO STRESS ACUTO E’ DA CONSIDERARSI COME </a:t>
            </a:r>
          </a:p>
          <a:p>
            <a:pPr algn="ctr" eaLnBrk="1" hangingPunct="1"/>
            <a:r>
              <a:rPr lang="it-IT" sz="4800">
                <a:solidFill>
                  <a:srgbClr val="FF0000"/>
                </a:solidFill>
              </a:rPr>
              <a:t>UNA NEUROLESIVITA’ DA GLUCOCORTICOSTEROIDI CIRCOLANTI PER IPERINCREZIONE CORTOCOSURRENALE!!!</a:t>
            </a:r>
          </a:p>
        </p:txBody>
      </p:sp>
    </p:spTree>
    <p:extLst>
      <p:ext uri="{BB962C8B-B14F-4D97-AF65-F5344CB8AC3E}">
        <p14:creationId xmlns:p14="http://schemas.microsoft.com/office/powerpoint/2010/main" val="899471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5412DE8-0295-3607-170D-B951A8C97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Quindi…</a:t>
            </a:r>
            <a:br>
              <a:rPr lang="it-IT" dirty="0">
                <a:solidFill>
                  <a:srgbClr val="FFFFFF"/>
                </a:solidFill>
              </a:rPr>
            </a:b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195346-AFB1-48E4-883D-635949F71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r>
              <a:rPr lang="it-IT"/>
              <a:t>Alla luce di quanto esposto vi sembrano adeguate le tabelle INPS per risarcimenti di questa malattia?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3107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91" y="1119031"/>
            <a:ext cx="3464954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8305" y="1396686"/>
            <a:ext cx="2430380" cy="4064628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Modello medico di malattia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6512790" y="941148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536" y="4780992"/>
            <a:ext cx="409575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27614" y="1526033"/>
            <a:ext cx="4152298" cy="3935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/>
              <a:t>LO STRESS : una relazione patologica tra uomo e ambiente</a:t>
            </a:r>
          </a:p>
          <a:p>
            <a:pPr marL="0" indent="0">
              <a:buNone/>
            </a:pPr>
            <a:endParaRPr lang="it-IT" sz="2000"/>
          </a:p>
          <a:p>
            <a:pPr marL="0" indent="0">
              <a:buNone/>
            </a:pPr>
            <a:r>
              <a:rPr lang="it-IT" sz="2000"/>
              <a:t>Prodotto della interazione tra genoma e ambiente</a:t>
            </a:r>
          </a:p>
          <a:p>
            <a:pPr marL="0" indent="0">
              <a:buNone/>
            </a:pPr>
            <a:r>
              <a:rPr lang="it-IT" sz="2000"/>
              <a:t>Nel caso dell’individuo umano, l’ambiente va distinto in ambiente interno, come mondo intrapsichico e le sue leggi di funzionamento, e ambiente esterno in senso più ampio, dalla famiglia alla </a:t>
            </a:r>
            <a:r>
              <a:rPr lang="it-IT" sz="2000" err="1"/>
              <a:t>sintera</a:t>
            </a:r>
            <a:r>
              <a:rPr lang="it-IT" sz="2000"/>
              <a:t> società umana.</a:t>
            </a:r>
          </a:p>
        </p:txBody>
      </p:sp>
    </p:spTree>
    <p:extLst>
      <p:ext uri="{BB962C8B-B14F-4D97-AF65-F5344CB8AC3E}">
        <p14:creationId xmlns:p14="http://schemas.microsoft.com/office/powerpoint/2010/main" val="3220041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702AA3A-7CAD-C3EE-BAA7-B8F6C1FEC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89" y="419548"/>
            <a:ext cx="8556366" cy="5948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7152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91" y="1119031"/>
            <a:ext cx="3464954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D54047A-EEFD-BF45-5696-851FB91B8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05" y="1396686"/>
            <a:ext cx="2430380" cy="4064628"/>
          </a:xfrm>
        </p:spPr>
        <p:txBody>
          <a:bodyPr>
            <a:normAutofit/>
          </a:bodyPr>
          <a:lstStyle/>
          <a:p>
            <a:r>
              <a:rPr lang="it-IT" sz="2400">
                <a:solidFill>
                  <a:srgbClr val="FFFFFF"/>
                </a:solidFill>
              </a:rPr>
              <a:t>I cosiddetti «Antidepressivi» non sono tutti uguali e sostanzialmente inefficaci e/o  inutili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6512790" y="941148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536" y="4780992"/>
            <a:ext cx="409575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7A039A-FB57-9F84-377D-82DD081EC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614" y="1526033"/>
            <a:ext cx="4152298" cy="3935281"/>
          </a:xfrm>
        </p:spPr>
        <p:txBody>
          <a:bodyPr>
            <a:normAutofit/>
          </a:bodyPr>
          <a:lstStyle/>
          <a:p>
            <a:r>
              <a:rPr lang="it-IT" sz="2000"/>
              <a:t>SOLO GLI ANTIDEPRESSIVI TRICICLICI SON DOTATI DI UN MECCANISMO DI AZIONE DETTO «MODULAZIONE GENICA» IN GRADO DI BLOCCARE E REVERTIRE LA MALATTIA NEURODEGENERATIVA INDOTTA DALLO STRESS. </a:t>
            </a:r>
          </a:p>
          <a:p>
            <a:r>
              <a:rPr lang="it-IT" sz="2000" b="1" i="1" u="sng"/>
              <a:t>Sono quindi »farmaci salvavita» </a:t>
            </a:r>
          </a:p>
          <a:p>
            <a:pPr marL="0" indent="0">
              <a:buNone/>
            </a:pPr>
            <a:r>
              <a:rPr lang="it-IT" sz="2000" b="1" i="1" u="sng"/>
              <a:t>ad azione </a:t>
            </a:r>
            <a:r>
              <a:rPr lang="it-IT" sz="2000" b="1" i="1" u="sng" err="1"/>
              <a:t>antineurodistrofica</a:t>
            </a:r>
            <a:r>
              <a:rPr lang="it-IT" sz="2000" b="1" i="1" u="sng"/>
              <a:t> che bloccano una malattia neurodegenerativa del Sistema Nervoso Centrale</a:t>
            </a:r>
          </a:p>
          <a:p>
            <a:endParaRPr lang="it-IT" sz="2000" b="1" i="1" u="sng"/>
          </a:p>
        </p:txBody>
      </p:sp>
    </p:spTree>
    <p:extLst>
      <p:ext uri="{BB962C8B-B14F-4D97-AF65-F5344CB8AC3E}">
        <p14:creationId xmlns:p14="http://schemas.microsoft.com/office/powerpoint/2010/main" val="1639633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65053B6-A662-CD32-5CBC-0AC234A375E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AE19DA9-CE0A-141A-240B-D30BAD94CDE2}"/>
              </a:ext>
            </a:extLst>
          </p:cNvPr>
          <p:cNvSpPr/>
          <p:nvPr/>
        </p:nvSpPr>
        <p:spPr>
          <a:xfrm>
            <a:off x="0" y="0"/>
            <a:ext cx="5029200" cy="914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8A6EE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marL="0" marR="0" lvl="0" indent="0" rtl="0" hangingPunct="1">
              <a:lnSpc>
                <a:spcPct val="100000"/>
              </a:lnSpc>
              <a:buNone/>
              <a:tabLst/>
            </a:pPr>
            <a:r>
              <a:rPr lang="it-IT" sz="2800">
                <a:latin typeface="Franklin Gothic Demi" pitchFamily="34"/>
                <a:ea typeface="DejaVu Sans Condensed" pitchFamily="2"/>
                <a:cs typeface="Tahoma" pitchFamily="2"/>
              </a:rPr>
              <a:t>ANTIDEPRESSIVI TRICICLICI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DA33734-9BC0-14BC-7DA7-B3B9443DE0F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D95D29B-2C75-97E7-9C8D-6EACA5525BDA}"/>
              </a:ext>
            </a:extLst>
          </p:cNvPr>
          <p:cNvSpPr/>
          <p:nvPr/>
        </p:nvSpPr>
        <p:spPr>
          <a:xfrm>
            <a:off x="0" y="0"/>
            <a:ext cx="9144000" cy="1143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8A6EE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marL="0" marR="0" lvl="0" indent="0" algn="ctr" rtl="0" hangingPunct="1">
              <a:lnSpc>
                <a:spcPct val="100000"/>
              </a:lnSpc>
              <a:buNone/>
              <a:tabLst/>
            </a:pPr>
            <a:r>
              <a:rPr lang="it-IT" sz="3200" b="1">
                <a:latin typeface="Franklin Gothic Demi" pitchFamily="34"/>
                <a:ea typeface="DejaVu Sans Condensed" pitchFamily="2"/>
                <a:cs typeface="Tahoma" pitchFamily="2"/>
              </a:rPr>
              <a:t>EFFETTI NEUROTROFICI E NEUROPROTETTIVI</a:t>
            </a:r>
          </a:p>
          <a:p>
            <a:pPr marL="0" marR="0" lvl="0" indent="0" algn="ctr" rtl="0" hangingPunct="1">
              <a:lnSpc>
                <a:spcPct val="100000"/>
              </a:lnSpc>
              <a:buNone/>
              <a:tabLst/>
            </a:pPr>
            <a:r>
              <a:rPr lang="it-IT" sz="3200" b="1">
                <a:latin typeface="Franklin Gothic Demi" pitchFamily="34"/>
                <a:ea typeface="DejaVu Sans Condensed" pitchFamily="2"/>
                <a:cs typeface="Tahoma" pitchFamily="2"/>
              </a:rPr>
              <a:t>DEGLI ANTIDEPRESSIVI TRICICLICI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6793AC4-3777-A9C3-F367-14D7EBB9A98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408CD6C-7305-70DD-9695-90E7CF074463}"/>
              </a:ext>
            </a:extLst>
          </p:cNvPr>
          <p:cNvSpPr/>
          <p:nvPr/>
        </p:nvSpPr>
        <p:spPr>
          <a:xfrm>
            <a:off x="0" y="0"/>
            <a:ext cx="5715000" cy="1219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8A6EE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marL="0" marR="0" lvl="0" indent="0" algn="ctr" rtl="0" hangingPunct="1">
              <a:lnSpc>
                <a:spcPct val="100000"/>
              </a:lnSpc>
              <a:buNone/>
              <a:tabLst/>
            </a:pPr>
            <a:r>
              <a:rPr lang="it-IT" sz="2000">
                <a:latin typeface="Franklin Gothic Demi" pitchFamily="34"/>
                <a:ea typeface="DejaVu Sans Condensed" pitchFamily="2"/>
                <a:cs typeface="Tahoma" pitchFamily="2"/>
              </a:rPr>
              <a:t>PRINCIPALI EFFETTI SUI BERSAGLI MOLECOLARI</a:t>
            </a:r>
          </a:p>
          <a:p>
            <a:pPr marL="0" marR="0" lvl="0" indent="0" algn="ctr" rtl="0" hangingPunct="1">
              <a:lnSpc>
                <a:spcPct val="100000"/>
              </a:lnSpc>
              <a:buNone/>
              <a:tabLst/>
            </a:pPr>
            <a:r>
              <a:rPr lang="it-IT" sz="2000">
                <a:latin typeface="Franklin Gothic Demi" pitchFamily="34"/>
                <a:ea typeface="DejaVu Sans Condensed" pitchFamily="2"/>
                <a:cs typeface="Tahoma" pitchFamily="2"/>
              </a:rPr>
              <a:t>DEGLI ANTIDEPRESSIVI TRICICLICI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ea typeface="+mj-ea"/>
              <a:cs typeface="+mj-cs"/>
            </a:endParaRPr>
          </a:p>
        </p:txBody>
      </p:sp>
      <p:sp>
        <p:nvSpPr>
          <p:cNvPr id="1742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it-IT">
              <a:ea typeface="+mn-ea"/>
              <a:cs typeface="+mn-cs"/>
            </a:endParaRPr>
          </a:p>
        </p:txBody>
      </p:sp>
      <p:pic>
        <p:nvPicPr>
          <p:cNvPr id="557059" name="Picture 4" descr="FIG17-3 cop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1192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233" name="Picture 2" descr="neurotro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3308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Calibri" charset="0"/>
            </a:endParaRPr>
          </a:p>
        </p:txBody>
      </p:sp>
      <p:sp>
        <p:nvSpPr>
          <p:cNvPr id="411650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sz="23900">
                <a:solidFill>
                  <a:srgbClr val="FF0000"/>
                </a:solidFill>
                <a:latin typeface="Calibri" charset="0"/>
              </a:rPr>
              <a:t>FINE</a:t>
            </a:r>
          </a:p>
        </p:txBody>
      </p:sp>
    </p:spTree>
    <p:extLst>
      <p:ext uri="{BB962C8B-B14F-4D97-AF65-F5344CB8AC3E}">
        <p14:creationId xmlns:p14="http://schemas.microsoft.com/office/powerpoint/2010/main" val="3128038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pPr eaLnBrk="1" hangingPunct="1"/>
            <a:r>
              <a:rPr lang="it-IT" sz="2800" dirty="0">
                <a:latin typeface="Garamond" charset="0"/>
              </a:rPr>
              <a:t>Legge di </a:t>
            </a:r>
            <a:r>
              <a:rPr lang="it-IT" sz="2800" b="1" i="1" u="sng" dirty="0">
                <a:latin typeface="Garamond" charset="0"/>
              </a:rPr>
              <a:t>Yerkes-Dodson </a:t>
            </a:r>
            <a:r>
              <a:rPr lang="it-IT" sz="2800" dirty="0">
                <a:latin typeface="Garamond" charset="0"/>
              </a:rPr>
              <a:t>sull’</a:t>
            </a:r>
            <a:r>
              <a:rPr lang="it-IT" altLang="ja-JP" sz="2800" dirty="0">
                <a:latin typeface="Garamond" charset="0"/>
              </a:rPr>
              <a:t>Ansia: la performance cresce al crescere dell’</a:t>
            </a:r>
            <a:r>
              <a:rPr lang="it-IT" altLang="ja-JP" sz="2800" dirty="0" err="1">
                <a:latin typeface="Garamond" charset="0"/>
              </a:rPr>
              <a:t>arousal</a:t>
            </a:r>
            <a:r>
              <a:rPr lang="it-IT" altLang="ja-JP" sz="2800" dirty="0">
                <a:latin typeface="Garamond" charset="0"/>
              </a:rPr>
              <a:t> fino a un massimo, per poi decrescere quando l</a:t>
            </a:r>
            <a:r>
              <a:rPr lang="ja-JP" altLang="it-IT" sz="2800">
                <a:latin typeface="Garamond" charset="0"/>
              </a:rPr>
              <a:t>’</a:t>
            </a:r>
            <a:r>
              <a:rPr lang="it-IT" altLang="ja-JP" sz="2800" dirty="0">
                <a:latin typeface="Garamond" charset="0"/>
              </a:rPr>
              <a:t>ansia diventa disturbo e fa cadere la performance!</a:t>
            </a:r>
            <a:endParaRPr lang="it-IT" sz="2800" dirty="0">
              <a:latin typeface="Garamond" charset="0"/>
            </a:endParaRPr>
          </a:p>
        </p:txBody>
      </p:sp>
      <p:pic>
        <p:nvPicPr>
          <p:cNvPr id="398338" name="Picture 3" descr="ans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74" y="2182056"/>
            <a:ext cx="4572000" cy="3213100"/>
          </a:xfrm>
          <a:noFill/>
        </p:spPr>
      </p:pic>
      <p:sp>
        <p:nvSpPr>
          <p:cNvPr id="418820" name="AutoShape 4"/>
          <p:cNvSpPr>
            <a:spLocks noChangeArrowheads="1"/>
          </p:cNvSpPr>
          <p:nvPr/>
        </p:nvSpPr>
        <p:spPr bwMode="auto">
          <a:xfrm>
            <a:off x="3200400" y="4419600"/>
            <a:ext cx="1828800" cy="68580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>
                <a:ea typeface="+mn-ea"/>
              </a:rPr>
              <a:t>Tensione</a:t>
            </a:r>
          </a:p>
          <a:p>
            <a:pPr algn="ctr">
              <a:defRPr/>
            </a:pPr>
            <a:r>
              <a:rPr lang="it-IT">
                <a:ea typeface="+mn-ea"/>
              </a:rPr>
              <a:t>Ergica</a:t>
            </a:r>
          </a:p>
        </p:txBody>
      </p:sp>
      <p:sp>
        <p:nvSpPr>
          <p:cNvPr id="418821" name="AutoShape 5"/>
          <p:cNvSpPr>
            <a:spLocks noChangeArrowheads="1"/>
          </p:cNvSpPr>
          <p:nvPr/>
        </p:nvSpPr>
        <p:spPr bwMode="auto">
          <a:xfrm>
            <a:off x="6324600" y="4038600"/>
            <a:ext cx="1905000" cy="7620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it-IT">
                <a:ea typeface="+mn-ea"/>
              </a:rPr>
              <a:t>Ansia </a:t>
            </a:r>
          </a:p>
          <a:p>
            <a:pPr algn="ctr">
              <a:defRPr/>
            </a:pPr>
            <a:r>
              <a:rPr lang="it-IT">
                <a:ea typeface="+mn-ea"/>
              </a:rPr>
              <a:t>Disturbo</a:t>
            </a:r>
          </a:p>
        </p:txBody>
      </p:sp>
      <p:sp>
        <p:nvSpPr>
          <p:cNvPr id="398341" name="AutoShape 6"/>
          <p:cNvSpPr>
            <a:spLocks noChangeArrowheads="1"/>
          </p:cNvSpPr>
          <p:nvPr/>
        </p:nvSpPr>
        <p:spPr bwMode="auto">
          <a:xfrm>
            <a:off x="2743200" y="5562600"/>
            <a:ext cx="6400800" cy="762000"/>
          </a:xfrm>
          <a:prstGeom prst="rightArrow">
            <a:avLst>
              <a:gd name="adj1" fmla="val 50000"/>
              <a:gd name="adj2" fmla="val 21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/>
              <a:t>ansia</a:t>
            </a:r>
          </a:p>
        </p:txBody>
      </p:sp>
      <p:sp>
        <p:nvSpPr>
          <p:cNvPr id="398342" name="AutoShape 7"/>
          <p:cNvSpPr>
            <a:spLocks noChangeArrowheads="1"/>
          </p:cNvSpPr>
          <p:nvPr/>
        </p:nvSpPr>
        <p:spPr bwMode="auto">
          <a:xfrm>
            <a:off x="2209800" y="2286000"/>
            <a:ext cx="685800" cy="3886200"/>
          </a:xfrm>
          <a:prstGeom prst="upArrow">
            <a:avLst>
              <a:gd name="adj1" fmla="val 50000"/>
              <a:gd name="adj2" fmla="val 141667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/>
              <a:t>C</a:t>
            </a:r>
          </a:p>
          <a:p>
            <a:pPr algn="ctr"/>
            <a:r>
              <a:rPr lang="it-IT"/>
              <a:t>A</a:t>
            </a:r>
          </a:p>
          <a:p>
            <a:pPr algn="ctr"/>
            <a:r>
              <a:rPr lang="it-IT"/>
              <a:t>P</a:t>
            </a:r>
          </a:p>
          <a:p>
            <a:pPr algn="ctr"/>
            <a:r>
              <a:rPr lang="it-IT"/>
              <a:t>A</a:t>
            </a:r>
            <a:br>
              <a:rPr lang="it-IT"/>
            </a:br>
            <a:r>
              <a:rPr lang="it-IT"/>
              <a:t>C</a:t>
            </a:r>
          </a:p>
          <a:p>
            <a:pPr algn="ctr"/>
            <a:r>
              <a:rPr lang="it-IT"/>
              <a:t>I</a:t>
            </a:r>
            <a:br>
              <a:rPr lang="it-IT"/>
            </a:br>
            <a:r>
              <a:rPr lang="it-IT"/>
              <a:t>T</a:t>
            </a:r>
            <a:br>
              <a:rPr lang="it-IT"/>
            </a:br>
            <a:r>
              <a:rPr lang="it-IT"/>
              <a:t>A</a:t>
            </a:r>
            <a:r>
              <a:rPr lang="ja-JP" altLang="it-IT"/>
              <a:t>’</a:t>
            </a:r>
            <a:endParaRPr lang="it-IT"/>
          </a:p>
        </p:txBody>
      </p:sp>
      <p:sp>
        <p:nvSpPr>
          <p:cNvPr id="398343" name="Rectangle 8"/>
          <p:cNvSpPr>
            <a:spLocks noChangeArrowheads="1"/>
          </p:cNvSpPr>
          <p:nvPr/>
        </p:nvSpPr>
        <p:spPr bwMode="auto">
          <a:xfrm>
            <a:off x="2971800" y="6248400"/>
            <a:ext cx="3886200" cy="381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it-IT"/>
              <a:t>LEGGE di YERKES-DODSON</a:t>
            </a:r>
          </a:p>
        </p:txBody>
      </p:sp>
      <p:sp>
        <p:nvSpPr>
          <p:cNvPr id="398344" name="Rectangle 9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98345" name="Rectangle 10"/>
          <p:cNvSpPr>
            <a:spLocks noChangeArrowheads="1"/>
          </p:cNvSpPr>
          <p:nvPr/>
        </p:nvSpPr>
        <p:spPr bwMode="auto">
          <a:xfrm>
            <a:off x="0" y="1676400"/>
            <a:ext cx="91440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4656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15926" r="-15926"/>
          <a:stretch>
            <a:fillRect/>
          </a:stretch>
        </p:blipFill>
        <p:spPr>
          <a:xfrm>
            <a:off x="-1087805" y="238419"/>
            <a:ext cx="11169609" cy="6478819"/>
          </a:xfrm>
        </p:spPr>
      </p:pic>
    </p:spTree>
    <p:extLst>
      <p:ext uri="{BB962C8B-B14F-4D97-AF65-F5344CB8AC3E}">
        <p14:creationId xmlns:p14="http://schemas.microsoft.com/office/powerpoint/2010/main" val="1220289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44009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it-IT" dirty="0">
                <a:latin typeface="Garamond" charset="0"/>
                <a:cs typeface="+mj-cs"/>
              </a:rPr>
              <a:t>CHE DIFFERENZA C’E’ FRA LO STRESS E L’ANSIA?</a:t>
            </a:r>
          </a:p>
        </p:txBody>
      </p:sp>
      <p:sp>
        <p:nvSpPr>
          <p:cNvPr id="1795075" name="Rectangle 3"/>
          <p:cNvSpPr>
            <a:spLocks noGrp="1" noChangeArrowheads="1"/>
          </p:cNvSpPr>
          <p:nvPr>
            <p:ph idx="1"/>
          </p:nvPr>
        </p:nvSpPr>
        <p:spPr>
          <a:xfrm>
            <a:off x="244548" y="1424762"/>
            <a:ext cx="8899451" cy="54332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it-IT" sz="4400" dirty="0"/>
              <a:t>Paura = reazione </a:t>
            </a:r>
            <a:r>
              <a:rPr lang="it-IT" sz="4400" dirty="0" err="1"/>
              <a:t>somato</a:t>
            </a:r>
            <a:r>
              <a:rPr lang="it-IT" sz="4400" dirty="0"/>
              <a:t>-psichica di fronte al pericolo</a:t>
            </a:r>
          </a:p>
          <a:p>
            <a:pPr algn="ctr"/>
            <a:r>
              <a:rPr lang="it-IT" sz="4400" dirty="0"/>
              <a:t>ANSIA = paura senza oggetto</a:t>
            </a:r>
            <a:endParaRPr lang="it-IT" sz="4400" dirty="0">
              <a:latin typeface="Garamond" charset="0"/>
              <a:cs typeface="+mn-cs"/>
            </a:endParaRPr>
          </a:p>
          <a:p>
            <a:pPr eaLnBrk="1" hangingPunct="1">
              <a:defRPr/>
            </a:pPr>
            <a:endParaRPr lang="it-IT" sz="4400" dirty="0">
              <a:latin typeface="Garamond" charset="0"/>
            </a:endParaRPr>
          </a:p>
          <a:p>
            <a:pPr marL="0" indent="0" algn="ctr" eaLnBrk="1" hangingPunct="1">
              <a:buNone/>
              <a:defRPr/>
            </a:pPr>
            <a:r>
              <a:rPr lang="it-IT" sz="4400" dirty="0">
                <a:latin typeface="Garamond" charset="0"/>
                <a:cs typeface="+mn-cs"/>
              </a:rPr>
              <a:t>Distinguiamo </a:t>
            </a:r>
            <a:r>
              <a:rPr lang="it-IT" sz="4400" dirty="0">
                <a:latin typeface="Garamond" charset="0"/>
              </a:rPr>
              <a:t>ora </a:t>
            </a:r>
            <a:r>
              <a:rPr lang="it-IT" sz="4400" dirty="0">
                <a:latin typeface="Garamond" charset="0"/>
                <a:cs typeface="+mn-cs"/>
              </a:rPr>
              <a:t>l’ansia normale o reattiva o </a:t>
            </a:r>
            <a:r>
              <a:rPr lang="it-IT" sz="4400" dirty="0">
                <a:solidFill>
                  <a:srgbClr val="FF0000"/>
                </a:solidFill>
                <a:latin typeface="Garamond" charset="0"/>
                <a:cs typeface="+mn-cs"/>
              </a:rPr>
              <a:t>fasica</a:t>
            </a:r>
          </a:p>
          <a:p>
            <a:pPr algn="ctr" eaLnBrk="1" hangingPunct="1">
              <a:defRPr/>
            </a:pPr>
            <a:endParaRPr lang="it-IT" sz="4400" dirty="0">
              <a:latin typeface="Garamond" charset="0"/>
              <a:cs typeface="+mn-cs"/>
            </a:endParaRPr>
          </a:p>
          <a:p>
            <a:pPr marL="0" indent="0" algn="ctr" eaLnBrk="1" hangingPunct="1">
              <a:buNone/>
              <a:defRPr/>
            </a:pPr>
            <a:r>
              <a:rPr lang="it-IT" sz="4400" dirty="0">
                <a:latin typeface="Garamond" charset="0"/>
                <a:cs typeface="+mn-cs"/>
              </a:rPr>
              <a:t> dall’ansia patologica o cronica o stato di </a:t>
            </a:r>
            <a:r>
              <a:rPr lang="it-IT" sz="4400" dirty="0">
                <a:solidFill>
                  <a:srgbClr val="FF0000"/>
                </a:solidFill>
                <a:latin typeface="Garamond" charset="0"/>
                <a:cs typeface="+mn-cs"/>
              </a:rPr>
              <a:t>ansia continua</a:t>
            </a:r>
          </a:p>
        </p:txBody>
      </p:sp>
    </p:spTree>
    <p:extLst>
      <p:ext uri="{BB962C8B-B14F-4D97-AF65-F5344CB8AC3E}">
        <p14:creationId xmlns:p14="http://schemas.microsoft.com/office/powerpoint/2010/main" val="3123387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>
                <a:latin typeface="Garamond" charset="0"/>
              </a:rPr>
              <a:t>Correlazione tra Stress e Ansia</a:t>
            </a:r>
          </a:p>
        </p:txBody>
      </p:sp>
      <p:sp>
        <p:nvSpPr>
          <p:cNvPr id="39731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it-IT" sz="2400" dirty="0">
                <a:latin typeface="Garamond" charset="0"/>
              </a:rPr>
              <a:t>Dal punto di vista soggettivo-intrapsichico, l</a:t>
            </a:r>
            <a:r>
              <a:rPr lang="ja-JP" altLang="it-IT" sz="2400">
                <a:latin typeface="Garamond" charset="0"/>
              </a:rPr>
              <a:t>’</a:t>
            </a:r>
            <a:r>
              <a:rPr lang="it-IT" altLang="ja-JP" sz="2400" dirty="0">
                <a:latin typeface="Garamond" charset="0"/>
              </a:rPr>
              <a:t>ansia appartiene alla sfera delle emozioni, ed è avvertita come </a:t>
            </a:r>
            <a:r>
              <a:rPr lang="it-IT" altLang="ja-JP" sz="2400" dirty="0" err="1">
                <a:latin typeface="Garamond" charset="0"/>
              </a:rPr>
              <a:t>sensazionedi</a:t>
            </a:r>
            <a:r>
              <a:rPr lang="it-IT" altLang="ja-JP" sz="2400" dirty="0">
                <a:latin typeface="Garamond" charset="0"/>
              </a:rPr>
              <a:t> attesa di qualcosa di indefinito, ma comunque spiacevole,</a:t>
            </a:r>
          </a:p>
          <a:p>
            <a:pPr algn="ctr" eaLnBrk="1" hangingPunct="1">
              <a:lnSpc>
                <a:spcPct val="80000"/>
              </a:lnSpc>
            </a:pPr>
            <a:r>
              <a:rPr lang="it-IT" sz="2400" dirty="0">
                <a:latin typeface="Garamond" charset="0"/>
              </a:rPr>
              <a:t> una sorta di incombenza minacciosa (</a:t>
            </a:r>
            <a:r>
              <a:rPr lang="it-IT" sz="2400" dirty="0">
                <a:solidFill>
                  <a:srgbClr val="FF0000"/>
                </a:solidFill>
                <a:latin typeface="Garamond" charset="0"/>
              </a:rPr>
              <a:t>ansia esterna</a:t>
            </a:r>
            <a:r>
              <a:rPr lang="it-IT" sz="2400" dirty="0">
                <a:latin typeface="Garamond" charset="0"/>
              </a:rPr>
              <a:t>), </a:t>
            </a:r>
          </a:p>
          <a:p>
            <a:pPr algn="ctr" eaLnBrk="1" hangingPunct="1">
              <a:lnSpc>
                <a:spcPct val="80000"/>
              </a:lnSpc>
            </a:pPr>
            <a:r>
              <a:rPr lang="it-IT" sz="2400" dirty="0">
                <a:latin typeface="Garamond" charset="0"/>
              </a:rPr>
              <a:t>un senso di insicurezza (</a:t>
            </a:r>
            <a:r>
              <a:rPr lang="it-IT" sz="2400" dirty="0">
                <a:solidFill>
                  <a:srgbClr val="FF0000"/>
                </a:solidFill>
                <a:latin typeface="Garamond" charset="0"/>
              </a:rPr>
              <a:t>ansia interna</a:t>
            </a:r>
            <a:r>
              <a:rPr lang="it-IT" sz="2400" dirty="0">
                <a:latin typeface="Garamond" charset="0"/>
              </a:rPr>
              <a:t>)</a:t>
            </a:r>
          </a:p>
          <a:p>
            <a:pPr algn="ctr" eaLnBrk="1" hangingPunct="1">
              <a:lnSpc>
                <a:spcPct val="80000"/>
              </a:lnSpc>
            </a:pPr>
            <a:endParaRPr lang="it-IT" sz="2400" dirty="0">
              <a:latin typeface="Garamond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2400" dirty="0">
                <a:latin typeface="Garamond" charset="0"/>
              </a:rPr>
              <a:t>I limiti di questa sensazione sono incerti e gli strumenti del pensiero sono avvertiti come inidonei ad abbracciare la interezza del fenomeno.</a:t>
            </a:r>
          </a:p>
          <a:p>
            <a:pPr algn="ctr" eaLnBrk="1" hangingPunct="1">
              <a:lnSpc>
                <a:spcPct val="80000"/>
              </a:lnSpc>
            </a:pPr>
            <a:r>
              <a:rPr lang="it-IT" sz="2400" dirty="0">
                <a:solidFill>
                  <a:schemeClr val="folHlink"/>
                </a:solidFill>
                <a:latin typeface="Garamond" charset="0"/>
              </a:rPr>
              <a:t>La intensità varia da un senso di spiacevole irrequietezza (per es. nel DAG; Disturbo di Ansia Generalizzata) a una precisa sensazione di morte imminente per es. nel DAP: </a:t>
            </a:r>
          </a:p>
          <a:p>
            <a:pPr algn="ctr" eaLnBrk="1" hangingPunct="1">
              <a:lnSpc>
                <a:spcPct val="80000"/>
              </a:lnSpc>
            </a:pPr>
            <a:r>
              <a:rPr lang="it-IT" sz="2400" dirty="0">
                <a:solidFill>
                  <a:schemeClr val="folHlink"/>
                </a:solidFill>
                <a:latin typeface="Garamond" charset="0"/>
              </a:rPr>
              <a:t>Disturbo da  Attacchi di Panico.</a:t>
            </a:r>
          </a:p>
        </p:txBody>
      </p:sp>
    </p:spTree>
    <p:extLst>
      <p:ext uri="{BB962C8B-B14F-4D97-AF65-F5344CB8AC3E}">
        <p14:creationId xmlns:p14="http://schemas.microsoft.com/office/powerpoint/2010/main" val="63027768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C6CB6-E71E-0EB5-9AC2-068E8B60F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073" name="Picture 2">
            <a:extLst>
              <a:ext uri="{FF2B5EF4-FFF2-40B4-BE49-F238E27FC236}">
                <a16:creationId xmlns:a16="http://schemas.microsoft.com/office/drawing/2014/main" id="{DAD44F34-28E9-E663-CE0B-65B074D47C91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1" y="0"/>
            <a:ext cx="8623004" cy="1332706"/>
          </a:xfrm>
        </p:spPr>
      </p:pic>
      <p:pic>
        <p:nvPicPr>
          <p:cNvPr id="643074" name="Picture 3">
            <a:extLst>
              <a:ext uri="{FF2B5EF4-FFF2-40B4-BE49-F238E27FC236}">
                <a16:creationId xmlns:a16="http://schemas.microsoft.com/office/drawing/2014/main" id="{8FCC6277-6AF2-D668-9A87-41D81EF7DC9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91302"/>
            <a:ext cx="4038600" cy="4525963"/>
          </a:xfrm>
        </p:spPr>
      </p:pic>
      <p:pic>
        <p:nvPicPr>
          <p:cNvPr id="643075" name="Picture 4">
            <a:extLst>
              <a:ext uri="{FF2B5EF4-FFF2-40B4-BE49-F238E27FC236}">
                <a16:creationId xmlns:a16="http://schemas.microsoft.com/office/drawing/2014/main" id="{74261013-21C3-FB69-C672-37F05D4F4EA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71" y="1679944"/>
            <a:ext cx="4807766" cy="4316819"/>
          </a:xfrm>
        </p:spPr>
      </p:pic>
    </p:spTree>
    <p:extLst>
      <p:ext uri="{BB962C8B-B14F-4D97-AF65-F5344CB8AC3E}">
        <p14:creationId xmlns:p14="http://schemas.microsoft.com/office/powerpoint/2010/main" val="2794170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Tema 2022">
  <a:themeElements>
    <a:clrScheme name="Personalizzati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</TotalTime>
  <Words>2953</Words>
  <Application>Microsoft Macintosh PowerPoint</Application>
  <PresentationFormat>Presentazione su schermo (4:3)</PresentationFormat>
  <Paragraphs>323</Paragraphs>
  <Slides>47</Slides>
  <Notes>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62" baseType="lpstr">
      <vt:lpstr>Arial Unicode MS</vt:lpstr>
      <vt:lpstr>Arial</vt:lpstr>
      <vt:lpstr>Arial Narrow</vt:lpstr>
      <vt:lpstr>Calibri</vt:lpstr>
      <vt:lpstr>Calibri Light</vt:lpstr>
      <vt:lpstr>Franklin Gothic Demi</vt:lpstr>
      <vt:lpstr>Garamond</vt:lpstr>
      <vt:lpstr>Impact</vt:lpstr>
      <vt:lpstr>Monotype Sorts</vt:lpstr>
      <vt:lpstr>Symbol</vt:lpstr>
      <vt:lpstr>Tahoma</vt:lpstr>
      <vt:lpstr>Times New Roman</vt:lpstr>
      <vt:lpstr>Wingdings</vt:lpstr>
      <vt:lpstr>Office 2013 - Tema 2022</vt:lpstr>
      <vt:lpstr>Immagine bitmap</vt:lpstr>
      <vt:lpstr>Prof. Dr. Riccardo Simoni Medico Chirurgo    Psichiatra  Psicoterapeuta     Psichiatra Forense Specialista in Cefalea e Emicrania Professore di Psichiatria Libera Università degli Studi di LUGANO  L.U.de.S.  (CH) Svizzera  Comitato Scientifico di LABORFORM Roma Comitato scientifico QPP-Seralmente (Quantum Paradigm Power) Tori  FIGLINE e INCISA VALDARNO (FI) - 50063  -Via delle Cave, 1 FIRENZE - 50137   -PENINSULA AMES POLIAMBULATORIO cell.335/5482503 WWW.studiomedicoriccardosimoni.it.     email : riccardo@riccardosimoni.it  </vt:lpstr>
      <vt:lpstr>Presentazione standard di PowerPoint</vt:lpstr>
      <vt:lpstr> Dall’INGLESE: to stress = sottolineare;  mettere alla prova;  portare al limite della resistenza un problema o un materiale</vt:lpstr>
      <vt:lpstr>Modello medico di malattia</vt:lpstr>
      <vt:lpstr>Legge di Yerkes-Dodson sull’Ansia: la performance cresce al crescere dell’arousal fino a un massimo, per poi decrescere quando l’ansia diventa disturbo e fa cadere la performance!</vt:lpstr>
      <vt:lpstr>Presentazione standard di PowerPoint</vt:lpstr>
      <vt:lpstr>CHE DIFFERENZA C’E’ FRA LO STRESS E L’ANSIA?</vt:lpstr>
      <vt:lpstr>Correlazione tra Stress e Ansia</vt:lpstr>
      <vt:lpstr>Presentazione standard di PowerPoint</vt:lpstr>
      <vt:lpstr>Presentazione standard di PowerPoint</vt:lpstr>
      <vt:lpstr>MA PERCHE’ ABBIAMO L’ANSIA?</vt:lpstr>
      <vt:lpstr>Il circuito dell’ansia innata</vt:lpstr>
      <vt:lpstr>Presentazione standard di PowerPoint</vt:lpstr>
      <vt:lpstr>IL CIRCUITO DELL’ANSIA INNATA. L’AMIGDALA E IL CERVELLO RETTILIANO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NEUROTOSSICITA’ DA CORTISOLO</vt:lpstr>
      <vt:lpstr>STRESS E ATTIVAZIONE DELL’ASSE IPOFISI CORTICOSURRENALE</vt:lpstr>
      <vt:lpstr>LO STRESS  Fattori Neurotrofici e Depressione</vt:lpstr>
      <vt:lpstr>Presentazione standard di PowerPoint</vt:lpstr>
      <vt:lpstr>Disturbi da stress</vt:lpstr>
      <vt:lpstr>Psiconeuroimmunologia: studia la relazione tra comportamento e risposta neuroimmunitaria</vt:lpstr>
      <vt:lpstr>Gli eventi stressanti riducono le difese immunitarie e predispongono alla malattia </vt:lpstr>
      <vt:lpstr>LO STRESS  Fattori Neurotrofici e Depressione</vt:lpstr>
      <vt:lpstr>Presentazione standard di PowerPoint</vt:lpstr>
      <vt:lpstr>Presentazione standard di PowerPoint</vt:lpstr>
      <vt:lpstr>Presentazione standard di PowerPoint</vt:lpstr>
      <vt:lpstr>Fattori Neurotrofici e Depressione </vt:lpstr>
      <vt:lpstr>Presentazione standard di PowerPoint</vt:lpstr>
      <vt:lpstr>.</vt:lpstr>
      <vt:lpstr>Immagini SPECT in paziente con PTSD</vt:lpstr>
      <vt:lpstr>Presentazione standard di PowerPoint</vt:lpstr>
      <vt:lpstr>Presentazione standard di PowerPoint</vt:lpstr>
      <vt:lpstr>Presentazione standard di PowerPoint</vt:lpstr>
      <vt:lpstr>Quindi… </vt:lpstr>
      <vt:lpstr>Presentazione standard di PowerPoint</vt:lpstr>
      <vt:lpstr>I cosiddetti «Antidepressivi» non sono tutti uguali e sostanzialmente inefficaci e/o  inutili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Prof. Riccardo Simoni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Riccardo Simoni</dc:creator>
  <cp:keywords/>
  <dc:description/>
  <cp:lastModifiedBy>Riccardo Simoni</cp:lastModifiedBy>
  <cp:revision>56</cp:revision>
  <dcterms:created xsi:type="dcterms:W3CDTF">2012-04-22T16:00:13Z</dcterms:created>
  <dcterms:modified xsi:type="dcterms:W3CDTF">2026-06-15T17:47:24Z</dcterms:modified>
  <cp:category/>
</cp:coreProperties>
</file>