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7" r:id="rId3"/>
    <p:sldId id="277" r:id="rId4"/>
    <p:sldId id="258" r:id="rId5"/>
    <p:sldId id="278" r:id="rId6"/>
    <p:sldId id="259" r:id="rId7"/>
    <p:sldId id="260" r:id="rId8"/>
    <p:sldId id="264" r:id="rId9"/>
    <p:sldId id="261" r:id="rId10"/>
    <p:sldId id="290" r:id="rId11"/>
    <p:sldId id="289" r:id="rId12"/>
    <p:sldId id="269" r:id="rId13"/>
    <p:sldId id="280" r:id="rId14"/>
    <p:sldId id="272" r:id="rId15"/>
    <p:sldId id="281" r:id="rId16"/>
    <p:sldId id="273" r:id="rId17"/>
    <p:sldId id="282" r:id="rId18"/>
    <p:sldId id="283" r:id="rId19"/>
    <p:sldId id="274" r:id="rId20"/>
    <p:sldId id="284" r:id="rId21"/>
    <p:sldId id="285" r:id="rId22"/>
    <p:sldId id="287" r:id="rId23"/>
    <p:sldId id="292" r:id="rId24"/>
    <p:sldId id="291" r:id="rId25"/>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8699"/>
  </p:normalViewPr>
  <p:slideViewPr>
    <p:cSldViewPr snapToGrid="0" snapToObjects="1">
      <p:cViewPr varScale="1">
        <p:scale>
          <a:sx n="104" d="100"/>
          <a:sy n="104" d="100"/>
        </p:scale>
        <p:origin x="232" y="3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9CA7F4-3D2A-E543-AAB9-793A273BE78D}" type="datetimeFigureOut">
              <a:rPr lang="it-IT" smtClean="0"/>
              <a:t>14/06/26</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A25649-F0DF-7441-A766-9F3930E1B786}" type="slidenum">
              <a:rPr lang="it-IT" smtClean="0"/>
              <a:t>‹N›</a:t>
            </a:fld>
            <a:endParaRPr lang="it-IT" dirty="0"/>
          </a:p>
        </p:txBody>
      </p:sp>
    </p:spTree>
    <p:extLst>
      <p:ext uri="{BB962C8B-B14F-4D97-AF65-F5344CB8AC3E}">
        <p14:creationId xmlns:p14="http://schemas.microsoft.com/office/powerpoint/2010/main" val="4130965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6A25649-F0DF-7441-A766-9F3930E1B786}" type="slidenum">
              <a:rPr lang="it-IT" smtClean="0"/>
              <a:t>2</a:t>
            </a:fld>
            <a:endParaRPr lang="it-IT" dirty="0"/>
          </a:p>
        </p:txBody>
      </p:sp>
    </p:spTree>
    <p:extLst>
      <p:ext uri="{BB962C8B-B14F-4D97-AF65-F5344CB8AC3E}">
        <p14:creationId xmlns:p14="http://schemas.microsoft.com/office/powerpoint/2010/main" val="3989552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6A25649-F0DF-7441-A766-9F3930E1B786}" type="slidenum">
              <a:rPr lang="it-IT" smtClean="0"/>
              <a:t>7</a:t>
            </a:fld>
            <a:endParaRPr lang="it-IT" dirty="0"/>
          </a:p>
        </p:txBody>
      </p:sp>
    </p:spTree>
    <p:extLst>
      <p:ext uri="{BB962C8B-B14F-4D97-AF65-F5344CB8AC3E}">
        <p14:creationId xmlns:p14="http://schemas.microsoft.com/office/powerpoint/2010/main" val="3157646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6A25649-F0DF-7441-A766-9F3930E1B786}" type="slidenum">
              <a:rPr lang="it-IT" smtClean="0"/>
              <a:t>13</a:t>
            </a:fld>
            <a:endParaRPr lang="it-IT" dirty="0"/>
          </a:p>
        </p:txBody>
      </p:sp>
    </p:spTree>
    <p:extLst>
      <p:ext uri="{BB962C8B-B14F-4D97-AF65-F5344CB8AC3E}">
        <p14:creationId xmlns:p14="http://schemas.microsoft.com/office/powerpoint/2010/main" val="1479464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6A25649-F0DF-7441-A766-9F3930E1B786}" type="slidenum">
              <a:rPr lang="it-IT" smtClean="0"/>
              <a:t>14</a:t>
            </a:fld>
            <a:endParaRPr lang="it-IT" dirty="0"/>
          </a:p>
        </p:txBody>
      </p:sp>
    </p:spTree>
    <p:extLst>
      <p:ext uri="{BB962C8B-B14F-4D97-AF65-F5344CB8AC3E}">
        <p14:creationId xmlns:p14="http://schemas.microsoft.com/office/powerpoint/2010/main" val="1857880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C362E-F87E-9394-9083-1224EF650C2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BBA1E85-94F3-5E27-B122-EF92D71C3A75}"/>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98CBF03-F032-FF50-D360-102A762AE9E4}"/>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29BAFFA6-A801-6944-4AF1-A43110BCD8D2}"/>
              </a:ext>
            </a:extLst>
          </p:cNvPr>
          <p:cNvSpPr>
            <a:spLocks noGrp="1"/>
          </p:cNvSpPr>
          <p:nvPr>
            <p:ph type="sldNum" sz="quarter" idx="5"/>
          </p:nvPr>
        </p:nvSpPr>
        <p:spPr/>
        <p:txBody>
          <a:bodyPr/>
          <a:lstStyle/>
          <a:p>
            <a:fld id="{D6A25649-F0DF-7441-A766-9F3930E1B786}" type="slidenum">
              <a:rPr lang="it-IT" smtClean="0"/>
              <a:t>15</a:t>
            </a:fld>
            <a:endParaRPr lang="it-IT" dirty="0"/>
          </a:p>
        </p:txBody>
      </p:sp>
    </p:spTree>
    <p:extLst>
      <p:ext uri="{BB962C8B-B14F-4D97-AF65-F5344CB8AC3E}">
        <p14:creationId xmlns:p14="http://schemas.microsoft.com/office/powerpoint/2010/main" val="1930358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6A25649-F0DF-7441-A766-9F3930E1B786}" type="slidenum">
              <a:rPr lang="it-IT" smtClean="0"/>
              <a:t>22</a:t>
            </a:fld>
            <a:endParaRPr lang="it-IT" dirty="0"/>
          </a:p>
        </p:txBody>
      </p:sp>
    </p:spTree>
    <p:extLst>
      <p:ext uri="{BB962C8B-B14F-4D97-AF65-F5344CB8AC3E}">
        <p14:creationId xmlns:p14="http://schemas.microsoft.com/office/powerpoint/2010/main" val="1399034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6A25649-F0DF-7441-A766-9F3930E1B786}" type="slidenum">
              <a:rPr lang="it-IT" smtClean="0"/>
              <a:t>24</a:t>
            </a:fld>
            <a:endParaRPr lang="it-IT" dirty="0"/>
          </a:p>
        </p:txBody>
      </p:sp>
    </p:spTree>
    <p:extLst>
      <p:ext uri="{BB962C8B-B14F-4D97-AF65-F5344CB8AC3E}">
        <p14:creationId xmlns:p14="http://schemas.microsoft.com/office/powerpoint/2010/main" val="2966125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6/14/26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dirty="0"/>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6/14/26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dirty="0"/>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6/14/26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dirty="0"/>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6/14/26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dirty="0"/>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6/14/26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dirty="0"/>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6/14/26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dirty="0"/>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6/14/26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FF6DA9-008F-8B48-92A6-B652298478BF}" type="slidenum">
              <a:rPr lang="en-US" smtClean="0"/>
              <a:t>‹N›</a:t>
            </a:fld>
            <a:endParaRPr lang="en-US" dirty="0"/>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6/14/26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FF6DA9-008F-8B48-92A6-B652298478BF}" type="slidenum">
              <a:rPr lang="en-US" smtClean="0"/>
              <a:t>‹N›</a:t>
            </a:fld>
            <a:endParaRPr lang="en-US" dirty="0"/>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6/14/26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FF6DA9-008F-8B48-92A6-B652298478BF}" type="slidenum">
              <a:rPr lang="en-US" smtClean="0"/>
              <a:t>‹N›</a:t>
            </a:fld>
            <a:endParaRPr lang="en-US" dirty="0"/>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6/14/26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dirty="0"/>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6/14/26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dirty="0"/>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6/14/26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‹N›</a:t>
            </a:fld>
            <a:endParaRPr lang="en-US" dirty="0"/>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7FA"/>
        </a:solidFill>
        <a:effectLst/>
      </p:bgPr>
    </p:bg>
    <p:spTree>
      <p:nvGrpSpPr>
        <p:cNvPr id="1" name=""/>
        <p:cNvGrpSpPr/>
        <p:nvPr/>
      </p:nvGrpSpPr>
      <p:grpSpPr>
        <a:xfrm>
          <a:off x="0" y="0"/>
          <a:ext cx="0" cy="0"/>
          <a:chOff x="0" y="0"/>
          <a:chExt cx="0" cy="0"/>
        </a:xfrm>
      </p:grpSpPr>
      <p:sp>
        <p:nvSpPr>
          <p:cNvPr id="5" name="TextBox 4"/>
          <p:cNvSpPr txBox="1"/>
          <p:nvPr/>
        </p:nvSpPr>
        <p:spPr>
          <a:xfrm>
            <a:off x="274320" y="6217920"/>
            <a:ext cx="2743200" cy="274320"/>
          </a:xfrm>
          <a:prstGeom prst="rect">
            <a:avLst/>
          </a:prstGeom>
          <a:noFill/>
        </p:spPr>
        <p:txBody>
          <a:bodyPr wrap="none">
            <a:spAutoFit/>
          </a:bodyPr>
          <a:lstStyle/>
          <a:p>
            <a:pPr>
              <a:defRPr sz="1000"/>
            </a:pPr>
            <a:r>
              <a:rPr dirty="0"/>
              <a:t>Slide 1</a:t>
            </a:r>
          </a:p>
        </p:txBody>
      </p:sp>
      <p:sp>
        <p:nvSpPr>
          <p:cNvPr id="2" name="Rectangle 1">
            <a:extLst>
              <a:ext uri="{FF2B5EF4-FFF2-40B4-BE49-F238E27FC236}">
                <a16:creationId xmlns:a16="http://schemas.microsoft.com/office/drawing/2014/main" id="{099ED31B-914B-CB12-2FC2-9C5CC5122402}"/>
              </a:ext>
            </a:extLst>
          </p:cNvPr>
          <p:cNvSpPr/>
          <p:nvPr/>
        </p:nvSpPr>
        <p:spPr>
          <a:xfrm>
            <a:off x="-80010" y="0"/>
            <a:ext cx="12268962" cy="1005840"/>
          </a:xfrm>
          <a:prstGeom prst="rect">
            <a:avLst/>
          </a:prstGeom>
          <a:solidFill>
            <a:srgbClr val="223A5E"/>
          </a:solidFill>
          <a:ln>
            <a:solidFill>
              <a:srgbClr val="223A5E"/>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400" b="1" dirty="0"/>
              <a:t>RESPONSABILITA’ ENDOFAMILIARE</a:t>
            </a:r>
          </a:p>
          <a:p>
            <a:pPr algn="ctr"/>
            <a:r>
              <a:rPr lang="it-IT" sz="2400" b="1" dirty="0"/>
              <a:t>PROFILI SOSTANZIALI </a:t>
            </a:r>
          </a:p>
          <a:p>
            <a:pPr algn="ctr"/>
            <a:r>
              <a:rPr lang="it-IT" b="1" dirty="0"/>
              <a:t>- Avv. Rita Rossi -</a:t>
            </a:r>
            <a:endParaRPr b="1" dirty="0"/>
          </a:p>
        </p:txBody>
      </p:sp>
      <p:sp>
        <p:nvSpPr>
          <p:cNvPr id="11" name="Segnaposto testo 10">
            <a:extLst>
              <a:ext uri="{FF2B5EF4-FFF2-40B4-BE49-F238E27FC236}">
                <a16:creationId xmlns:a16="http://schemas.microsoft.com/office/drawing/2014/main" id="{7073973F-7698-6CC0-F2A2-1A23CA592138}"/>
              </a:ext>
            </a:extLst>
          </p:cNvPr>
          <p:cNvSpPr>
            <a:spLocks noGrp="1"/>
          </p:cNvSpPr>
          <p:nvPr>
            <p:ph type="body" sz="half" idx="2"/>
          </p:nvPr>
        </p:nvSpPr>
        <p:spPr>
          <a:xfrm>
            <a:off x="274320" y="1484161"/>
            <a:ext cx="3583459" cy="4692779"/>
          </a:xfrm>
        </p:spPr>
        <p:txBody>
          <a:bodyPr>
            <a:normAutofit/>
          </a:bodyPr>
          <a:lstStyle/>
          <a:p>
            <a:pPr marL="285750" indent="-285750" algn="just">
              <a:buFont typeface="Arial" panose="020B0604020202020204" pitchFamily="34" charset="0"/>
              <a:buChar char="•"/>
            </a:pPr>
            <a:r>
              <a:rPr lang="it-IT" dirty="0"/>
              <a:t>Incomunicabilità tradizionale tra diritto di famiglia e responsabilità civile </a:t>
            </a:r>
          </a:p>
          <a:p>
            <a:pPr marL="285750" indent="-285750" algn="just">
              <a:buFont typeface="Arial" panose="020B0604020202020204" pitchFamily="34" charset="0"/>
              <a:buChar char="•"/>
            </a:pPr>
            <a:r>
              <a:rPr lang="it-IT" dirty="0"/>
              <a:t>L’ingresso della r.c. in famiglia </a:t>
            </a:r>
          </a:p>
          <a:p>
            <a:pPr marL="285750" indent="-285750" algn="just">
              <a:buFont typeface="Arial" panose="020B0604020202020204" pitchFamily="34" charset="0"/>
              <a:buChar char="•"/>
            </a:pPr>
            <a:r>
              <a:rPr lang="it-IT" dirty="0"/>
              <a:t>Consacrazione della r.c. endofamiliare </a:t>
            </a:r>
          </a:p>
          <a:p>
            <a:pPr marL="285750" indent="-285750" algn="just">
              <a:buFont typeface="Arial" panose="020B0604020202020204" pitchFamily="34" charset="0"/>
              <a:buChar char="•"/>
            </a:pPr>
            <a:r>
              <a:rPr lang="it-IT" dirty="0"/>
              <a:t>Responsabilità endoconiugale - Rapporti tra addebito e risarcimento</a:t>
            </a:r>
          </a:p>
          <a:p>
            <a:pPr marL="285750" indent="-285750" algn="just">
              <a:buFont typeface="Arial" panose="020B0604020202020204" pitchFamily="34" charset="0"/>
              <a:buChar char="•"/>
            </a:pPr>
            <a:r>
              <a:rPr lang="it-IT" dirty="0"/>
              <a:t>Responsabilità endoconiugale: presupposti </a:t>
            </a:r>
          </a:p>
          <a:p>
            <a:pPr marL="285750" indent="-285750" algn="just">
              <a:buFont typeface="Arial" panose="020B0604020202020204" pitchFamily="34" charset="0"/>
              <a:buChar char="•"/>
            </a:pPr>
            <a:r>
              <a:rPr lang="it-IT" dirty="0"/>
              <a:t>Responsabilità civile del genitore: presupposti </a:t>
            </a:r>
          </a:p>
          <a:p>
            <a:pPr marL="285750" indent="-285750" algn="just">
              <a:buFont typeface="Arial" panose="020B0604020202020204" pitchFamily="34" charset="0"/>
              <a:buChar char="•"/>
            </a:pPr>
            <a:r>
              <a:rPr lang="it-IT" dirty="0"/>
              <a:t>Danni risarcibili</a:t>
            </a:r>
          </a:p>
          <a:p>
            <a:pPr marL="285750" indent="-285750" algn="just">
              <a:buFont typeface="Arial" panose="020B0604020202020204" pitchFamily="34" charset="0"/>
              <a:buChar char="•"/>
            </a:pPr>
            <a:r>
              <a:rPr lang="it-IT" dirty="0"/>
              <a:t>Prova del danno </a:t>
            </a:r>
          </a:p>
          <a:p>
            <a:pPr marL="285750" indent="-285750" algn="just">
              <a:buFont typeface="Arial" panose="020B0604020202020204" pitchFamily="34" charset="0"/>
              <a:buChar char="•"/>
            </a:pPr>
            <a:r>
              <a:rPr lang="it-IT" dirty="0"/>
              <a:t>Liquidazione del risarcimento</a:t>
            </a:r>
          </a:p>
          <a:p>
            <a:pPr marL="285750" indent="-285750" algn="just">
              <a:buFont typeface="Arial" panose="020B0604020202020204" pitchFamily="34" charset="0"/>
              <a:buChar char="•"/>
            </a:pPr>
            <a:r>
              <a:rPr lang="it-IT" dirty="0"/>
              <a:t>Prescrizione del diritto al risarcimento</a:t>
            </a:r>
          </a:p>
          <a:p>
            <a:pPr marL="285750" indent="-285750" algn="just">
              <a:buFont typeface="Arial" panose="020B0604020202020204" pitchFamily="34" charset="0"/>
              <a:buChar char="•"/>
            </a:pPr>
            <a:r>
              <a:rPr lang="it-IT" dirty="0"/>
              <a:t>Prescrizione del diritto al rimborso delle spese sostenute per il figlio </a:t>
            </a:r>
          </a:p>
          <a:p>
            <a:endParaRPr lang="it-IT" dirty="0"/>
          </a:p>
        </p:txBody>
      </p:sp>
      <p:pic>
        <p:nvPicPr>
          <p:cNvPr id="1026" name="Picture 2" descr="One on One: Andrew Wyeth's Christina's World | Magazine | MoMA">
            <a:extLst>
              <a:ext uri="{FF2B5EF4-FFF2-40B4-BE49-F238E27FC236}">
                <a16:creationId xmlns:a16="http://schemas.microsoft.com/office/drawing/2014/main" id="{5B585DA3-299B-9B05-6733-79001A7B65C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4161" y="1312129"/>
            <a:ext cx="7777463" cy="4864811"/>
          </a:xfrm>
          <a:prstGeom prst="rect">
            <a:avLst/>
          </a:prstGeom>
          <a:noFill/>
          <a:extLst>
            <a:ext uri="{909E8E84-426E-40DD-AFC4-6F175D3DCCD1}">
              <a14:hiddenFill xmlns:a14="http://schemas.microsoft.com/office/drawing/2010/main">
                <a:solidFill>
                  <a:srgbClr val="FFFFFF"/>
                </a:solidFill>
              </a14:hiddenFill>
            </a:ext>
          </a:extLst>
        </p:spPr>
      </p:pic>
      <p:sp>
        <p:nvSpPr>
          <p:cNvPr id="17" name="CasellaDiTesto 16">
            <a:extLst>
              <a:ext uri="{FF2B5EF4-FFF2-40B4-BE49-F238E27FC236}">
                <a16:creationId xmlns:a16="http://schemas.microsoft.com/office/drawing/2014/main" id="{18D68DF1-895A-245A-9B19-9AEBC533C738}"/>
              </a:ext>
            </a:extLst>
          </p:cNvPr>
          <p:cNvSpPr txBox="1"/>
          <p:nvPr/>
        </p:nvSpPr>
        <p:spPr>
          <a:xfrm>
            <a:off x="7982466" y="5247128"/>
            <a:ext cx="3620530" cy="830997"/>
          </a:xfrm>
          <a:prstGeom prst="rect">
            <a:avLst/>
          </a:prstGeom>
          <a:noFill/>
          <a:ln>
            <a:gradFill>
              <a:gsLst>
                <a:gs pos="0">
                  <a:schemeClr val="accent1">
                    <a:lumMod val="5000"/>
                    <a:lumOff val="95000"/>
                    <a:alpha val="46524"/>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it-IT" sz="1600" i="1" dirty="0">
                <a:solidFill>
                  <a:schemeClr val="bg1"/>
                </a:solidFill>
              </a:rPr>
              <a:t>La responsabilità civile entra in famiglia quando la relazione che dovrebbe proteggere diventa fonte di danno.</a:t>
            </a:r>
          </a:p>
        </p:txBody>
      </p:sp>
      <p:sp>
        <p:nvSpPr>
          <p:cNvPr id="20" name="CasellaDiTesto 19">
            <a:extLst>
              <a:ext uri="{FF2B5EF4-FFF2-40B4-BE49-F238E27FC236}">
                <a16:creationId xmlns:a16="http://schemas.microsoft.com/office/drawing/2014/main" id="{4F8EECD6-C1E4-F7E9-4C5A-68339D3EA5B2}"/>
              </a:ext>
            </a:extLst>
          </p:cNvPr>
          <p:cNvSpPr txBox="1"/>
          <p:nvPr/>
        </p:nvSpPr>
        <p:spPr>
          <a:xfrm>
            <a:off x="3954161" y="6176940"/>
            <a:ext cx="6183630" cy="276999"/>
          </a:xfrm>
          <a:prstGeom prst="rect">
            <a:avLst/>
          </a:prstGeom>
          <a:noFill/>
        </p:spPr>
        <p:txBody>
          <a:bodyPr wrap="square">
            <a:spAutoFit/>
          </a:bodyPr>
          <a:lstStyle/>
          <a:p>
            <a:pPr>
              <a:buNone/>
            </a:pPr>
            <a:r>
              <a:rPr lang="it-IT" sz="1200" i="1" dirty="0"/>
              <a:t>Andrew Wyeth, Christina's World (1948)</a:t>
            </a:r>
            <a:endParaRPr lang="it-IT"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F7FA"/>
        </a:solidFill>
        <a:effectLst/>
      </p:bgPr>
    </p:bg>
    <p:spTree>
      <p:nvGrpSpPr>
        <p:cNvPr id="1" name="">
          <a:extLst>
            <a:ext uri="{FF2B5EF4-FFF2-40B4-BE49-F238E27FC236}">
              <a16:creationId xmlns:a16="http://schemas.microsoft.com/office/drawing/2014/main" id="{1631D8E2-B2C6-E189-1FD6-2A65BC5C400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0AF0E44-BCB2-FD16-BFEC-DB6113582A4A}"/>
              </a:ext>
            </a:extLst>
          </p:cNvPr>
          <p:cNvSpPr/>
          <p:nvPr/>
        </p:nvSpPr>
        <p:spPr>
          <a:xfrm>
            <a:off x="0" y="0"/>
            <a:ext cx="12188952" cy="640080"/>
          </a:xfrm>
          <a:prstGeom prst="rect">
            <a:avLst/>
          </a:prstGeom>
          <a:solidFill>
            <a:srgbClr val="223A5E"/>
          </a:solidFill>
          <a:ln>
            <a:solidFill>
              <a:srgbClr val="223A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3" name="TextBox 2">
            <a:extLst>
              <a:ext uri="{FF2B5EF4-FFF2-40B4-BE49-F238E27FC236}">
                <a16:creationId xmlns:a16="http://schemas.microsoft.com/office/drawing/2014/main" id="{0745FC0F-4FA0-853E-D82A-3D1DBEA86602}"/>
              </a:ext>
            </a:extLst>
          </p:cNvPr>
          <p:cNvSpPr txBox="1"/>
          <p:nvPr/>
        </p:nvSpPr>
        <p:spPr>
          <a:xfrm>
            <a:off x="365760" y="109728"/>
            <a:ext cx="5658600" cy="461665"/>
          </a:xfrm>
          <a:prstGeom prst="rect">
            <a:avLst/>
          </a:prstGeom>
          <a:noFill/>
        </p:spPr>
        <p:txBody>
          <a:bodyPr wrap="none">
            <a:spAutoFit/>
          </a:bodyPr>
          <a:lstStyle/>
          <a:p>
            <a:pPr>
              <a:defRPr sz="2400" b="1">
                <a:solidFill>
                  <a:srgbClr val="FFFFFF"/>
                </a:solidFill>
              </a:defRPr>
            </a:pPr>
            <a:r>
              <a:rPr dirty="0"/>
              <a:t>Responsabilità </a:t>
            </a:r>
            <a:r>
              <a:rPr lang="it-IT" dirty="0"/>
              <a:t>endo</a:t>
            </a:r>
            <a:r>
              <a:rPr dirty="0"/>
              <a:t>coniug</a:t>
            </a:r>
            <a:r>
              <a:rPr lang="it-IT" dirty="0"/>
              <a:t>ale:</a:t>
            </a:r>
            <a:r>
              <a:rPr dirty="0"/>
              <a:t> presupposti</a:t>
            </a:r>
          </a:p>
        </p:txBody>
      </p:sp>
      <p:sp>
        <p:nvSpPr>
          <p:cNvPr id="5" name="TextBox 4">
            <a:extLst>
              <a:ext uri="{FF2B5EF4-FFF2-40B4-BE49-F238E27FC236}">
                <a16:creationId xmlns:a16="http://schemas.microsoft.com/office/drawing/2014/main" id="{A1A6A83A-806A-079B-699F-CD396943C5CB}"/>
              </a:ext>
            </a:extLst>
          </p:cNvPr>
          <p:cNvSpPr txBox="1"/>
          <p:nvPr/>
        </p:nvSpPr>
        <p:spPr>
          <a:xfrm>
            <a:off x="274320" y="6217920"/>
            <a:ext cx="2743200" cy="274320"/>
          </a:xfrm>
          <a:prstGeom prst="rect">
            <a:avLst/>
          </a:prstGeom>
          <a:noFill/>
        </p:spPr>
        <p:txBody>
          <a:bodyPr wrap="none">
            <a:spAutoFit/>
          </a:bodyPr>
          <a:lstStyle/>
          <a:p>
            <a:pPr>
              <a:defRPr sz="1000"/>
            </a:pPr>
            <a:r>
              <a:rPr dirty="0"/>
              <a:t>Slide 6</a:t>
            </a:r>
          </a:p>
        </p:txBody>
      </p:sp>
      <p:sp>
        <p:nvSpPr>
          <p:cNvPr id="6" name="CasellaDiTesto 5">
            <a:extLst>
              <a:ext uri="{FF2B5EF4-FFF2-40B4-BE49-F238E27FC236}">
                <a16:creationId xmlns:a16="http://schemas.microsoft.com/office/drawing/2014/main" id="{686F7ACA-DA0D-4CBC-BA42-5748A2CD85BB}"/>
              </a:ext>
            </a:extLst>
          </p:cNvPr>
          <p:cNvSpPr txBox="1"/>
          <p:nvPr/>
        </p:nvSpPr>
        <p:spPr>
          <a:xfrm>
            <a:off x="848751" y="852738"/>
            <a:ext cx="6325282" cy="369332"/>
          </a:xfrm>
          <a:prstGeom prst="rect">
            <a:avLst/>
          </a:prstGeom>
          <a:noFill/>
        </p:spPr>
        <p:txBody>
          <a:bodyPr wrap="square" rtlCol="0">
            <a:spAutoFit/>
          </a:bodyPr>
          <a:lstStyle/>
          <a:p>
            <a:r>
              <a:rPr lang="it-IT" b="1" i="1" dirty="0">
                <a:solidFill>
                  <a:srgbClr val="FF0000"/>
                </a:solidFill>
              </a:rPr>
              <a:t>Quando sorge la responsabilità civile tra coniugi?</a:t>
            </a:r>
          </a:p>
        </p:txBody>
      </p:sp>
      <p:sp>
        <p:nvSpPr>
          <p:cNvPr id="8" name="CasellaDiTesto 7">
            <a:extLst>
              <a:ext uri="{FF2B5EF4-FFF2-40B4-BE49-F238E27FC236}">
                <a16:creationId xmlns:a16="http://schemas.microsoft.com/office/drawing/2014/main" id="{32DCFD0A-29A8-27D4-6DA8-DF469A4E3A41}"/>
              </a:ext>
            </a:extLst>
          </p:cNvPr>
          <p:cNvSpPr txBox="1"/>
          <p:nvPr/>
        </p:nvSpPr>
        <p:spPr>
          <a:xfrm>
            <a:off x="848751" y="1762962"/>
            <a:ext cx="2332892" cy="400110"/>
          </a:xfrm>
          <a:prstGeom prst="rect">
            <a:avLst/>
          </a:prstGeom>
          <a:noFill/>
        </p:spPr>
        <p:txBody>
          <a:bodyPr wrap="square" rtlCol="0">
            <a:spAutoFit/>
          </a:bodyPr>
          <a:lstStyle/>
          <a:p>
            <a:r>
              <a:rPr lang="it-IT" sz="2000" b="1" i="1" dirty="0">
                <a:solidFill>
                  <a:srgbClr val="0070C0"/>
                </a:solidFill>
              </a:rPr>
              <a:t>Esempi positivi </a:t>
            </a:r>
          </a:p>
        </p:txBody>
      </p:sp>
      <p:sp>
        <p:nvSpPr>
          <p:cNvPr id="32" name="CasellaDiTesto 31">
            <a:extLst>
              <a:ext uri="{FF2B5EF4-FFF2-40B4-BE49-F238E27FC236}">
                <a16:creationId xmlns:a16="http://schemas.microsoft.com/office/drawing/2014/main" id="{5774C7B8-5ECA-7B5C-6557-374D7DE2DA9F}"/>
              </a:ext>
            </a:extLst>
          </p:cNvPr>
          <p:cNvSpPr txBox="1"/>
          <p:nvPr/>
        </p:nvSpPr>
        <p:spPr>
          <a:xfrm>
            <a:off x="6472590" y="4363171"/>
            <a:ext cx="5411079" cy="1323439"/>
          </a:xfrm>
          <a:prstGeom prst="rect">
            <a:avLst/>
          </a:prstGeom>
          <a:noFill/>
        </p:spPr>
        <p:txBody>
          <a:bodyPr wrap="square">
            <a:spAutoFit/>
          </a:bodyPr>
          <a:lstStyle/>
          <a:p>
            <a:r>
              <a:rPr lang="it-IT" sz="1600" b="1" dirty="0"/>
              <a:t>Trib. Catania, 21.07.2015</a:t>
            </a:r>
          </a:p>
          <a:p>
            <a:r>
              <a:rPr lang="it-IT" sz="1600" dirty="0"/>
              <a:t>Riconosciuto risarcimento alla moglie tradita.</a:t>
            </a:r>
          </a:p>
          <a:p>
            <a:r>
              <a:rPr lang="it-IT" sz="1600" dirty="0"/>
              <a:t>Modalità della relazione extraconiugale avevano leso diritto all’onore della moglie.</a:t>
            </a:r>
          </a:p>
          <a:p>
            <a:r>
              <a:rPr lang="it-IT" sz="1600" dirty="0"/>
              <a:t>Liquidati in via equitativa 20.000,00 euro </a:t>
            </a:r>
          </a:p>
        </p:txBody>
      </p:sp>
      <p:sp>
        <p:nvSpPr>
          <p:cNvPr id="11" name="CasellaDiTesto 10">
            <a:extLst>
              <a:ext uri="{FF2B5EF4-FFF2-40B4-BE49-F238E27FC236}">
                <a16:creationId xmlns:a16="http://schemas.microsoft.com/office/drawing/2014/main" id="{DDDD7878-9A83-3CFB-A930-015CEFB84DDA}"/>
              </a:ext>
            </a:extLst>
          </p:cNvPr>
          <p:cNvSpPr txBox="1"/>
          <p:nvPr/>
        </p:nvSpPr>
        <p:spPr>
          <a:xfrm>
            <a:off x="6472590" y="1762962"/>
            <a:ext cx="3784257" cy="2062103"/>
          </a:xfrm>
          <a:prstGeom prst="rect">
            <a:avLst/>
          </a:prstGeom>
          <a:noFill/>
        </p:spPr>
        <p:txBody>
          <a:bodyPr wrap="square">
            <a:spAutoFit/>
          </a:bodyPr>
          <a:lstStyle/>
          <a:p>
            <a:pPr algn="just"/>
            <a:r>
              <a:rPr lang="it-IT" sz="1600" b="1" dirty="0"/>
              <a:t>Trib. Pavia, sez. III, 04.05.2022</a:t>
            </a:r>
          </a:p>
          <a:p>
            <a:pPr algn="just"/>
            <a:r>
              <a:rPr lang="it-IT" sz="1600" dirty="0"/>
              <a:t>Moglie, scopre dopo la sep. cons., che il marito aveva avuto un figlio dall’amante. </a:t>
            </a:r>
          </a:p>
          <a:p>
            <a:pPr algn="just"/>
            <a:r>
              <a:rPr lang="it-IT" sz="1600" dirty="0"/>
              <a:t>La donna lamenta danno biologico e morale ma la CTU non riscontra il danno biologico.</a:t>
            </a:r>
          </a:p>
          <a:p>
            <a:pPr algn="just"/>
            <a:r>
              <a:rPr lang="it-IT" sz="1600" dirty="0"/>
              <a:t>Riconosciuti 7.000 euro per solo danno sofferenziale.  </a:t>
            </a:r>
          </a:p>
        </p:txBody>
      </p:sp>
      <p:pic>
        <p:nvPicPr>
          <p:cNvPr id="13" name="Immagine 12">
            <a:extLst>
              <a:ext uri="{FF2B5EF4-FFF2-40B4-BE49-F238E27FC236}">
                <a16:creationId xmlns:a16="http://schemas.microsoft.com/office/drawing/2014/main" id="{11DAC210-4413-2E18-53E6-8DBA8ED4CA25}"/>
              </a:ext>
            </a:extLst>
          </p:cNvPr>
          <p:cNvPicPr>
            <a:picLocks noChangeAspect="1"/>
          </p:cNvPicPr>
          <p:nvPr/>
        </p:nvPicPr>
        <p:blipFill>
          <a:blip r:embed="rId2"/>
          <a:stretch>
            <a:fillRect/>
          </a:stretch>
        </p:blipFill>
        <p:spPr>
          <a:xfrm>
            <a:off x="848751" y="2664976"/>
            <a:ext cx="4637649" cy="2611942"/>
          </a:xfrm>
          <a:prstGeom prst="rect">
            <a:avLst/>
          </a:prstGeom>
        </p:spPr>
      </p:pic>
      <p:sp>
        <p:nvSpPr>
          <p:cNvPr id="14" name="CasellaDiTesto 13">
            <a:extLst>
              <a:ext uri="{FF2B5EF4-FFF2-40B4-BE49-F238E27FC236}">
                <a16:creationId xmlns:a16="http://schemas.microsoft.com/office/drawing/2014/main" id="{E109EB28-64D7-EB94-69EB-F0747F23A507}"/>
              </a:ext>
            </a:extLst>
          </p:cNvPr>
          <p:cNvSpPr txBox="1"/>
          <p:nvPr/>
        </p:nvSpPr>
        <p:spPr>
          <a:xfrm>
            <a:off x="848751" y="5409611"/>
            <a:ext cx="2782878" cy="276999"/>
          </a:xfrm>
          <a:prstGeom prst="rect">
            <a:avLst/>
          </a:prstGeom>
          <a:noFill/>
        </p:spPr>
        <p:txBody>
          <a:bodyPr wrap="none" rtlCol="0">
            <a:spAutoFit/>
          </a:bodyPr>
          <a:lstStyle/>
          <a:p>
            <a:r>
              <a:rPr lang="it-IT" sz="1200" i="1" dirty="0"/>
              <a:t>Edward Hopper, Room in New York (1932)</a:t>
            </a:r>
          </a:p>
        </p:txBody>
      </p:sp>
    </p:spTree>
    <p:extLst>
      <p:ext uri="{BB962C8B-B14F-4D97-AF65-F5344CB8AC3E}">
        <p14:creationId xmlns:p14="http://schemas.microsoft.com/office/powerpoint/2010/main" val="2098641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F7FA"/>
        </a:solidFill>
        <a:effectLst/>
      </p:bgPr>
    </p:bg>
    <p:spTree>
      <p:nvGrpSpPr>
        <p:cNvPr id="1" name="">
          <a:extLst>
            <a:ext uri="{FF2B5EF4-FFF2-40B4-BE49-F238E27FC236}">
              <a16:creationId xmlns:a16="http://schemas.microsoft.com/office/drawing/2014/main" id="{9856A221-78A0-04CD-832B-412FD41E53B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9DCD892-38D2-253A-B7EE-5C6B6DDF48BC}"/>
              </a:ext>
            </a:extLst>
          </p:cNvPr>
          <p:cNvSpPr/>
          <p:nvPr/>
        </p:nvSpPr>
        <p:spPr>
          <a:xfrm>
            <a:off x="0" y="0"/>
            <a:ext cx="12188952" cy="640080"/>
          </a:xfrm>
          <a:prstGeom prst="rect">
            <a:avLst/>
          </a:prstGeom>
          <a:solidFill>
            <a:srgbClr val="223A5E"/>
          </a:solidFill>
          <a:ln>
            <a:solidFill>
              <a:srgbClr val="223A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4" name="TextBox 3">
            <a:extLst>
              <a:ext uri="{FF2B5EF4-FFF2-40B4-BE49-F238E27FC236}">
                <a16:creationId xmlns:a16="http://schemas.microsoft.com/office/drawing/2014/main" id="{980BF63D-03EE-F9C1-7A9B-F22ED8F13D79}"/>
              </a:ext>
            </a:extLst>
          </p:cNvPr>
          <p:cNvSpPr txBox="1"/>
          <p:nvPr/>
        </p:nvSpPr>
        <p:spPr>
          <a:xfrm>
            <a:off x="848751" y="1434728"/>
            <a:ext cx="5336974" cy="2246769"/>
          </a:xfrm>
          <a:prstGeom prst="rect">
            <a:avLst/>
          </a:prstGeom>
          <a:noFill/>
        </p:spPr>
        <p:txBody>
          <a:bodyPr wrap="none">
            <a:spAutoFit/>
          </a:bodyPr>
          <a:lstStyle/>
          <a:p>
            <a:pPr>
              <a:defRPr sz="2200"/>
            </a:pPr>
            <a:r>
              <a:rPr lang="it-IT" sz="2000" dirty="0"/>
              <a:t>V</a:t>
            </a:r>
            <a:r>
              <a:rPr sz="2000" dirty="0"/>
              <a:t>iolazione</a:t>
            </a:r>
            <a:r>
              <a:rPr lang="it-IT" sz="2000" dirty="0"/>
              <a:t> di un</a:t>
            </a:r>
            <a:r>
              <a:rPr sz="2000" dirty="0"/>
              <a:t> </a:t>
            </a:r>
            <a:r>
              <a:rPr sz="2000" b="1" dirty="0"/>
              <a:t>dovere </a:t>
            </a:r>
            <a:r>
              <a:rPr lang="it-IT" sz="2000" b="1" dirty="0"/>
              <a:t>genitoriale:</a:t>
            </a:r>
          </a:p>
          <a:p>
            <a:pPr>
              <a:defRPr sz="2200"/>
            </a:pPr>
            <a:r>
              <a:rPr lang="it-IT" sz="2000" b="1" dirty="0"/>
              <a:t>mantenimento, educazione, istruzione,</a:t>
            </a:r>
          </a:p>
          <a:p>
            <a:pPr>
              <a:defRPr sz="2200"/>
            </a:pPr>
            <a:r>
              <a:rPr lang="it-IT" sz="2000" b="1" dirty="0"/>
              <a:t>assistenza morale  </a:t>
            </a:r>
          </a:p>
          <a:p>
            <a:pPr marL="342900" indent="-342900">
              <a:buFontTx/>
              <a:buChar char="-"/>
              <a:defRPr sz="2200"/>
            </a:pPr>
            <a:r>
              <a:rPr lang="it-IT" sz="2000" dirty="0"/>
              <a:t>violazione </a:t>
            </a:r>
            <a:r>
              <a:rPr lang="it-IT" sz="2000" b="1" dirty="0"/>
              <a:t>regole della bigenitorialità </a:t>
            </a:r>
          </a:p>
          <a:p>
            <a:pPr>
              <a:defRPr sz="2200"/>
            </a:pPr>
            <a:r>
              <a:rPr lang="it-IT" sz="2000" dirty="0"/>
              <a:t>e </a:t>
            </a:r>
            <a:r>
              <a:rPr lang="it-IT" sz="2000" b="1" dirty="0"/>
              <a:t>dell’affidamento condiviso</a:t>
            </a:r>
          </a:p>
          <a:p>
            <a:pPr marL="342900" indent="-342900">
              <a:buFontTx/>
              <a:buChar char="-"/>
              <a:defRPr sz="2200"/>
            </a:pPr>
            <a:r>
              <a:rPr lang="it-IT" sz="2000" dirty="0"/>
              <a:t>fatto costituente reato </a:t>
            </a:r>
          </a:p>
          <a:p>
            <a:pPr>
              <a:defRPr sz="2200"/>
            </a:pPr>
            <a:r>
              <a:rPr lang="it-IT" sz="2000" dirty="0"/>
              <a:t>(violenza, abusi, inosservanza provv. del giudice)</a:t>
            </a:r>
            <a:endParaRPr sz="2000" dirty="0"/>
          </a:p>
        </p:txBody>
      </p:sp>
      <p:sp>
        <p:nvSpPr>
          <p:cNvPr id="5" name="TextBox 4">
            <a:extLst>
              <a:ext uri="{FF2B5EF4-FFF2-40B4-BE49-F238E27FC236}">
                <a16:creationId xmlns:a16="http://schemas.microsoft.com/office/drawing/2014/main" id="{16A5ED4A-DD42-1EC1-A67A-337563FF9EC8}"/>
              </a:ext>
            </a:extLst>
          </p:cNvPr>
          <p:cNvSpPr txBox="1"/>
          <p:nvPr/>
        </p:nvSpPr>
        <p:spPr>
          <a:xfrm>
            <a:off x="274320" y="6217920"/>
            <a:ext cx="2743200" cy="274320"/>
          </a:xfrm>
          <a:prstGeom prst="rect">
            <a:avLst/>
          </a:prstGeom>
          <a:noFill/>
        </p:spPr>
        <p:txBody>
          <a:bodyPr wrap="none">
            <a:spAutoFit/>
          </a:bodyPr>
          <a:lstStyle/>
          <a:p>
            <a:pPr>
              <a:defRPr sz="1000"/>
            </a:pPr>
            <a:r>
              <a:rPr dirty="0"/>
              <a:t>Slide 6</a:t>
            </a:r>
          </a:p>
        </p:txBody>
      </p:sp>
      <p:sp>
        <p:nvSpPr>
          <p:cNvPr id="6" name="CasellaDiTesto 5">
            <a:extLst>
              <a:ext uri="{FF2B5EF4-FFF2-40B4-BE49-F238E27FC236}">
                <a16:creationId xmlns:a16="http://schemas.microsoft.com/office/drawing/2014/main" id="{694D6480-5547-ED76-175B-B511AF5D9C34}"/>
              </a:ext>
            </a:extLst>
          </p:cNvPr>
          <p:cNvSpPr txBox="1"/>
          <p:nvPr/>
        </p:nvSpPr>
        <p:spPr>
          <a:xfrm>
            <a:off x="848751" y="852738"/>
            <a:ext cx="6325282" cy="369332"/>
          </a:xfrm>
          <a:prstGeom prst="rect">
            <a:avLst/>
          </a:prstGeom>
          <a:noFill/>
        </p:spPr>
        <p:txBody>
          <a:bodyPr wrap="square" rtlCol="0">
            <a:spAutoFit/>
          </a:bodyPr>
          <a:lstStyle/>
          <a:p>
            <a:r>
              <a:rPr lang="it-IT" b="1" i="1" dirty="0">
                <a:solidFill>
                  <a:srgbClr val="FF0000"/>
                </a:solidFill>
              </a:rPr>
              <a:t>Quando sorge la responsabilità civile nei confronti di un figlio?</a:t>
            </a:r>
          </a:p>
        </p:txBody>
      </p:sp>
      <p:sp>
        <p:nvSpPr>
          <p:cNvPr id="17" name="CasellaDiTesto 16">
            <a:extLst>
              <a:ext uri="{FF2B5EF4-FFF2-40B4-BE49-F238E27FC236}">
                <a16:creationId xmlns:a16="http://schemas.microsoft.com/office/drawing/2014/main" id="{A993528E-C9FF-F6B6-A52E-5A40682E8B7F}"/>
              </a:ext>
            </a:extLst>
          </p:cNvPr>
          <p:cNvSpPr txBox="1"/>
          <p:nvPr/>
        </p:nvSpPr>
        <p:spPr>
          <a:xfrm>
            <a:off x="848751" y="5251304"/>
            <a:ext cx="1727281" cy="677108"/>
          </a:xfrm>
          <a:prstGeom prst="rect">
            <a:avLst/>
          </a:prstGeom>
          <a:noFill/>
        </p:spPr>
        <p:txBody>
          <a:bodyPr wrap="square">
            <a:spAutoFit/>
          </a:bodyPr>
          <a:lstStyle/>
          <a:p>
            <a:r>
              <a:rPr lang="it-IT" sz="1800" dirty="0"/>
              <a:t>↓</a:t>
            </a:r>
          </a:p>
          <a:p>
            <a:r>
              <a:rPr lang="it-IT" sz="2000" dirty="0"/>
              <a:t>Nesso causale  </a:t>
            </a:r>
          </a:p>
        </p:txBody>
      </p:sp>
      <p:sp>
        <p:nvSpPr>
          <p:cNvPr id="19" name="CasellaDiTesto 18">
            <a:extLst>
              <a:ext uri="{FF2B5EF4-FFF2-40B4-BE49-F238E27FC236}">
                <a16:creationId xmlns:a16="http://schemas.microsoft.com/office/drawing/2014/main" id="{7559B0AF-9E18-FE68-310B-D8ECECDFE70E}"/>
              </a:ext>
            </a:extLst>
          </p:cNvPr>
          <p:cNvSpPr txBox="1"/>
          <p:nvPr/>
        </p:nvSpPr>
        <p:spPr>
          <a:xfrm>
            <a:off x="808315" y="4219297"/>
            <a:ext cx="3072845" cy="984885"/>
          </a:xfrm>
          <a:prstGeom prst="rect">
            <a:avLst/>
          </a:prstGeom>
          <a:noFill/>
        </p:spPr>
        <p:txBody>
          <a:bodyPr wrap="square">
            <a:spAutoFit/>
          </a:bodyPr>
          <a:lstStyle/>
          <a:p>
            <a:r>
              <a:rPr lang="it-IT" sz="1800" dirty="0"/>
              <a:t>↓</a:t>
            </a:r>
          </a:p>
          <a:p>
            <a:r>
              <a:rPr lang="it-IT" sz="2000" dirty="0"/>
              <a:t>Danno non patrimoniale o/e patrimoniale </a:t>
            </a:r>
          </a:p>
        </p:txBody>
      </p:sp>
      <p:sp>
        <p:nvSpPr>
          <p:cNvPr id="9" name="TextBox 2">
            <a:extLst>
              <a:ext uri="{FF2B5EF4-FFF2-40B4-BE49-F238E27FC236}">
                <a16:creationId xmlns:a16="http://schemas.microsoft.com/office/drawing/2014/main" id="{E6C69A4C-1C7C-8CF9-52BE-E6FB4298A162}"/>
              </a:ext>
            </a:extLst>
          </p:cNvPr>
          <p:cNvSpPr txBox="1"/>
          <p:nvPr/>
        </p:nvSpPr>
        <p:spPr>
          <a:xfrm>
            <a:off x="808315" y="123568"/>
            <a:ext cx="6259750" cy="461665"/>
          </a:xfrm>
          <a:prstGeom prst="rect">
            <a:avLst/>
          </a:prstGeom>
          <a:noFill/>
        </p:spPr>
        <p:txBody>
          <a:bodyPr wrap="square">
            <a:spAutoFit/>
          </a:bodyPr>
          <a:lstStyle/>
          <a:p>
            <a:pPr>
              <a:defRPr sz="2400" b="1">
                <a:solidFill>
                  <a:srgbClr val="FFFFFF"/>
                </a:solidFill>
              </a:defRPr>
            </a:pPr>
            <a:r>
              <a:rPr lang="it-IT" dirty="0"/>
              <a:t>Responsabilità civile del genitore: presupposti</a:t>
            </a:r>
            <a:endParaRPr dirty="0"/>
          </a:p>
        </p:txBody>
      </p:sp>
      <p:sp>
        <p:nvSpPr>
          <p:cNvPr id="12" name="CasellaDiTesto 11">
            <a:extLst>
              <a:ext uri="{FF2B5EF4-FFF2-40B4-BE49-F238E27FC236}">
                <a16:creationId xmlns:a16="http://schemas.microsoft.com/office/drawing/2014/main" id="{0C3CFC1B-6FC8-2173-9D02-FD25F57B5A1C}"/>
              </a:ext>
            </a:extLst>
          </p:cNvPr>
          <p:cNvSpPr txBox="1"/>
          <p:nvPr/>
        </p:nvSpPr>
        <p:spPr>
          <a:xfrm>
            <a:off x="6666369" y="1258444"/>
            <a:ext cx="4254817" cy="2862322"/>
          </a:xfrm>
          <a:prstGeom prst="rect">
            <a:avLst/>
          </a:prstGeom>
          <a:noFill/>
        </p:spPr>
        <p:txBody>
          <a:bodyPr wrap="square">
            <a:spAutoFit/>
          </a:bodyPr>
          <a:lstStyle/>
          <a:p>
            <a:r>
              <a:rPr lang="it-IT" dirty="0"/>
              <a:t>Fattispecie: </a:t>
            </a:r>
          </a:p>
          <a:p>
            <a:r>
              <a:rPr lang="it-IT" dirty="0"/>
              <a:t>-   mancato riconoscimento del figlio</a:t>
            </a:r>
          </a:p>
          <a:p>
            <a:pPr marL="285750" indent="-285750">
              <a:buFontTx/>
              <a:buChar char="-"/>
            </a:pPr>
            <a:r>
              <a:rPr lang="it-IT" dirty="0"/>
              <a:t>abbandono morale e materiale,</a:t>
            </a:r>
          </a:p>
          <a:p>
            <a:pPr marL="285750" indent="-285750">
              <a:buFontTx/>
              <a:buChar char="-"/>
            </a:pPr>
            <a:r>
              <a:rPr lang="it-IT" dirty="0"/>
              <a:t>disinteresse affettivo ed educativo </a:t>
            </a:r>
          </a:p>
          <a:p>
            <a:pPr marL="285750" indent="-285750">
              <a:buFontTx/>
              <a:buChar char="-"/>
            </a:pPr>
            <a:r>
              <a:rPr lang="it-IT" dirty="0"/>
              <a:t>comportamenti denigratori nei confronti della prole</a:t>
            </a:r>
          </a:p>
          <a:p>
            <a:pPr marL="285750" indent="-285750">
              <a:buFontTx/>
              <a:buChar char="-"/>
            </a:pPr>
            <a:r>
              <a:rPr lang="it-IT" dirty="0"/>
              <a:t>ostacolo alla frequentazione con l’altro genitore</a:t>
            </a:r>
          </a:p>
          <a:p>
            <a:pPr marL="285750" indent="-285750">
              <a:buFontTx/>
              <a:buChar char="-"/>
            </a:pPr>
            <a:r>
              <a:rPr lang="it-IT" dirty="0"/>
              <a:t>privazione della relazione con l’altro genitore</a:t>
            </a:r>
          </a:p>
        </p:txBody>
      </p:sp>
      <p:sp>
        <p:nvSpPr>
          <p:cNvPr id="14" name="Freccia di espansione 13">
            <a:extLst>
              <a:ext uri="{FF2B5EF4-FFF2-40B4-BE49-F238E27FC236}">
                <a16:creationId xmlns:a16="http://schemas.microsoft.com/office/drawing/2014/main" id="{458C0E0E-6061-8AB3-83F1-41D73FA77365}"/>
              </a:ext>
            </a:extLst>
          </p:cNvPr>
          <p:cNvSpPr/>
          <p:nvPr/>
        </p:nvSpPr>
        <p:spPr>
          <a:xfrm>
            <a:off x="5615037" y="2233162"/>
            <a:ext cx="484632" cy="484632"/>
          </a:xfrm>
          <a:prstGeom prst="chevron">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solidFill>
                <a:schemeClr val="tx1"/>
              </a:solidFill>
            </a:endParaRPr>
          </a:p>
        </p:txBody>
      </p:sp>
      <p:sp>
        <p:nvSpPr>
          <p:cNvPr id="16" name="CasellaDiTesto 15">
            <a:extLst>
              <a:ext uri="{FF2B5EF4-FFF2-40B4-BE49-F238E27FC236}">
                <a16:creationId xmlns:a16="http://schemas.microsoft.com/office/drawing/2014/main" id="{CBB8447C-EAB6-B384-685B-A9415639786F}"/>
              </a:ext>
            </a:extLst>
          </p:cNvPr>
          <p:cNvSpPr txBox="1"/>
          <p:nvPr/>
        </p:nvSpPr>
        <p:spPr>
          <a:xfrm>
            <a:off x="848751" y="3495067"/>
            <a:ext cx="3508268" cy="707886"/>
          </a:xfrm>
          <a:prstGeom prst="rect">
            <a:avLst/>
          </a:prstGeom>
          <a:noFill/>
        </p:spPr>
        <p:txBody>
          <a:bodyPr wrap="none" rtlCol="0">
            <a:spAutoFit/>
          </a:bodyPr>
          <a:lstStyle/>
          <a:p>
            <a:r>
              <a:rPr lang="it-IT" sz="2000" dirty="0"/>
              <a:t>↓</a:t>
            </a:r>
          </a:p>
          <a:p>
            <a:r>
              <a:rPr lang="it-IT" sz="2000" dirty="0"/>
              <a:t>Lesione di diritto fondamentale </a:t>
            </a:r>
          </a:p>
        </p:txBody>
      </p:sp>
      <p:sp>
        <p:nvSpPr>
          <p:cNvPr id="20" name="Callout ovale 19">
            <a:extLst>
              <a:ext uri="{FF2B5EF4-FFF2-40B4-BE49-F238E27FC236}">
                <a16:creationId xmlns:a16="http://schemas.microsoft.com/office/drawing/2014/main" id="{8984224C-8AAA-34B9-3308-FB5A94A0676F}"/>
              </a:ext>
            </a:extLst>
          </p:cNvPr>
          <p:cNvSpPr/>
          <p:nvPr/>
        </p:nvSpPr>
        <p:spPr>
          <a:xfrm>
            <a:off x="6946442" y="4047364"/>
            <a:ext cx="3694670" cy="2170556"/>
          </a:xfrm>
          <a:prstGeom prst="wedgeEllipseCallout">
            <a:avLst>
              <a:gd name="adj1" fmla="val -78358"/>
              <a:gd name="adj2" fmla="val -55343"/>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it-IT" dirty="0"/>
              <a:t>In una parola: </a:t>
            </a:r>
            <a:r>
              <a:rPr lang="it-IT" u="sng" dirty="0"/>
              <a:t>inosservanza degli obblighi nascenti dalla procreazione</a:t>
            </a:r>
          </a:p>
        </p:txBody>
      </p:sp>
    </p:spTree>
    <p:extLst>
      <p:ext uri="{BB962C8B-B14F-4D97-AF65-F5344CB8AC3E}">
        <p14:creationId xmlns:p14="http://schemas.microsoft.com/office/powerpoint/2010/main" val="2522959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F7FA"/>
        </a:solidFill>
        <a:effectLst/>
      </p:bgPr>
    </p:bg>
    <p:spTree>
      <p:nvGrpSpPr>
        <p:cNvPr id="1" name=""/>
        <p:cNvGrpSpPr/>
        <p:nvPr/>
      </p:nvGrpSpPr>
      <p:grpSpPr>
        <a:xfrm>
          <a:off x="0" y="0"/>
          <a:ext cx="0" cy="0"/>
          <a:chOff x="0" y="0"/>
          <a:chExt cx="0" cy="0"/>
        </a:xfrm>
      </p:grpSpPr>
      <p:sp>
        <p:nvSpPr>
          <p:cNvPr id="5" name="TextBox 4"/>
          <p:cNvSpPr txBox="1"/>
          <p:nvPr/>
        </p:nvSpPr>
        <p:spPr>
          <a:xfrm>
            <a:off x="274320" y="6217920"/>
            <a:ext cx="2743200" cy="274320"/>
          </a:xfrm>
          <a:prstGeom prst="rect">
            <a:avLst/>
          </a:prstGeom>
          <a:noFill/>
        </p:spPr>
        <p:txBody>
          <a:bodyPr wrap="none">
            <a:spAutoFit/>
          </a:bodyPr>
          <a:lstStyle/>
          <a:p>
            <a:pPr>
              <a:defRPr sz="1000"/>
            </a:pPr>
            <a:r>
              <a:rPr dirty="0"/>
              <a:t>Slide 14</a:t>
            </a:r>
          </a:p>
        </p:txBody>
      </p:sp>
      <p:sp>
        <p:nvSpPr>
          <p:cNvPr id="8" name="CasellaDiTesto 7">
            <a:extLst>
              <a:ext uri="{FF2B5EF4-FFF2-40B4-BE49-F238E27FC236}">
                <a16:creationId xmlns:a16="http://schemas.microsoft.com/office/drawing/2014/main" id="{B45B1796-EE3F-9BF3-D016-84D4DD55512F}"/>
              </a:ext>
            </a:extLst>
          </p:cNvPr>
          <p:cNvSpPr txBox="1"/>
          <p:nvPr/>
        </p:nvSpPr>
        <p:spPr>
          <a:xfrm>
            <a:off x="1031632" y="1252309"/>
            <a:ext cx="8260650" cy="5355312"/>
          </a:xfrm>
          <a:prstGeom prst="rect">
            <a:avLst/>
          </a:prstGeom>
          <a:noFill/>
        </p:spPr>
        <p:txBody>
          <a:bodyPr wrap="square" rtlCol="0">
            <a:spAutoFit/>
          </a:bodyPr>
          <a:lstStyle/>
          <a:p>
            <a:r>
              <a:rPr lang="it-IT" b="1" dirty="0">
                <a:solidFill>
                  <a:srgbClr val="0070C0"/>
                </a:solidFill>
              </a:rPr>
              <a:t>Principi consolidati sul dovere genitoriale di mantenimento ed educazione </a:t>
            </a:r>
          </a:p>
          <a:p>
            <a:r>
              <a:rPr lang="it-IT" dirty="0"/>
              <a:t>L’ </a:t>
            </a:r>
            <a:r>
              <a:rPr lang="it-IT" b="1" dirty="0">
                <a:solidFill>
                  <a:srgbClr val="7030A0"/>
                </a:solidFill>
              </a:rPr>
              <a:t>obbligo di mantenere ed educare </a:t>
            </a:r>
            <a:r>
              <a:rPr lang="it-IT" dirty="0"/>
              <a:t>il figlio:</a:t>
            </a:r>
          </a:p>
          <a:p>
            <a:r>
              <a:rPr lang="it-IT" dirty="0"/>
              <a:t>- sorge dalla nascita </a:t>
            </a:r>
          </a:p>
          <a:p>
            <a:r>
              <a:rPr lang="it-IT" dirty="0"/>
              <a:t>- discende dal mero fatto della procreazione </a:t>
            </a:r>
          </a:p>
          <a:p>
            <a:r>
              <a:rPr lang="it-IT" dirty="0"/>
              <a:t>- prescinde dal riconoscimento e dalla dichiarazione giudiziale di paternità </a:t>
            </a:r>
          </a:p>
          <a:p>
            <a:r>
              <a:rPr lang="it-IT" dirty="0"/>
              <a:t>(fin da </a:t>
            </a:r>
            <a:r>
              <a:rPr lang="it-IT" b="1" dirty="0"/>
              <a:t>Cass. 15756/2006</a:t>
            </a:r>
            <a:r>
              <a:rPr lang="it-IT" dirty="0"/>
              <a:t>).</a:t>
            </a:r>
          </a:p>
          <a:p>
            <a:endParaRPr lang="it-IT" dirty="0"/>
          </a:p>
          <a:p>
            <a:endParaRPr lang="it-IT" dirty="0"/>
          </a:p>
          <a:p>
            <a:r>
              <a:rPr lang="it-IT" dirty="0"/>
              <a:t>C’è automatismo tra procreazione e responsabilità genitoriale.</a:t>
            </a:r>
          </a:p>
          <a:p>
            <a:r>
              <a:rPr lang="it-IT" dirty="0"/>
              <a:t>Il diritto di essere educato è mantenuto implica il più ampio diritto di condividere con il genitore, fin dalla nascita, </a:t>
            </a:r>
            <a:r>
              <a:rPr lang="it-IT" b="1" dirty="0">
                <a:solidFill>
                  <a:srgbClr val="7030A0"/>
                </a:solidFill>
              </a:rPr>
              <a:t>la relazione filiale, sia nella sfera affettiva sia nella sfera sociale.</a:t>
            </a:r>
          </a:p>
          <a:p>
            <a:r>
              <a:rPr lang="it-IT" dirty="0"/>
              <a:t>E’ attraverso la condivisione della relazione filiale che si forma l’identità della persona.</a:t>
            </a:r>
          </a:p>
          <a:p>
            <a:r>
              <a:rPr lang="it-IT" dirty="0"/>
              <a:t>Conseguentemente, la responsabilità aquiliana sorge quando si nega la propria paternità senza svolgere gli approfondimenti necessari per accertarla pur nella consapevolezza di avere avuto con la madre rapporti idonei al concepimento.</a:t>
            </a:r>
          </a:p>
          <a:p>
            <a:r>
              <a:rPr lang="it-IT" dirty="0"/>
              <a:t>(</a:t>
            </a:r>
            <a:r>
              <a:rPr lang="it-IT" b="1" dirty="0"/>
              <a:t>Cass. n. 26205/2013</a:t>
            </a:r>
            <a:r>
              <a:rPr lang="it-IT" dirty="0"/>
              <a:t>)</a:t>
            </a:r>
          </a:p>
          <a:p>
            <a:r>
              <a:rPr lang="it-IT" dirty="0"/>
              <a:t>Conferma più recente: </a:t>
            </a:r>
            <a:r>
              <a:rPr lang="it-IT" b="1" dirty="0"/>
              <a:t>Cass. n. 14886/2026 </a:t>
            </a:r>
          </a:p>
          <a:p>
            <a:endParaRPr lang="it-IT" dirty="0"/>
          </a:p>
        </p:txBody>
      </p:sp>
      <p:sp>
        <p:nvSpPr>
          <p:cNvPr id="9" name="Freccia destra 8">
            <a:extLst>
              <a:ext uri="{FF2B5EF4-FFF2-40B4-BE49-F238E27FC236}">
                <a16:creationId xmlns:a16="http://schemas.microsoft.com/office/drawing/2014/main" id="{733CFFC0-C4FA-E724-3FED-FB9AFF2CBD6D}"/>
              </a:ext>
            </a:extLst>
          </p:cNvPr>
          <p:cNvSpPr/>
          <p:nvPr/>
        </p:nvSpPr>
        <p:spPr>
          <a:xfrm rot="5400000" flipV="1">
            <a:off x="1425230" y="3075838"/>
            <a:ext cx="441379" cy="25790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3" name="Rectangle 1">
            <a:extLst>
              <a:ext uri="{FF2B5EF4-FFF2-40B4-BE49-F238E27FC236}">
                <a16:creationId xmlns:a16="http://schemas.microsoft.com/office/drawing/2014/main" id="{1A925BFE-5FF0-743B-296A-CC247A2D882F}"/>
              </a:ext>
            </a:extLst>
          </p:cNvPr>
          <p:cNvSpPr/>
          <p:nvPr/>
        </p:nvSpPr>
        <p:spPr>
          <a:xfrm>
            <a:off x="0" y="0"/>
            <a:ext cx="12188952" cy="640080"/>
          </a:xfrm>
          <a:prstGeom prst="rect">
            <a:avLst/>
          </a:prstGeom>
          <a:solidFill>
            <a:srgbClr val="223A5E"/>
          </a:solidFill>
          <a:ln>
            <a:solidFill>
              <a:srgbClr val="223A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4" name="TextBox 2">
            <a:extLst>
              <a:ext uri="{FF2B5EF4-FFF2-40B4-BE49-F238E27FC236}">
                <a16:creationId xmlns:a16="http://schemas.microsoft.com/office/drawing/2014/main" id="{0B295B60-185C-DCF5-1D0C-204B746B4352}"/>
              </a:ext>
            </a:extLst>
          </p:cNvPr>
          <p:cNvSpPr txBox="1"/>
          <p:nvPr/>
        </p:nvSpPr>
        <p:spPr>
          <a:xfrm>
            <a:off x="808315" y="123568"/>
            <a:ext cx="6259750" cy="461665"/>
          </a:xfrm>
          <a:prstGeom prst="rect">
            <a:avLst/>
          </a:prstGeom>
          <a:noFill/>
        </p:spPr>
        <p:txBody>
          <a:bodyPr wrap="square">
            <a:spAutoFit/>
          </a:bodyPr>
          <a:lstStyle/>
          <a:p>
            <a:pPr>
              <a:defRPr sz="2400" b="1">
                <a:solidFill>
                  <a:srgbClr val="FFFFFF"/>
                </a:solidFill>
              </a:defRPr>
            </a:pPr>
            <a:r>
              <a:rPr lang="it-IT" dirty="0"/>
              <a:t>Responsabilità civile del genitore: presupposti</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F7FA"/>
        </a:solidFill>
        <a:effectLst/>
      </p:bgPr>
    </p:bg>
    <p:spTree>
      <p:nvGrpSpPr>
        <p:cNvPr id="1" name="">
          <a:extLst>
            <a:ext uri="{FF2B5EF4-FFF2-40B4-BE49-F238E27FC236}">
              <a16:creationId xmlns:a16="http://schemas.microsoft.com/office/drawing/2014/main" id="{5E36E227-F85B-F062-C04C-D8454CD6218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4EC980E-A461-5193-97EE-1CB24EE9AC11}"/>
              </a:ext>
            </a:extLst>
          </p:cNvPr>
          <p:cNvSpPr txBox="1"/>
          <p:nvPr/>
        </p:nvSpPr>
        <p:spPr>
          <a:xfrm>
            <a:off x="274320" y="6217920"/>
            <a:ext cx="2743200" cy="274320"/>
          </a:xfrm>
          <a:prstGeom prst="rect">
            <a:avLst/>
          </a:prstGeom>
          <a:noFill/>
        </p:spPr>
        <p:txBody>
          <a:bodyPr wrap="none">
            <a:spAutoFit/>
          </a:bodyPr>
          <a:lstStyle/>
          <a:p>
            <a:pPr>
              <a:defRPr sz="1000"/>
            </a:pPr>
            <a:r>
              <a:rPr dirty="0"/>
              <a:t>Slide 14</a:t>
            </a:r>
          </a:p>
        </p:txBody>
      </p:sp>
      <p:sp>
        <p:nvSpPr>
          <p:cNvPr id="8" name="CasellaDiTesto 7">
            <a:extLst>
              <a:ext uri="{FF2B5EF4-FFF2-40B4-BE49-F238E27FC236}">
                <a16:creationId xmlns:a16="http://schemas.microsoft.com/office/drawing/2014/main" id="{FE66EDF4-AE7B-0176-DCAA-D7F787B271F3}"/>
              </a:ext>
            </a:extLst>
          </p:cNvPr>
          <p:cNvSpPr txBox="1"/>
          <p:nvPr/>
        </p:nvSpPr>
        <p:spPr>
          <a:xfrm>
            <a:off x="2133600" y="1252309"/>
            <a:ext cx="7901354" cy="1785104"/>
          </a:xfrm>
          <a:prstGeom prst="rect">
            <a:avLst/>
          </a:prstGeom>
          <a:noFill/>
        </p:spPr>
        <p:txBody>
          <a:bodyPr wrap="square" rtlCol="0">
            <a:spAutoFit/>
          </a:bodyPr>
          <a:lstStyle/>
          <a:p>
            <a:r>
              <a:rPr lang="it-IT" sz="2000" b="1" dirty="0"/>
              <a:t>Violazione delle regole di bigenitorialità (art. 337 </a:t>
            </a:r>
            <a:r>
              <a:rPr lang="it-IT" sz="2000" b="1" i="1" dirty="0"/>
              <a:t>ter</a:t>
            </a:r>
            <a:r>
              <a:rPr lang="it-IT" sz="2000" b="1" dirty="0"/>
              <a:t> c.c.)</a:t>
            </a:r>
          </a:p>
          <a:p>
            <a:endParaRPr lang="it-IT" dirty="0"/>
          </a:p>
          <a:p>
            <a:endParaRPr lang="it-IT" dirty="0"/>
          </a:p>
          <a:p>
            <a:pPr algn="ctr"/>
            <a:r>
              <a:rPr lang="it-IT" b="1" dirty="0"/>
              <a:t> art. 473 bis. 39 c.p.c. </a:t>
            </a:r>
          </a:p>
          <a:p>
            <a:endParaRPr lang="it-IT" dirty="0"/>
          </a:p>
          <a:p>
            <a:endParaRPr lang="it-IT" dirty="0"/>
          </a:p>
        </p:txBody>
      </p:sp>
      <p:sp>
        <p:nvSpPr>
          <p:cNvPr id="4" name="CasellaDiTesto 3">
            <a:extLst>
              <a:ext uri="{FF2B5EF4-FFF2-40B4-BE49-F238E27FC236}">
                <a16:creationId xmlns:a16="http://schemas.microsoft.com/office/drawing/2014/main" id="{B4F08B62-2475-7DE2-2187-441563F5259D}"/>
              </a:ext>
            </a:extLst>
          </p:cNvPr>
          <p:cNvSpPr txBox="1"/>
          <p:nvPr/>
        </p:nvSpPr>
        <p:spPr>
          <a:xfrm>
            <a:off x="2095255" y="2449244"/>
            <a:ext cx="7998314" cy="1959511"/>
          </a:xfrm>
          <a:prstGeom prst="rect">
            <a:avLst/>
          </a:prstGeom>
          <a:noFill/>
        </p:spPr>
        <p:txBody>
          <a:bodyPr wrap="square">
            <a:spAutoFit/>
          </a:bodyPr>
          <a:lstStyle/>
          <a:p>
            <a:pPr algn="l">
              <a:spcBef>
                <a:spcPts val="750"/>
              </a:spcBef>
              <a:spcAft>
                <a:spcPts val="750"/>
              </a:spcAft>
              <a:buNone/>
            </a:pPr>
            <a:r>
              <a:rPr lang="it-IT" b="0" i="0" dirty="0">
                <a:effectLst/>
                <a:latin typeface="Open Sans" panose="020B0606030504020204" pitchFamily="34" charset="0"/>
              </a:rPr>
              <a:t>In caso di gravi inadempienze, anche di natura economica, o di atti che arrechino pregiudizio al minore od ostacolino il corretto svolgimento delle modalità dell'affidamento e dell'esercizio della responsabilità genitoriale, il giudice può (…) </a:t>
            </a:r>
          </a:p>
          <a:p>
            <a:pPr algn="l">
              <a:spcBef>
                <a:spcPts val="750"/>
              </a:spcBef>
              <a:spcAft>
                <a:spcPts val="750"/>
              </a:spcAft>
              <a:buNone/>
            </a:pPr>
            <a:r>
              <a:rPr lang="it-IT" b="0" i="0" dirty="0">
                <a:effectLst/>
                <a:latin typeface="Open Sans" panose="020B0606030504020204" pitchFamily="34" charset="0"/>
              </a:rPr>
              <a:t>condannare il genitore inadempiente al </a:t>
            </a:r>
            <a:r>
              <a:rPr lang="it-IT" b="0" i="0" u="sng" dirty="0">
                <a:effectLst/>
                <a:latin typeface="Open Sans" panose="020B0606030504020204" pitchFamily="34" charset="0"/>
              </a:rPr>
              <a:t>risarcimento dei danni a favore dell'altro genitore </a:t>
            </a:r>
            <a:r>
              <a:rPr lang="it-IT" b="0" i="0" dirty="0">
                <a:effectLst/>
                <a:latin typeface="Open Sans" panose="020B0606030504020204" pitchFamily="34" charset="0"/>
              </a:rPr>
              <a:t>o, anche d'ufficio, </a:t>
            </a:r>
            <a:r>
              <a:rPr lang="it-IT" b="0" i="0" u="sng" dirty="0">
                <a:effectLst/>
                <a:latin typeface="Open Sans" panose="020B0606030504020204" pitchFamily="34" charset="0"/>
              </a:rPr>
              <a:t>del minore</a:t>
            </a:r>
            <a:r>
              <a:rPr lang="it-IT" b="0" i="0" dirty="0">
                <a:effectLst/>
                <a:latin typeface="Open Sans" panose="020B0606030504020204" pitchFamily="34" charset="0"/>
              </a:rPr>
              <a:t>.</a:t>
            </a:r>
            <a:endParaRPr lang="it-IT" dirty="0"/>
          </a:p>
        </p:txBody>
      </p:sp>
      <p:sp>
        <p:nvSpPr>
          <p:cNvPr id="6" name="CasellaDiTesto 5">
            <a:extLst>
              <a:ext uri="{FF2B5EF4-FFF2-40B4-BE49-F238E27FC236}">
                <a16:creationId xmlns:a16="http://schemas.microsoft.com/office/drawing/2014/main" id="{47A1C66D-2A29-DD09-274D-4421026A6448}"/>
              </a:ext>
            </a:extLst>
          </p:cNvPr>
          <p:cNvSpPr txBox="1"/>
          <p:nvPr/>
        </p:nvSpPr>
        <p:spPr>
          <a:xfrm>
            <a:off x="2669058" y="4853611"/>
            <a:ext cx="6833287" cy="461665"/>
          </a:xfrm>
          <a:prstGeom prst="rect">
            <a:avLst/>
          </a:prstGeom>
          <a:noFill/>
        </p:spPr>
        <p:txBody>
          <a:bodyPr wrap="square" rtlCol="0">
            <a:spAutoFit/>
          </a:bodyPr>
          <a:lstStyle/>
          <a:p>
            <a:pPr algn="ctr"/>
            <a:r>
              <a:rPr lang="it-IT" sz="2400" b="1" dirty="0">
                <a:solidFill>
                  <a:srgbClr val="FF0000"/>
                </a:solidFill>
                <a:highlight>
                  <a:srgbClr val="00FFFF"/>
                </a:highlight>
              </a:rPr>
              <a:t>non è misura riparatoria ma coercitiva </a:t>
            </a:r>
          </a:p>
        </p:txBody>
      </p:sp>
      <p:sp>
        <p:nvSpPr>
          <p:cNvPr id="9" name="Rectangle 1">
            <a:extLst>
              <a:ext uri="{FF2B5EF4-FFF2-40B4-BE49-F238E27FC236}">
                <a16:creationId xmlns:a16="http://schemas.microsoft.com/office/drawing/2014/main" id="{41BC5BCD-D8A7-FC37-BF04-E7D7C4D03CDF}"/>
              </a:ext>
            </a:extLst>
          </p:cNvPr>
          <p:cNvSpPr/>
          <p:nvPr/>
        </p:nvSpPr>
        <p:spPr>
          <a:xfrm>
            <a:off x="0" y="0"/>
            <a:ext cx="12188952" cy="640080"/>
          </a:xfrm>
          <a:prstGeom prst="rect">
            <a:avLst/>
          </a:prstGeom>
          <a:solidFill>
            <a:srgbClr val="223A5E"/>
          </a:solidFill>
          <a:ln>
            <a:solidFill>
              <a:srgbClr val="223A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TextBox 2">
            <a:extLst>
              <a:ext uri="{FF2B5EF4-FFF2-40B4-BE49-F238E27FC236}">
                <a16:creationId xmlns:a16="http://schemas.microsoft.com/office/drawing/2014/main" id="{EEC7A056-9C19-8CE3-88F7-7B640A7D080A}"/>
              </a:ext>
            </a:extLst>
          </p:cNvPr>
          <p:cNvSpPr txBox="1"/>
          <p:nvPr/>
        </p:nvSpPr>
        <p:spPr>
          <a:xfrm>
            <a:off x="808315" y="123568"/>
            <a:ext cx="6259750" cy="461665"/>
          </a:xfrm>
          <a:prstGeom prst="rect">
            <a:avLst/>
          </a:prstGeom>
          <a:noFill/>
        </p:spPr>
        <p:txBody>
          <a:bodyPr wrap="square">
            <a:spAutoFit/>
          </a:bodyPr>
          <a:lstStyle/>
          <a:p>
            <a:pPr>
              <a:defRPr sz="2400" b="1">
                <a:solidFill>
                  <a:srgbClr val="FFFFFF"/>
                </a:solidFill>
              </a:defRPr>
            </a:pPr>
            <a:r>
              <a:rPr lang="it-IT" dirty="0"/>
              <a:t>Responsabilità civile del genitore: presupposti</a:t>
            </a:r>
            <a:endParaRPr dirty="0"/>
          </a:p>
        </p:txBody>
      </p:sp>
    </p:spTree>
    <p:extLst>
      <p:ext uri="{BB962C8B-B14F-4D97-AF65-F5344CB8AC3E}">
        <p14:creationId xmlns:p14="http://schemas.microsoft.com/office/powerpoint/2010/main" val="3163377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F7FA"/>
        </a:solidFill>
        <a:effectLst/>
      </p:bgPr>
    </p:bg>
    <p:spTree>
      <p:nvGrpSpPr>
        <p:cNvPr id="1" name=""/>
        <p:cNvGrpSpPr/>
        <p:nvPr/>
      </p:nvGrpSpPr>
      <p:grpSpPr>
        <a:xfrm>
          <a:off x="0" y="0"/>
          <a:ext cx="0" cy="0"/>
          <a:chOff x="0" y="0"/>
          <a:chExt cx="0" cy="0"/>
        </a:xfrm>
      </p:grpSpPr>
      <p:sp>
        <p:nvSpPr>
          <p:cNvPr id="2" name="Rectangle 1"/>
          <p:cNvSpPr/>
          <p:nvPr/>
        </p:nvSpPr>
        <p:spPr>
          <a:xfrm>
            <a:off x="0" y="0"/>
            <a:ext cx="12188952" cy="640080"/>
          </a:xfrm>
          <a:prstGeom prst="rect">
            <a:avLst/>
          </a:prstGeom>
          <a:solidFill>
            <a:srgbClr val="223A5E"/>
          </a:solidFill>
          <a:ln>
            <a:solidFill>
              <a:srgbClr val="223A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3" name="TextBox 2"/>
          <p:cNvSpPr txBox="1"/>
          <p:nvPr/>
        </p:nvSpPr>
        <p:spPr>
          <a:xfrm>
            <a:off x="365760" y="109728"/>
            <a:ext cx="2233753" cy="461665"/>
          </a:xfrm>
          <a:prstGeom prst="rect">
            <a:avLst/>
          </a:prstGeom>
          <a:noFill/>
        </p:spPr>
        <p:txBody>
          <a:bodyPr wrap="none">
            <a:spAutoFit/>
          </a:bodyPr>
          <a:lstStyle/>
          <a:p>
            <a:pPr>
              <a:defRPr sz="2400" b="1">
                <a:solidFill>
                  <a:srgbClr val="FFFFFF"/>
                </a:solidFill>
              </a:defRPr>
            </a:pPr>
            <a:r>
              <a:rPr lang="it-IT" dirty="0"/>
              <a:t>Danni risarcibili </a:t>
            </a:r>
            <a:endParaRPr dirty="0"/>
          </a:p>
        </p:txBody>
      </p:sp>
      <p:sp>
        <p:nvSpPr>
          <p:cNvPr id="4" name="TextBox 3"/>
          <p:cNvSpPr txBox="1"/>
          <p:nvPr/>
        </p:nvSpPr>
        <p:spPr>
          <a:xfrm>
            <a:off x="731520" y="1005840"/>
            <a:ext cx="4169475" cy="430887"/>
          </a:xfrm>
          <a:prstGeom prst="rect">
            <a:avLst/>
          </a:prstGeom>
          <a:noFill/>
        </p:spPr>
        <p:txBody>
          <a:bodyPr wrap="none">
            <a:spAutoFit/>
          </a:bodyPr>
          <a:lstStyle/>
          <a:p>
            <a:pPr>
              <a:defRPr sz="2200"/>
            </a:pPr>
            <a:r>
              <a:rPr lang="it-IT" b="1" i="1" dirty="0">
                <a:solidFill>
                  <a:srgbClr val="FF0000"/>
                </a:solidFill>
              </a:rPr>
              <a:t>Quale danno può essere risarcito?</a:t>
            </a:r>
          </a:p>
        </p:txBody>
      </p:sp>
      <p:sp>
        <p:nvSpPr>
          <p:cNvPr id="5" name="TextBox 4"/>
          <p:cNvSpPr txBox="1"/>
          <p:nvPr/>
        </p:nvSpPr>
        <p:spPr>
          <a:xfrm>
            <a:off x="274320" y="6217920"/>
            <a:ext cx="2743200" cy="274320"/>
          </a:xfrm>
          <a:prstGeom prst="rect">
            <a:avLst/>
          </a:prstGeom>
          <a:noFill/>
        </p:spPr>
        <p:txBody>
          <a:bodyPr wrap="none">
            <a:spAutoFit/>
          </a:bodyPr>
          <a:lstStyle/>
          <a:p>
            <a:pPr>
              <a:defRPr sz="1000"/>
            </a:pPr>
            <a:r>
              <a:rPr dirty="0"/>
              <a:t>Slide 17</a:t>
            </a:r>
          </a:p>
        </p:txBody>
      </p:sp>
      <p:cxnSp>
        <p:nvCxnSpPr>
          <p:cNvPr id="7" name="Connettore dritto 6">
            <a:extLst>
              <a:ext uri="{FF2B5EF4-FFF2-40B4-BE49-F238E27FC236}">
                <a16:creationId xmlns:a16="http://schemas.microsoft.com/office/drawing/2014/main" id="{08E77527-F6D4-D964-4F69-C889F4CD3FF3}"/>
              </a:ext>
            </a:extLst>
          </p:cNvPr>
          <p:cNvCxnSpPr>
            <a:cxnSpLocks/>
          </p:cNvCxnSpPr>
          <p:nvPr/>
        </p:nvCxnSpPr>
        <p:spPr>
          <a:xfrm>
            <a:off x="5679829" y="1707104"/>
            <a:ext cx="134816" cy="4424065"/>
          </a:xfrm>
          <a:prstGeom prst="line">
            <a:avLst/>
          </a:prstGeom>
        </p:spPr>
        <p:style>
          <a:lnRef idx="2">
            <a:schemeClr val="accent1"/>
          </a:lnRef>
          <a:fillRef idx="0">
            <a:schemeClr val="accent1"/>
          </a:fillRef>
          <a:effectRef idx="1">
            <a:schemeClr val="accent1"/>
          </a:effectRef>
          <a:fontRef idx="minor">
            <a:schemeClr val="tx1"/>
          </a:fontRef>
        </p:style>
      </p:cxnSp>
      <p:sp>
        <p:nvSpPr>
          <p:cNvPr id="11" name="Rettangolo 10">
            <a:extLst>
              <a:ext uri="{FF2B5EF4-FFF2-40B4-BE49-F238E27FC236}">
                <a16:creationId xmlns:a16="http://schemas.microsoft.com/office/drawing/2014/main" id="{28D950E3-D165-0A89-9C1C-29C5B464125B}"/>
              </a:ext>
            </a:extLst>
          </p:cNvPr>
          <p:cNvSpPr/>
          <p:nvPr/>
        </p:nvSpPr>
        <p:spPr>
          <a:xfrm>
            <a:off x="431405" y="1726921"/>
            <a:ext cx="4769704" cy="461665"/>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it-IT" sz="2400" dirty="0">
                <a:ln w="0"/>
                <a:solidFill>
                  <a:schemeClr val="accent1"/>
                </a:solidFill>
                <a:effectLst>
                  <a:outerShdw blurRad="38100" dist="25400" dir="5400000" algn="ctr" rotWithShape="0">
                    <a:srgbClr val="6E747A">
                      <a:alpha val="43000"/>
                    </a:srgbClr>
                  </a:outerShdw>
                </a:effectLst>
              </a:rPr>
              <a:t>Resp. endo coniugale </a:t>
            </a:r>
          </a:p>
        </p:txBody>
      </p:sp>
      <p:sp>
        <p:nvSpPr>
          <p:cNvPr id="15" name="Rettangolo 14">
            <a:extLst>
              <a:ext uri="{FF2B5EF4-FFF2-40B4-BE49-F238E27FC236}">
                <a16:creationId xmlns:a16="http://schemas.microsoft.com/office/drawing/2014/main" id="{250D1CAE-2AF1-9599-269F-68E15FA8C904}"/>
              </a:ext>
            </a:extLst>
          </p:cNvPr>
          <p:cNvSpPr/>
          <p:nvPr/>
        </p:nvSpPr>
        <p:spPr>
          <a:xfrm>
            <a:off x="6293365" y="1726921"/>
            <a:ext cx="4769704" cy="461665"/>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it-IT" sz="2400" dirty="0">
                <a:ln w="0"/>
                <a:solidFill>
                  <a:schemeClr val="accent1"/>
                </a:solidFill>
                <a:effectLst>
                  <a:outerShdw blurRad="38100" dist="25400" dir="5400000" algn="ctr" rotWithShape="0">
                    <a:srgbClr val="6E747A">
                      <a:alpha val="43000"/>
                    </a:srgbClr>
                  </a:outerShdw>
                </a:effectLst>
              </a:rPr>
              <a:t>Resp. endo familiare  </a:t>
            </a:r>
          </a:p>
        </p:txBody>
      </p:sp>
      <p:sp>
        <p:nvSpPr>
          <p:cNvPr id="17" name="CasellaDiTesto 16">
            <a:extLst>
              <a:ext uri="{FF2B5EF4-FFF2-40B4-BE49-F238E27FC236}">
                <a16:creationId xmlns:a16="http://schemas.microsoft.com/office/drawing/2014/main" id="{B1710788-6624-6661-D409-AD2E9AE80501}"/>
              </a:ext>
            </a:extLst>
          </p:cNvPr>
          <p:cNvSpPr txBox="1"/>
          <p:nvPr/>
        </p:nvSpPr>
        <p:spPr>
          <a:xfrm>
            <a:off x="523547" y="2614245"/>
            <a:ext cx="4575992" cy="1477328"/>
          </a:xfrm>
          <a:prstGeom prst="rect">
            <a:avLst/>
          </a:prstGeom>
          <a:noFill/>
        </p:spPr>
        <p:txBody>
          <a:bodyPr wrap="square" rtlCol="0">
            <a:spAutoFit/>
          </a:bodyPr>
          <a:lstStyle/>
          <a:p>
            <a:r>
              <a:rPr lang="it-IT" dirty="0"/>
              <a:t>Danno patrimoniale (secondario, meno frequente)</a:t>
            </a:r>
          </a:p>
          <a:p>
            <a:endParaRPr lang="it-IT" dirty="0"/>
          </a:p>
          <a:p>
            <a:r>
              <a:rPr lang="it-IT" dirty="0"/>
              <a:t>Danno non patrimoniale (componente biologica, morale, </a:t>
            </a:r>
            <a:r>
              <a:rPr lang="it-IT" u="sng" dirty="0"/>
              <a:t>esistenziale</a:t>
            </a:r>
            <a:r>
              <a:rPr lang="it-IT" dirty="0"/>
              <a:t>) </a:t>
            </a:r>
          </a:p>
        </p:txBody>
      </p:sp>
      <p:sp>
        <p:nvSpPr>
          <p:cNvPr id="19" name="CasellaDiTesto 18">
            <a:extLst>
              <a:ext uri="{FF2B5EF4-FFF2-40B4-BE49-F238E27FC236}">
                <a16:creationId xmlns:a16="http://schemas.microsoft.com/office/drawing/2014/main" id="{18BC1B9A-2ACC-F6C4-9D42-C4BC8F335C58}"/>
              </a:ext>
            </a:extLst>
          </p:cNvPr>
          <p:cNvSpPr txBox="1"/>
          <p:nvPr/>
        </p:nvSpPr>
        <p:spPr>
          <a:xfrm>
            <a:off x="6518031" y="2875002"/>
            <a:ext cx="2989384" cy="369332"/>
          </a:xfrm>
          <a:prstGeom prst="rect">
            <a:avLst/>
          </a:prstGeom>
          <a:noFill/>
        </p:spPr>
        <p:txBody>
          <a:bodyPr wrap="square">
            <a:spAutoFit/>
          </a:bodyPr>
          <a:lstStyle/>
          <a:p>
            <a:endParaRPr lang="it-IT" dirty="0"/>
          </a:p>
        </p:txBody>
      </p:sp>
      <p:sp>
        <p:nvSpPr>
          <p:cNvPr id="20" name="CasellaDiTesto 19">
            <a:extLst>
              <a:ext uri="{FF2B5EF4-FFF2-40B4-BE49-F238E27FC236}">
                <a16:creationId xmlns:a16="http://schemas.microsoft.com/office/drawing/2014/main" id="{B5932706-D562-CF9A-0BD2-0FF6C00B65A6}"/>
              </a:ext>
            </a:extLst>
          </p:cNvPr>
          <p:cNvSpPr txBox="1"/>
          <p:nvPr/>
        </p:nvSpPr>
        <p:spPr>
          <a:xfrm>
            <a:off x="6374181" y="2690335"/>
            <a:ext cx="4575992" cy="1754326"/>
          </a:xfrm>
          <a:prstGeom prst="rect">
            <a:avLst/>
          </a:prstGeom>
          <a:noFill/>
        </p:spPr>
        <p:txBody>
          <a:bodyPr wrap="square" rtlCol="0">
            <a:spAutoFit/>
          </a:bodyPr>
          <a:lstStyle/>
          <a:p>
            <a:r>
              <a:rPr lang="it-IT" dirty="0"/>
              <a:t>Danno patrimoniale</a:t>
            </a:r>
          </a:p>
          <a:p>
            <a:r>
              <a:rPr lang="it-IT" dirty="0"/>
              <a:t>(mantenimento arretrato)</a:t>
            </a:r>
          </a:p>
          <a:p>
            <a:endParaRPr lang="it-IT" dirty="0"/>
          </a:p>
          <a:p>
            <a:r>
              <a:rPr lang="it-IT" dirty="0"/>
              <a:t>Danno non patrimoniale (componente biologica, morale, </a:t>
            </a:r>
            <a:r>
              <a:rPr lang="it-IT" u="sng" dirty="0"/>
              <a:t>esistenziale</a:t>
            </a:r>
            <a:r>
              <a:rPr lang="it-IT" dirty="0"/>
              <a:t>, </a:t>
            </a:r>
            <a:r>
              <a:rPr lang="en-US" dirty="0"/>
              <a:t>danno da perdita di </a:t>
            </a:r>
            <a:r>
              <a:rPr lang="en-US" i="1" dirty="0"/>
              <a:t>chance</a:t>
            </a:r>
            <a:r>
              <a:rPr lang="en-US" dirty="0"/>
              <a:t>)</a:t>
            </a:r>
            <a:endParaRPr lang="it-IT" dirty="0"/>
          </a:p>
        </p:txBody>
      </p:sp>
      <p:sp>
        <p:nvSpPr>
          <p:cNvPr id="8" name="Esplosione 1 7">
            <a:extLst>
              <a:ext uri="{FF2B5EF4-FFF2-40B4-BE49-F238E27FC236}">
                <a16:creationId xmlns:a16="http://schemas.microsoft.com/office/drawing/2014/main" id="{4291CF6E-6C8C-4C9E-0499-5B86F87DF9C6}"/>
              </a:ext>
            </a:extLst>
          </p:cNvPr>
          <p:cNvSpPr/>
          <p:nvPr/>
        </p:nvSpPr>
        <p:spPr>
          <a:xfrm>
            <a:off x="2737303" y="3919136"/>
            <a:ext cx="2601596" cy="1852073"/>
          </a:xfrm>
          <a:prstGeom prst="irregularSeal1">
            <a:avLst/>
          </a:prstGeom>
          <a:solidFill>
            <a:srgbClr val="FFFF00"/>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it-IT" b="1" u="sng" dirty="0">
                <a:ln w="0"/>
                <a:solidFill>
                  <a:schemeClr val="tx1"/>
                </a:solidFill>
                <a:effectLst>
                  <a:outerShdw blurRad="38100" dist="19050" dir="2700000" algn="tl" rotWithShape="0">
                    <a:schemeClr val="dk1">
                      <a:alpha val="40000"/>
                    </a:schemeClr>
                  </a:outerShdw>
                </a:effectLst>
              </a:rPr>
              <a:t>allegazione!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F7FA"/>
        </a:solidFill>
        <a:effectLst/>
      </p:bgPr>
    </p:bg>
    <p:spTree>
      <p:nvGrpSpPr>
        <p:cNvPr id="1" name="">
          <a:extLst>
            <a:ext uri="{FF2B5EF4-FFF2-40B4-BE49-F238E27FC236}">
              <a16:creationId xmlns:a16="http://schemas.microsoft.com/office/drawing/2014/main" id="{3DFDE9C3-E03F-4D33-B524-03C46114C76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3600179-EF5F-ED81-861D-DCCF6DEBF919}"/>
              </a:ext>
            </a:extLst>
          </p:cNvPr>
          <p:cNvSpPr/>
          <p:nvPr/>
        </p:nvSpPr>
        <p:spPr>
          <a:xfrm>
            <a:off x="0" y="0"/>
            <a:ext cx="12188952" cy="640080"/>
          </a:xfrm>
          <a:prstGeom prst="rect">
            <a:avLst/>
          </a:prstGeom>
          <a:solidFill>
            <a:srgbClr val="223A5E"/>
          </a:solidFill>
          <a:ln>
            <a:solidFill>
              <a:srgbClr val="223A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3" name="TextBox 2">
            <a:extLst>
              <a:ext uri="{FF2B5EF4-FFF2-40B4-BE49-F238E27FC236}">
                <a16:creationId xmlns:a16="http://schemas.microsoft.com/office/drawing/2014/main" id="{F684E33A-5B30-A80B-C505-5705F92C566E}"/>
              </a:ext>
            </a:extLst>
          </p:cNvPr>
          <p:cNvSpPr txBox="1"/>
          <p:nvPr/>
        </p:nvSpPr>
        <p:spPr>
          <a:xfrm>
            <a:off x="365760" y="109728"/>
            <a:ext cx="2610458" cy="461665"/>
          </a:xfrm>
          <a:prstGeom prst="rect">
            <a:avLst/>
          </a:prstGeom>
          <a:noFill/>
        </p:spPr>
        <p:txBody>
          <a:bodyPr wrap="none">
            <a:spAutoFit/>
          </a:bodyPr>
          <a:lstStyle/>
          <a:p>
            <a:pPr>
              <a:defRPr sz="2400" b="1">
                <a:solidFill>
                  <a:srgbClr val="FFFFFF"/>
                </a:solidFill>
              </a:defRPr>
            </a:pPr>
            <a:r>
              <a:rPr dirty="0"/>
              <a:t>La prova del danno</a:t>
            </a:r>
          </a:p>
        </p:txBody>
      </p:sp>
      <p:sp>
        <p:nvSpPr>
          <p:cNvPr id="5" name="TextBox 4">
            <a:extLst>
              <a:ext uri="{FF2B5EF4-FFF2-40B4-BE49-F238E27FC236}">
                <a16:creationId xmlns:a16="http://schemas.microsoft.com/office/drawing/2014/main" id="{92D0FDBC-7ED2-C1E9-0287-DFD455897614}"/>
              </a:ext>
            </a:extLst>
          </p:cNvPr>
          <p:cNvSpPr txBox="1"/>
          <p:nvPr/>
        </p:nvSpPr>
        <p:spPr>
          <a:xfrm>
            <a:off x="274320" y="6217920"/>
            <a:ext cx="2743200" cy="274320"/>
          </a:xfrm>
          <a:prstGeom prst="rect">
            <a:avLst/>
          </a:prstGeom>
          <a:noFill/>
        </p:spPr>
        <p:txBody>
          <a:bodyPr wrap="none">
            <a:spAutoFit/>
          </a:bodyPr>
          <a:lstStyle/>
          <a:p>
            <a:pPr>
              <a:defRPr sz="1000"/>
            </a:pPr>
            <a:r>
              <a:rPr dirty="0"/>
              <a:t>Slide 17</a:t>
            </a:r>
          </a:p>
        </p:txBody>
      </p:sp>
      <p:sp>
        <p:nvSpPr>
          <p:cNvPr id="7" name="CasellaDiTesto 6">
            <a:extLst>
              <a:ext uri="{FF2B5EF4-FFF2-40B4-BE49-F238E27FC236}">
                <a16:creationId xmlns:a16="http://schemas.microsoft.com/office/drawing/2014/main" id="{3D707BD2-CDBF-8352-E55F-A1C145D7E0DA}"/>
              </a:ext>
            </a:extLst>
          </p:cNvPr>
          <p:cNvSpPr txBox="1"/>
          <p:nvPr/>
        </p:nvSpPr>
        <p:spPr>
          <a:xfrm>
            <a:off x="689780" y="1252014"/>
            <a:ext cx="5404632" cy="4801314"/>
          </a:xfrm>
          <a:prstGeom prst="rect">
            <a:avLst/>
          </a:prstGeom>
          <a:noFill/>
        </p:spPr>
        <p:txBody>
          <a:bodyPr wrap="square">
            <a:spAutoFit/>
          </a:bodyPr>
          <a:lstStyle/>
          <a:p>
            <a:pPr>
              <a:defRPr sz="2200"/>
            </a:pPr>
            <a:r>
              <a:rPr lang="it-IT" b="1" dirty="0"/>
              <a:t>Allegazione</a:t>
            </a:r>
            <a:r>
              <a:rPr lang="it-IT" dirty="0"/>
              <a:t> </a:t>
            </a:r>
          </a:p>
          <a:p>
            <a:pPr>
              <a:defRPr sz="2200"/>
            </a:pPr>
            <a:r>
              <a:rPr lang="it-IT" dirty="0"/>
              <a:t>(fondamentale per il danno esistenziale e per la personalizzazione)  </a:t>
            </a:r>
          </a:p>
          <a:p>
            <a:r>
              <a:rPr lang="it-IT" dirty="0"/>
              <a:t>↓</a:t>
            </a:r>
          </a:p>
          <a:p>
            <a:endParaRPr lang="it-IT" dirty="0"/>
          </a:p>
          <a:p>
            <a:r>
              <a:rPr lang="it-IT" b="1" dirty="0"/>
              <a:t>Prova </a:t>
            </a:r>
          </a:p>
          <a:p>
            <a:pPr marL="342900" indent="-342900" algn="just">
              <a:buFontTx/>
              <a:buChar char="-"/>
            </a:pPr>
            <a:r>
              <a:rPr lang="it-IT" b="1" dirty="0"/>
              <a:t>documentale </a:t>
            </a:r>
            <a:r>
              <a:rPr lang="it-IT" dirty="0"/>
              <a:t>(specie per il danno patrimoniale e biologico: ricevute, relazione medico-legale)  </a:t>
            </a:r>
          </a:p>
          <a:p>
            <a:pPr marL="342900" indent="-342900" algn="just">
              <a:buFontTx/>
              <a:buChar char="-"/>
            </a:pPr>
            <a:r>
              <a:rPr lang="it-IT" b="1" dirty="0"/>
              <a:t>testimoniale</a:t>
            </a:r>
            <a:r>
              <a:rPr lang="it-IT" dirty="0"/>
              <a:t> (specie per ripercussioni esistenziali e personalizzazione) </a:t>
            </a:r>
          </a:p>
          <a:p>
            <a:pPr marL="342900" indent="-342900">
              <a:buFontTx/>
              <a:buChar char="-"/>
            </a:pPr>
            <a:r>
              <a:rPr lang="it-IT" b="1" dirty="0"/>
              <a:t>CTU</a:t>
            </a:r>
            <a:r>
              <a:rPr lang="it-IT" dirty="0"/>
              <a:t> per danno biologico e morale </a:t>
            </a:r>
          </a:p>
          <a:p>
            <a:r>
              <a:rPr lang="it-IT" dirty="0"/>
              <a:t>↓</a:t>
            </a:r>
          </a:p>
          <a:p>
            <a:r>
              <a:rPr lang="it-IT" b="1" u="sng" dirty="0"/>
              <a:t>Presunzioni</a:t>
            </a:r>
            <a:r>
              <a:rPr lang="it-IT" dirty="0"/>
              <a:t> (ampio ricorso specie nella resp. endo familiare)</a:t>
            </a:r>
          </a:p>
          <a:p>
            <a:r>
              <a:rPr lang="it-IT" b="1" dirty="0"/>
              <a:t>(Cass. 13.05.2011, n. 10527) </a:t>
            </a:r>
          </a:p>
          <a:p>
            <a:endParaRPr lang="it-IT" sz="2400" dirty="0"/>
          </a:p>
        </p:txBody>
      </p:sp>
      <p:pic>
        <p:nvPicPr>
          <p:cNvPr id="9" name="Immagine 8">
            <a:extLst>
              <a:ext uri="{FF2B5EF4-FFF2-40B4-BE49-F238E27FC236}">
                <a16:creationId xmlns:a16="http://schemas.microsoft.com/office/drawing/2014/main" id="{73A77BEE-5AEA-DD23-B5E2-0BB47ADB2744}"/>
              </a:ext>
            </a:extLst>
          </p:cNvPr>
          <p:cNvPicPr>
            <a:picLocks noChangeAspect="1"/>
          </p:cNvPicPr>
          <p:nvPr/>
        </p:nvPicPr>
        <p:blipFill>
          <a:blip r:embed="rId3"/>
          <a:stretch>
            <a:fillRect/>
          </a:stretch>
        </p:blipFill>
        <p:spPr>
          <a:xfrm>
            <a:off x="6454962" y="1380490"/>
            <a:ext cx="4619120" cy="4357370"/>
          </a:xfrm>
          <a:prstGeom prst="rect">
            <a:avLst/>
          </a:prstGeom>
        </p:spPr>
      </p:pic>
      <p:sp>
        <p:nvSpPr>
          <p:cNvPr id="11" name="CasellaDiTesto 10">
            <a:extLst>
              <a:ext uri="{FF2B5EF4-FFF2-40B4-BE49-F238E27FC236}">
                <a16:creationId xmlns:a16="http://schemas.microsoft.com/office/drawing/2014/main" id="{BA4B4703-5C05-92CA-49DD-3637EA57F7C8}"/>
              </a:ext>
            </a:extLst>
          </p:cNvPr>
          <p:cNvSpPr txBox="1"/>
          <p:nvPr/>
        </p:nvSpPr>
        <p:spPr>
          <a:xfrm>
            <a:off x="6454962" y="5867769"/>
            <a:ext cx="3521709" cy="276999"/>
          </a:xfrm>
          <a:prstGeom prst="rect">
            <a:avLst/>
          </a:prstGeom>
          <a:noFill/>
        </p:spPr>
        <p:txBody>
          <a:bodyPr wrap="square">
            <a:spAutoFit/>
          </a:bodyPr>
          <a:lstStyle/>
          <a:p>
            <a:r>
              <a:rPr lang="it-IT" sz="1200" dirty="0"/>
              <a:t>Caravaggio, </a:t>
            </a:r>
            <a:r>
              <a:rPr lang="it-IT" sz="1200" i="1" dirty="0"/>
              <a:t>La vocazione di San Matteo</a:t>
            </a:r>
            <a:r>
              <a:rPr lang="it-IT" sz="1200" dirty="0"/>
              <a:t>, 1599-1600</a:t>
            </a:r>
          </a:p>
        </p:txBody>
      </p:sp>
    </p:spTree>
    <p:extLst>
      <p:ext uri="{BB962C8B-B14F-4D97-AF65-F5344CB8AC3E}">
        <p14:creationId xmlns:p14="http://schemas.microsoft.com/office/powerpoint/2010/main" val="1197903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F7FA"/>
        </a:solidFill>
        <a:effectLst/>
      </p:bgPr>
    </p:bg>
    <p:spTree>
      <p:nvGrpSpPr>
        <p:cNvPr id="1" name=""/>
        <p:cNvGrpSpPr/>
        <p:nvPr/>
      </p:nvGrpSpPr>
      <p:grpSpPr>
        <a:xfrm>
          <a:off x="0" y="0"/>
          <a:ext cx="0" cy="0"/>
          <a:chOff x="0" y="0"/>
          <a:chExt cx="0" cy="0"/>
        </a:xfrm>
      </p:grpSpPr>
      <p:sp>
        <p:nvSpPr>
          <p:cNvPr id="2" name="Rectangle 1"/>
          <p:cNvSpPr/>
          <p:nvPr/>
        </p:nvSpPr>
        <p:spPr>
          <a:xfrm>
            <a:off x="0" y="0"/>
            <a:ext cx="12188952" cy="640080"/>
          </a:xfrm>
          <a:prstGeom prst="rect">
            <a:avLst/>
          </a:prstGeom>
          <a:solidFill>
            <a:srgbClr val="223A5E"/>
          </a:solidFill>
          <a:ln>
            <a:solidFill>
              <a:srgbClr val="223A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3" name="TextBox 2"/>
          <p:cNvSpPr txBox="1"/>
          <p:nvPr/>
        </p:nvSpPr>
        <p:spPr>
          <a:xfrm>
            <a:off x="365760" y="109728"/>
            <a:ext cx="4003981" cy="461665"/>
          </a:xfrm>
          <a:prstGeom prst="rect">
            <a:avLst/>
          </a:prstGeom>
          <a:noFill/>
        </p:spPr>
        <p:txBody>
          <a:bodyPr wrap="none">
            <a:spAutoFit/>
          </a:bodyPr>
          <a:lstStyle/>
          <a:p>
            <a:pPr>
              <a:defRPr sz="2400" b="1">
                <a:solidFill>
                  <a:srgbClr val="FFFFFF"/>
                </a:solidFill>
              </a:defRPr>
            </a:pPr>
            <a:r>
              <a:rPr lang="it-IT" dirty="0"/>
              <a:t>Liquidazione del risarcimento </a:t>
            </a:r>
            <a:endParaRPr dirty="0"/>
          </a:p>
        </p:txBody>
      </p:sp>
      <p:sp>
        <p:nvSpPr>
          <p:cNvPr id="4" name="TextBox 3"/>
          <p:cNvSpPr txBox="1"/>
          <p:nvPr/>
        </p:nvSpPr>
        <p:spPr>
          <a:xfrm>
            <a:off x="365760" y="1036610"/>
            <a:ext cx="6206490" cy="4708981"/>
          </a:xfrm>
          <a:prstGeom prst="rect">
            <a:avLst/>
          </a:prstGeom>
          <a:noFill/>
        </p:spPr>
        <p:txBody>
          <a:bodyPr wrap="square">
            <a:spAutoFit/>
          </a:bodyPr>
          <a:lstStyle/>
          <a:p>
            <a:pPr algn="just">
              <a:defRPr sz="2200"/>
            </a:pPr>
            <a:r>
              <a:rPr lang="it-IT" dirty="0"/>
              <a:t>Risarcimento integrale </a:t>
            </a:r>
          </a:p>
          <a:p>
            <a:pPr algn="just">
              <a:defRPr sz="2200"/>
            </a:pPr>
            <a:r>
              <a:rPr lang="it-IT" dirty="0"/>
              <a:t>(</a:t>
            </a:r>
            <a:r>
              <a:rPr lang="it-IT" b="1" dirty="0"/>
              <a:t>S.U. 11.11.2008 nn. 26972-26975</a:t>
            </a:r>
            <a:r>
              <a:rPr lang="it-IT" dirty="0"/>
              <a:t>) </a:t>
            </a:r>
          </a:p>
          <a:p>
            <a:pPr algn="just">
              <a:defRPr sz="2200"/>
            </a:pPr>
            <a:r>
              <a:rPr lang="it-IT" dirty="0"/>
              <a:t>Risarcimento deve coprire tutte le ripercussioni negative verificatesi ma non oltre</a:t>
            </a:r>
          </a:p>
          <a:p>
            <a:pPr algn="just">
              <a:defRPr sz="2200"/>
            </a:pPr>
            <a:endParaRPr lang="it-IT" dirty="0"/>
          </a:p>
          <a:p>
            <a:pPr algn="just">
              <a:defRPr sz="2200"/>
            </a:pPr>
            <a:r>
              <a:rPr lang="it-IT" dirty="0"/>
              <a:t>Criterio generale </a:t>
            </a:r>
            <a:r>
              <a:rPr lang="it-IT" i="1" dirty="0"/>
              <a:t>ex</a:t>
            </a:r>
            <a:r>
              <a:rPr lang="it-IT" dirty="0"/>
              <a:t> artt. 1226 e 2059 c.c. liquidazione equitativa </a:t>
            </a:r>
          </a:p>
          <a:p>
            <a:pPr algn="just">
              <a:defRPr sz="2200"/>
            </a:pPr>
            <a:r>
              <a:rPr lang="it-IT" dirty="0"/>
              <a:t>Ma la liquidazione equitativa deve essere basata su parametri di riferimento </a:t>
            </a:r>
          </a:p>
          <a:p>
            <a:pPr algn="just">
              <a:defRPr sz="2200"/>
            </a:pPr>
            <a:endParaRPr lang="it-IT" dirty="0"/>
          </a:p>
          <a:p>
            <a:pPr algn="just">
              <a:defRPr sz="2200"/>
            </a:pPr>
            <a:r>
              <a:rPr dirty="0"/>
              <a:t>Tabelle </a:t>
            </a:r>
            <a:r>
              <a:rPr lang="it-IT" dirty="0"/>
              <a:t>del d.n.p. per la perdita del congiunto: </a:t>
            </a:r>
          </a:p>
          <a:p>
            <a:pPr algn="just">
              <a:defRPr sz="2200"/>
            </a:pPr>
            <a:r>
              <a:rPr lang="it-IT" dirty="0"/>
              <a:t>Tabelle Milano </a:t>
            </a:r>
            <a:r>
              <a:rPr lang="it-IT" b="1" dirty="0"/>
              <a:t>(Cass. 18.05.2026, n. 14886)</a:t>
            </a:r>
            <a:endParaRPr b="1" dirty="0"/>
          </a:p>
          <a:p>
            <a:pPr algn="just"/>
            <a:r>
              <a:rPr b="1" dirty="0"/>
              <a:t>Sistema a punti</a:t>
            </a:r>
            <a:r>
              <a:rPr lang="it-IT" b="1" dirty="0"/>
              <a:t> </a:t>
            </a:r>
            <a:endParaRPr b="1" dirty="0"/>
          </a:p>
          <a:p>
            <a:pPr algn="just"/>
            <a:r>
              <a:rPr dirty="0"/>
              <a:t>Personalizzazione</a:t>
            </a:r>
          </a:p>
        </p:txBody>
      </p:sp>
      <p:sp>
        <p:nvSpPr>
          <p:cNvPr id="5" name="TextBox 4"/>
          <p:cNvSpPr txBox="1"/>
          <p:nvPr/>
        </p:nvSpPr>
        <p:spPr>
          <a:xfrm>
            <a:off x="274320" y="6217920"/>
            <a:ext cx="2743200" cy="274320"/>
          </a:xfrm>
          <a:prstGeom prst="rect">
            <a:avLst/>
          </a:prstGeom>
          <a:noFill/>
        </p:spPr>
        <p:txBody>
          <a:bodyPr wrap="none">
            <a:spAutoFit/>
          </a:bodyPr>
          <a:lstStyle/>
          <a:p>
            <a:pPr>
              <a:defRPr sz="1000"/>
            </a:pPr>
            <a:r>
              <a:rPr dirty="0"/>
              <a:t>Slide 18</a:t>
            </a:r>
          </a:p>
        </p:txBody>
      </p:sp>
      <p:pic>
        <p:nvPicPr>
          <p:cNvPr id="9" name="Immagine 8">
            <a:extLst>
              <a:ext uri="{FF2B5EF4-FFF2-40B4-BE49-F238E27FC236}">
                <a16:creationId xmlns:a16="http://schemas.microsoft.com/office/drawing/2014/main" id="{1C24D51E-0213-EB75-0973-C2322EE2DC87}"/>
              </a:ext>
            </a:extLst>
          </p:cNvPr>
          <p:cNvPicPr>
            <a:picLocks noChangeAspect="1"/>
          </p:cNvPicPr>
          <p:nvPr/>
        </p:nvPicPr>
        <p:blipFill>
          <a:blip r:embed="rId2"/>
          <a:stretch>
            <a:fillRect/>
          </a:stretch>
        </p:blipFill>
        <p:spPr>
          <a:xfrm>
            <a:off x="6938010" y="1005840"/>
            <a:ext cx="4301583" cy="4839281"/>
          </a:xfrm>
          <a:prstGeom prst="rect">
            <a:avLst/>
          </a:prstGeom>
        </p:spPr>
      </p:pic>
      <p:sp>
        <p:nvSpPr>
          <p:cNvPr id="11" name="CasellaDiTesto 10">
            <a:extLst>
              <a:ext uri="{FF2B5EF4-FFF2-40B4-BE49-F238E27FC236}">
                <a16:creationId xmlns:a16="http://schemas.microsoft.com/office/drawing/2014/main" id="{BDBB4CCA-AB57-6E1F-B609-00CAB3AEB1F3}"/>
              </a:ext>
            </a:extLst>
          </p:cNvPr>
          <p:cNvSpPr txBox="1"/>
          <p:nvPr/>
        </p:nvSpPr>
        <p:spPr>
          <a:xfrm>
            <a:off x="6938010" y="5868710"/>
            <a:ext cx="3340417" cy="276999"/>
          </a:xfrm>
          <a:prstGeom prst="rect">
            <a:avLst/>
          </a:prstGeom>
          <a:noFill/>
        </p:spPr>
        <p:txBody>
          <a:bodyPr wrap="square">
            <a:spAutoFit/>
          </a:bodyPr>
          <a:lstStyle/>
          <a:p>
            <a:r>
              <a:rPr lang="it-IT" sz="1200" i="1" dirty="0"/>
              <a:t>Johannes Vermeer, Donna con bilancia (1664 ca.)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5F7FA"/>
        </a:solidFill>
        <a:effectLst/>
      </p:bgPr>
    </p:bg>
    <p:spTree>
      <p:nvGrpSpPr>
        <p:cNvPr id="1" name="">
          <a:extLst>
            <a:ext uri="{FF2B5EF4-FFF2-40B4-BE49-F238E27FC236}">
              <a16:creationId xmlns:a16="http://schemas.microsoft.com/office/drawing/2014/main" id="{5AD29E80-30BE-1068-DA7A-A57F66E1EE2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071BCA0-21EF-517C-CB0A-FD2D3C432934}"/>
              </a:ext>
            </a:extLst>
          </p:cNvPr>
          <p:cNvSpPr/>
          <p:nvPr/>
        </p:nvSpPr>
        <p:spPr>
          <a:xfrm>
            <a:off x="0" y="0"/>
            <a:ext cx="12188952" cy="640080"/>
          </a:xfrm>
          <a:prstGeom prst="rect">
            <a:avLst/>
          </a:prstGeom>
          <a:solidFill>
            <a:srgbClr val="223A5E"/>
          </a:solidFill>
          <a:ln>
            <a:solidFill>
              <a:srgbClr val="223A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3" name="TextBox 2">
            <a:extLst>
              <a:ext uri="{FF2B5EF4-FFF2-40B4-BE49-F238E27FC236}">
                <a16:creationId xmlns:a16="http://schemas.microsoft.com/office/drawing/2014/main" id="{3C3A6326-0967-E7EC-D618-C1A9A6682AE2}"/>
              </a:ext>
            </a:extLst>
          </p:cNvPr>
          <p:cNvSpPr txBox="1"/>
          <p:nvPr/>
        </p:nvSpPr>
        <p:spPr>
          <a:xfrm>
            <a:off x="365760" y="109728"/>
            <a:ext cx="4003981" cy="461665"/>
          </a:xfrm>
          <a:prstGeom prst="rect">
            <a:avLst/>
          </a:prstGeom>
          <a:noFill/>
        </p:spPr>
        <p:txBody>
          <a:bodyPr wrap="none">
            <a:spAutoFit/>
          </a:bodyPr>
          <a:lstStyle/>
          <a:p>
            <a:pPr>
              <a:defRPr sz="2400" b="1">
                <a:solidFill>
                  <a:srgbClr val="FFFFFF"/>
                </a:solidFill>
              </a:defRPr>
            </a:pPr>
            <a:r>
              <a:rPr lang="it-IT" dirty="0"/>
              <a:t>Liquidazione del risarcimento </a:t>
            </a:r>
            <a:endParaRPr dirty="0"/>
          </a:p>
        </p:txBody>
      </p:sp>
      <p:sp>
        <p:nvSpPr>
          <p:cNvPr id="5" name="TextBox 4">
            <a:extLst>
              <a:ext uri="{FF2B5EF4-FFF2-40B4-BE49-F238E27FC236}">
                <a16:creationId xmlns:a16="http://schemas.microsoft.com/office/drawing/2014/main" id="{D73CE15D-80CB-F254-E97D-7AB8F354B5F0}"/>
              </a:ext>
            </a:extLst>
          </p:cNvPr>
          <p:cNvSpPr txBox="1"/>
          <p:nvPr/>
        </p:nvSpPr>
        <p:spPr>
          <a:xfrm>
            <a:off x="274320" y="6217920"/>
            <a:ext cx="2743200" cy="274320"/>
          </a:xfrm>
          <a:prstGeom prst="rect">
            <a:avLst/>
          </a:prstGeom>
          <a:noFill/>
        </p:spPr>
        <p:txBody>
          <a:bodyPr wrap="none">
            <a:spAutoFit/>
          </a:bodyPr>
          <a:lstStyle/>
          <a:p>
            <a:pPr>
              <a:defRPr sz="1000"/>
            </a:pPr>
            <a:r>
              <a:rPr dirty="0"/>
              <a:t>Slide 18</a:t>
            </a:r>
          </a:p>
        </p:txBody>
      </p:sp>
      <p:sp>
        <p:nvSpPr>
          <p:cNvPr id="6" name="Freccia destra 5">
            <a:extLst>
              <a:ext uri="{FF2B5EF4-FFF2-40B4-BE49-F238E27FC236}">
                <a16:creationId xmlns:a16="http://schemas.microsoft.com/office/drawing/2014/main" id="{437E02A4-926E-15BE-F3DF-1D51565BF1DD}"/>
              </a:ext>
            </a:extLst>
          </p:cNvPr>
          <p:cNvSpPr/>
          <p:nvPr/>
        </p:nvSpPr>
        <p:spPr>
          <a:xfrm flipV="1">
            <a:off x="583426" y="2369730"/>
            <a:ext cx="385283" cy="21570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9" name="CasellaDiTesto 8">
            <a:extLst>
              <a:ext uri="{FF2B5EF4-FFF2-40B4-BE49-F238E27FC236}">
                <a16:creationId xmlns:a16="http://schemas.microsoft.com/office/drawing/2014/main" id="{B5E99CE2-ACF7-8FB2-C8A0-7AEB2BB6D4AA}"/>
              </a:ext>
            </a:extLst>
          </p:cNvPr>
          <p:cNvSpPr txBox="1"/>
          <p:nvPr/>
        </p:nvSpPr>
        <p:spPr>
          <a:xfrm>
            <a:off x="3024554" y="1301313"/>
            <a:ext cx="6142892" cy="3954929"/>
          </a:xfrm>
          <a:prstGeom prst="rect">
            <a:avLst/>
          </a:prstGeom>
          <a:noFill/>
        </p:spPr>
        <p:txBody>
          <a:bodyPr wrap="square">
            <a:spAutoFit/>
          </a:bodyPr>
          <a:lstStyle/>
          <a:p>
            <a:pPr>
              <a:spcBef>
                <a:spcPts val="900"/>
              </a:spcBef>
              <a:spcAft>
                <a:spcPts val="900"/>
              </a:spcAft>
              <a:buNone/>
            </a:pPr>
            <a:r>
              <a:rPr lang="it-IT" sz="1800" noProof="1">
                <a:effectLst/>
                <a:latin typeface="Times New Roman" panose="02020603050405020304" pitchFamily="18" charset="0"/>
                <a:ea typeface="Aptos" panose="020B0004020202020204" pitchFamily="34" charset="0"/>
                <a:cs typeface="Times New Roman" panose="02020603050405020304" pitchFamily="18" charset="0"/>
              </a:rPr>
              <a:t>Il sistema si fonda sull’attribuzione di un punteggio a una serie di elementi oggettivi e soggettivi, tra cui:</a:t>
            </a:r>
            <a:endParaRPr lang="it-IT" sz="1800" noProof="1">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spcBef>
                <a:spcPts val="180"/>
              </a:spcBef>
              <a:spcAft>
                <a:spcPts val="180"/>
              </a:spcAft>
              <a:buFont typeface="Symbol" pitchFamily="2" charset="2"/>
              <a:buChar char=""/>
            </a:pPr>
            <a:r>
              <a:rPr lang="it-IT" sz="1800" noProof="1">
                <a:effectLst/>
                <a:latin typeface="Times New Roman" panose="02020603050405020304" pitchFamily="18" charset="0"/>
                <a:ea typeface="Aptos" panose="020B0004020202020204" pitchFamily="34" charset="0"/>
                <a:cs typeface="Symbol" pitchFamily="2" charset="2"/>
              </a:rPr>
              <a:t>età della vittima primaria;</a:t>
            </a:r>
            <a:endParaRPr lang="it-IT" sz="1800" noProof="1">
              <a:effectLst/>
              <a:latin typeface="Aptos" panose="020B0004020202020204" pitchFamily="34" charset="0"/>
              <a:ea typeface="Aptos" panose="020B0004020202020204" pitchFamily="34" charset="0"/>
              <a:cs typeface="Symbol" pitchFamily="2" charset="2"/>
            </a:endParaRPr>
          </a:p>
          <a:p>
            <a:pPr marL="342900" lvl="0" indent="-342900">
              <a:spcBef>
                <a:spcPts val="180"/>
              </a:spcBef>
              <a:spcAft>
                <a:spcPts val="180"/>
              </a:spcAft>
              <a:buFont typeface="Symbol" pitchFamily="2" charset="2"/>
              <a:buChar char=""/>
            </a:pPr>
            <a:r>
              <a:rPr lang="it-IT" sz="1800" noProof="1">
                <a:effectLst/>
                <a:latin typeface="Times New Roman" panose="02020603050405020304" pitchFamily="18" charset="0"/>
                <a:ea typeface="Aptos" panose="020B0004020202020204" pitchFamily="34" charset="0"/>
                <a:cs typeface="Symbol" pitchFamily="2" charset="2"/>
              </a:rPr>
              <a:t>età del familiare danneggiato;</a:t>
            </a:r>
            <a:endParaRPr lang="it-IT" sz="1800" noProof="1">
              <a:effectLst/>
              <a:latin typeface="Aptos" panose="020B0004020202020204" pitchFamily="34" charset="0"/>
              <a:ea typeface="Aptos" panose="020B0004020202020204" pitchFamily="34" charset="0"/>
              <a:cs typeface="Symbol" pitchFamily="2" charset="2"/>
            </a:endParaRPr>
          </a:p>
          <a:p>
            <a:pPr marL="342900" lvl="0" indent="-342900">
              <a:spcBef>
                <a:spcPts val="180"/>
              </a:spcBef>
              <a:spcAft>
                <a:spcPts val="180"/>
              </a:spcAft>
              <a:buFont typeface="Symbol" pitchFamily="2" charset="2"/>
              <a:buChar char=""/>
            </a:pPr>
            <a:r>
              <a:rPr lang="it-IT" sz="1800" noProof="1">
                <a:effectLst/>
                <a:latin typeface="Times New Roman" panose="02020603050405020304" pitchFamily="18" charset="0"/>
                <a:ea typeface="Aptos" panose="020B0004020202020204" pitchFamily="34" charset="0"/>
                <a:cs typeface="Symbol" pitchFamily="2" charset="2"/>
              </a:rPr>
              <a:t>natura del rapporto familiare;</a:t>
            </a:r>
            <a:endParaRPr lang="it-IT" sz="1800" noProof="1">
              <a:effectLst/>
              <a:latin typeface="Aptos" panose="020B0004020202020204" pitchFamily="34" charset="0"/>
              <a:ea typeface="Aptos" panose="020B0004020202020204" pitchFamily="34" charset="0"/>
              <a:cs typeface="Symbol" pitchFamily="2" charset="2"/>
            </a:endParaRPr>
          </a:p>
          <a:p>
            <a:pPr marL="342900" lvl="0" indent="-342900">
              <a:spcBef>
                <a:spcPts val="180"/>
              </a:spcBef>
              <a:spcAft>
                <a:spcPts val="180"/>
              </a:spcAft>
              <a:buFont typeface="Symbol" pitchFamily="2" charset="2"/>
              <a:buChar char=""/>
            </a:pPr>
            <a:r>
              <a:rPr lang="it-IT" sz="1800" noProof="1">
                <a:effectLst/>
                <a:latin typeface="Times New Roman" panose="02020603050405020304" pitchFamily="18" charset="0"/>
                <a:ea typeface="Aptos" panose="020B0004020202020204" pitchFamily="34" charset="0"/>
                <a:cs typeface="Symbol" pitchFamily="2" charset="2"/>
              </a:rPr>
              <a:t>convivenza;</a:t>
            </a:r>
            <a:endParaRPr lang="it-IT" sz="1800" noProof="1">
              <a:effectLst/>
              <a:latin typeface="Aptos" panose="020B0004020202020204" pitchFamily="34" charset="0"/>
              <a:ea typeface="Aptos" panose="020B0004020202020204" pitchFamily="34" charset="0"/>
              <a:cs typeface="Symbol" pitchFamily="2" charset="2"/>
            </a:endParaRPr>
          </a:p>
          <a:p>
            <a:pPr marL="342900" lvl="0" indent="-342900">
              <a:spcBef>
                <a:spcPts val="180"/>
              </a:spcBef>
              <a:spcAft>
                <a:spcPts val="180"/>
              </a:spcAft>
              <a:buFont typeface="Symbol" pitchFamily="2" charset="2"/>
              <a:buChar char=""/>
            </a:pPr>
            <a:r>
              <a:rPr lang="it-IT" sz="1800" noProof="1">
                <a:effectLst/>
                <a:latin typeface="Times New Roman" panose="02020603050405020304" pitchFamily="18" charset="0"/>
                <a:ea typeface="Aptos" panose="020B0004020202020204" pitchFamily="34" charset="0"/>
                <a:cs typeface="Symbol" pitchFamily="2" charset="2"/>
              </a:rPr>
              <a:t>intensità della relazione affettiva;</a:t>
            </a:r>
            <a:endParaRPr lang="it-IT" sz="1800" noProof="1">
              <a:effectLst/>
              <a:latin typeface="Aptos" panose="020B0004020202020204" pitchFamily="34" charset="0"/>
              <a:ea typeface="Aptos" panose="020B0004020202020204" pitchFamily="34" charset="0"/>
              <a:cs typeface="Symbol" pitchFamily="2" charset="2"/>
            </a:endParaRPr>
          </a:p>
          <a:p>
            <a:pPr marL="342900" lvl="0" indent="-342900">
              <a:spcBef>
                <a:spcPts val="180"/>
              </a:spcBef>
              <a:spcAft>
                <a:spcPts val="180"/>
              </a:spcAft>
              <a:buFont typeface="Symbol" pitchFamily="2" charset="2"/>
              <a:buChar char=""/>
            </a:pPr>
            <a:r>
              <a:rPr lang="it-IT" sz="1800" noProof="1">
                <a:effectLst/>
                <a:latin typeface="Times New Roman" panose="02020603050405020304" pitchFamily="18" charset="0"/>
                <a:ea typeface="Aptos" panose="020B0004020202020204" pitchFamily="34" charset="0"/>
                <a:cs typeface="Symbol" pitchFamily="2" charset="2"/>
              </a:rPr>
              <a:t>presenza o assenza di ulteriori figure familiari di riferimento.</a:t>
            </a:r>
            <a:endParaRPr lang="it-IT" sz="1800" noProof="1">
              <a:effectLst/>
              <a:latin typeface="Aptos" panose="020B0004020202020204" pitchFamily="34" charset="0"/>
              <a:ea typeface="Aptos" panose="020B0004020202020204" pitchFamily="34" charset="0"/>
              <a:cs typeface="Symbol" pitchFamily="2" charset="2"/>
            </a:endParaRPr>
          </a:p>
          <a:p>
            <a:pPr>
              <a:spcBef>
                <a:spcPts val="900"/>
              </a:spcBef>
              <a:spcAft>
                <a:spcPts val="900"/>
              </a:spcAft>
              <a:buNone/>
            </a:pPr>
            <a:r>
              <a:rPr lang="it-IT" sz="1800" noProof="1">
                <a:effectLst/>
                <a:latin typeface="Times New Roman" panose="02020603050405020304" pitchFamily="18" charset="0"/>
                <a:ea typeface="Aptos" panose="020B0004020202020204" pitchFamily="34" charset="0"/>
                <a:cs typeface="Times New Roman" panose="02020603050405020304" pitchFamily="18" charset="0"/>
              </a:rPr>
              <a:t>Al punteggio complessivo viene associato un valore economico predeterminato, suscettibile di correttivi in aumento o in diminuzione in funzione delle peculiarità del caso concreto</a:t>
            </a:r>
            <a:r>
              <a:rPr lang="it-IT" noProof="1">
                <a:latin typeface="Times New Roman" panose="02020603050405020304" pitchFamily="18" charset="0"/>
                <a:ea typeface="Aptos" panose="020B0004020202020204" pitchFamily="34" charset="0"/>
                <a:cs typeface="Times New Roman" panose="02020603050405020304" pitchFamily="18" charset="0"/>
              </a:rPr>
              <a:t>: </a:t>
            </a:r>
            <a:r>
              <a:rPr lang="it-IT" b="1" noProof="1">
                <a:latin typeface="Times New Roman" panose="02020603050405020304" pitchFamily="18" charset="0"/>
                <a:ea typeface="Aptos" panose="020B0004020202020204" pitchFamily="34" charset="0"/>
                <a:cs typeface="Times New Roman" panose="02020603050405020304" pitchFamily="18" charset="0"/>
              </a:rPr>
              <a:t>personalizzazione </a:t>
            </a:r>
          </a:p>
        </p:txBody>
      </p:sp>
      <p:sp>
        <p:nvSpPr>
          <p:cNvPr id="11" name="CasellaDiTesto 10">
            <a:extLst>
              <a:ext uri="{FF2B5EF4-FFF2-40B4-BE49-F238E27FC236}">
                <a16:creationId xmlns:a16="http://schemas.microsoft.com/office/drawing/2014/main" id="{08DC027C-A496-AF26-5E15-AC06811DFEC4}"/>
              </a:ext>
            </a:extLst>
          </p:cNvPr>
          <p:cNvSpPr txBox="1"/>
          <p:nvPr/>
        </p:nvSpPr>
        <p:spPr>
          <a:xfrm>
            <a:off x="453757" y="1322887"/>
            <a:ext cx="2121877" cy="830997"/>
          </a:xfrm>
          <a:prstGeom prst="rect">
            <a:avLst/>
          </a:prstGeom>
          <a:noFill/>
        </p:spPr>
        <p:txBody>
          <a:bodyPr wrap="square">
            <a:spAutoFit/>
          </a:bodyPr>
          <a:lstStyle/>
          <a:p>
            <a:r>
              <a:rPr lang="it-IT" sz="2400" b="1" dirty="0">
                <a:solidFill>
                  <a:srgbClr val="0070C0"/>
                </a:solidFill>
              </a:rPr>
              <a:t>Sistema a punti</a:t>
            </a:r>
          </a:p>
        </p:txBody>
      </p:sp>
    </p:spTree>
    <p:extLst>
      <p:ext uri="{BB962C8B-B14F-4D97-AF65-F5344CB8AC3E}">
        <p14:creationId xmlns:p14="http://schemas.microsoft.com/office/powerpoint/2010/main" val="3413721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5F7FA"/>
        </a:solidFill>
        <a:effectLst/>
      </p:bgPr>
    </p:bg>
    <p:spTree>
      <p:nvGrpSpPr>
        <p:cNvPr id="1" name="">
          <a:extLst>
            <a:ext uri="{FF2B5EF4-FFF2-40B4-BE49-F238E27FC236}">
              <a16:creationId xmlns:a16="http://schemas.microsoft.com/office/drawing/2014/main" id="{019ED8F8-EB78-39A5-D03B-D2462B2AAF7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6EA640F-94D9-EF33-54FC-2D283290516E}"/>
              </a:ext>
            </a:extLst>
          </p:cNvPr>
          <p:cNvSpPr/>
          <p:nvPr/>
        </p:nvSpPr>
        <p:spPr>
          <a:xfrm>
            <a:off x="0" y="0"/>
            <a:ext cx="12188952" cy="640080"/>
          </a:xfrm>
          <a:prstGeom prst="rect">
            <a:avLst/>
          </a:prstGeom>
          <a:solidFill>
            <a:srgbClr val="223A5E"/>
          </a:solidFill>
          <a:ln>
            <a:solidFill>
              <a:srgbClr val="223A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3" name="TextBox 2">
            <a:extLst>
              <a:ext uri="{FF2B5EF4-FFF2-40B4-BE49-F238E27FC236}">
                <a16:creationId xmlns:a16="http://schemas.microsoft.com/office/drawing/2014/main" id="{92850846-440B-8C30-9577-2868D5F9B604}"/>
              </a:ext>
            </a:extLst>
          </p:cNvPr>
          <p:cNvSpPr txBox="1"/>
          <p:nvPr/>
        </p:nvSpPr>
        <p:spPr>
          <a:xfrm>
            <a:off x="365760" y="109728"/>
            <a:ext cx="4003981" cy="461665"/>
          </a:xfrm>
          <a:prstGeom prst="rect">
            <a:avLst/>
          </a:prstGeom>
          <a:noFill/>
        </p:spPr>
        <p:txBody>
          <a:bodyPr wrap="none">
            <a:spAutoFit/>
          </a:bodyPr>
          <a:lstStyle/>
          <a:p>
            <a:pPr>
              <a:defRPr sz="2400" b="1">
                <a:solidFill>
                  <a:srgbClr val="FFFFFF"/>
                </a:solidFill>
              </a:defRPr>
            </a:pPr>
            <a:r>
              <a:rPr lang="it-IT" dirty="0"/>
              <a:t>Liquidazione del risarcimento </a:t>
            </a:r>
            <a:endParaRPr dirty="0"/>
          </a:p>
        </p:txBody>
      </p:sp>
      <p:sp>
        <p:nvSpPr>
          <p:cNvPr id="5" name="TextBox 4">
            <a:extLst>
              <a:ext uri="{FF2B5EF4-FFF2-40B4-BE49-F238E27FC236}">
                <a16:creationId xmlns:a16="http://schemas.microsoft.com/office/drawing/2014/main" id="{B20A7CB9-8175-F16F-AACA-2F40CDCD9B3D}"/>
              </a:ext>
            </a:extLst>
          </p:cNvPr>
          <p:cNvSpPr txBox="1"/>
          <p:nvPr/>
        </p:nvSpPr>
        <p:spPr>
          <a:xfrm>
            <a:off x="274320" y="6217920"/>
            <a:ext cx="2743200" cy="274320"/>
          </a:xfrm>
          <a:prstGeom prst="rect">
            <a:avLst/>
          </a:prstGeom>
          <a:noFill/>
        </p:spPr>
        <p:txBody>
          <a:bodyPr wrap="none">
            <a:spAutoFit/>
          </a:bodyPr>
          <a:lstStyle/>
          <a:p>
            <a:pPr>
              <a:defRPr sz="1000"/>
            </a:pPr>
            <a:r>
              <a:rPr dirty="0"/>
              <a:t>Slide 18</a:t>
            </a:r>
          </a:p>
        </p:txBody>
      </p:sp>
      <p:sp>
        <p:nvSpPr>
          <p:cNvPr id="6" name="Freccia destra 5">
            <a:extLst>
              <a:ext uri="{FF2B5EF4-FFF2-40B4-BE49-F238E27FC236}">
                <a16:creationId xmlns:a16="http://schemas.microsoft.com/office/drawing/2014/main" id="{4CB748A0-0591-C3DD-F729-AF88477B4A9E}"/>
              </a:ext>
            </a:extLst>
          </p:cNvPr>
          <p:cNvSpPr/>
          <p:nvPr/>
        </p:nvSpPr>
        <p:spPr>
          <a:xfrm flipV="1">
            <a:off x="583426" y="2369730"/>
            <a:ext cx="385283" cy="21570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1" name="CasellaDiTesto 10">
            <a:extLst>
              <a:ext uri="{FF2B5EF4-FFF2-40B4-BE49-F238E27FC236}">
                <a16:creationId xmlns:a16="http://schemas.microsoft.com/office/drawing/2014/main" id="{B4C53575-8599-B3F6-DAD5-BFECAC8DF9C7}"/>
              </a:ext>
            </a:extLst>
          </p:cNvPr>
          <p:cNvSpPr txBox="1"/>
          <p:nvPr/>
        </p:nvSpPr>
        <p:spPr>
          <a:xfrm>
            <a:off x="453757" y="1322887"/>
            <a:ext cx="2121877" cy="830997"/>
          </a:xfrm>
          <a:prstGeom prst="rect">
            <a:avLst/>
          </a:prstGeom>
          <a:noFill/>
        </p:spPr>
        <p:txBody>
          <a:bodyPr wrap="square">
            <a:spAutoFit/>
          </a:bodyPr>
          <a:lstStyle/>
          <a:p>
            <a:r>
              <a:rPr lang="it-IT" sz="2400" b="1" dirty="0">
                <a:solidFill>
                  <a:srgbClr val="0070C0"/>
                </a:solidFill>
              </a:rPr>
              <a:t>Sistema a punti</a:t>
            </a:r>
          </a:p>
        </p:txBody>
      </p:sp>
      <p:sp>
        <p:nvSpPr>
          <p:cNvPr id="4" name="CasellaDiTesto 3">
            <a:extLst>
              <a:ext uri="{FF2B5EF4-FFF2-40B4-BE49-F238E27FC236}">
                <a16:creationId xmlns:a16="http://schemas.microsoft.com/office/drawing/2014/main" id="{9EC0ED9B-74E8-926E-52D0-EB954A7294F6}"/>
              </a:ext>
            </a:extLst>
          </p:cNvPr>
          <p:cNvSpPr txBox="1"/>
          <p:nvPr/>
        </p:nvSpPr>
        <p:spPr>
          <a:xfrm>
            <a:off x="5134709" y="1369053"/>
            <a:ext cx="2323200" cy="369332"/>
          </a:xfrm>
          <a:prstGeom prst="rect">
            <a:avLst/>
          </a:prstGeom>
          <a:noFill/>
        </p:spPr>
        <p:txBody>
          <a:bodyPr wrap="none" rtlCol="0">
            <a:spAutoFit/>
          </a:bodyPr>
          <a:lstStyle/>
          <a:p>
            <a:r>
              <a:rPr lang="it-IT" b="1" dirty="0"/>
              <a:t>Trib. Roma 19.05.2017</a:t>
            </a:r>
          </a:p>
        </p:txBody>
      </p:sp>
      <p:sp>
        <p:nvSpPr>
          <p:cNvPr id="7" name="CasellaDiTesto 6">
            <a:extLst>
              <a:ext uri="{FF2B5EF4-FFF2-40B4-BE49-F238E27FC236}">
                <a16:creationId xmlns:a16="http://schemas.microsoft.com/office/drawing/2014/main" id="{671A3895-318C-F98E-3CB0-C8CCD4F368C2}"/>
              </a:ext>
            </a:extLst>
          </p:cNvPr>
          <p:cNvSpPr txBox="1"/>
          <p:nvPr/>
        </p:nvSpPr>
        <p:spPr>
          <a:xfrm>
            <a:off x="2575634" y="1738385"/>
            <a:ext cx="8279935" cy="3139321"/>
          </a:xfrm>
          <a:prstGeom prst="rect">
            <a:avLst/>
          </a:prstGeom>
          <a:noFill/>
        </p:spPr>
        <p:txBody>
          <a:bodyPr wrap="square" rtlCol="0">
            <a:spAutoFit/>
          </a:bodyPr>
          <a:lstStyle/>
          <a:p>
            <a:r>
              <a:rPr lang="it-IT" dirty="0"/>
              <a:t>Tabelle di Roma dell’epoca: valore punto per il d.n.p. da morte del congiunto:</a:t>
            </a:r>
          </a:p>
          <a:p>
            <a:r>
              <a:rPr lang="it-IT" dirty="0"/>
              <a:t>Euro 9.443,50</a:t>
            </a:r>
          </a:p>
          <a:p>
            <a:endParaRPr lang="it-IT" dirty="0"/>
          </a:p>
          <a:p>
            <a:r>
              <a:rPr lang="it-IT" dirty="0"/>
              <a:t>Morte del genitore:        20 punti </a:t>
            </a:r>
          </a:p>
          <a:p>
            <a:r>
              <a:rPr lang="it-IT" dirty="0"/>
              <a:t>Vittima la figlia minore:    5 punti</a:t>
            </a:r>
          </a:p>
          <a:p>
            <a:r>
              <a:rPr lang="it-IT" dirty="0"/>
              <a:t>--------------------------------------------</a:t>
            </a:r>
          </a:p>
          <a:p>
            <a:r>
              <a:rPr lang="it-IT" dirty="0"/>
              <a:t>                                           25 punti</a:t>
            </a:r>
          </a:p>
          <a:p>
            <a:r>
              <a:rPr lang="it-IT" dirty="0"/>
              <a:t>Euro 9.443,50 x 25 =  236.087,50 </a:t>
            </a:r>
          </a:p>
          <a:p>
            <a:r>
              <a:rPr lang="it-IT" dirty="0"/>
              <a:t>Riduzione del 70% perché padre non è morto ma è rimasto assente durante la fase di crescita della figlia  </a:t>
            </a:r>
          </a:p>
          <a:p>
            <a:r>
              <a:rPr lang="it-IT" b="1" dirty="0"/>
              <a:t>Tot. risarcimento 70.826,25</a:t>
            </a:r>
          </a:p>
        </p:txBody>
      </p:sp>
    </p:spTree>
    <p:extLst>
      <p:ext uri="{BB962C8B-B14F-4D97-AF65-F5344CB8AC3E}">
        <p14:creationId xmlns:p14="http://schemas.microsoft.com/office/powerpoint/2010/main" val="4079502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5F7FA"/>
        </a:solidFill>
        <a:effectLst/>
      </p:bgPr>
    </p:bg>
    <p:spTree>
      <p:nvGrpSpPr>
        <p:cNvPr id="1" name=""/>
        <p:cNvGrpSpPr/>
        <p:nvPr/>
      </p:nvGrpSpPr>
      <p:grpSpPr>
        <a:xfrm>
          <a:off x="0" y="0"/>
          <a:ext cx="0" cy="0"/>
          <a:chOff x="0" y="0"/>
          <a:chExt cx="0" cy="0"/>
        </a:xfrm>
      </p:grpSpPr>
      <p:sp>
        <p:nvSpPr>
          <p:cNvPr id="2" name="Rectangle 1"/>
          <p:cNvSpPr/>
          <p:nvPr/>
        </p:nvSpPr>
        <p:spPr>
          <a:xfrm>
            <a:off x="0" y="0"/>
            <a:ext cx="12188952" cy="640080"/>
          </a:xfrm>
          <a:prstGeom prst="rect">
            <a:avLst/>
          </a:prstGeom>
          <a:solidFill>
            <a:srgbClr val="223A5E"/>
          </a:solidFill>
          <a:ln>
            <a:solidFill>
              <a:srgbClr val="223A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3" name="TextBox 2"/>
          <p:cNvSpPr txBox="1"/>
          <p:nvPr/>
        </p:nvSpPr>
        <p:spPr>
          <a:xfrm>
            <a:off x="365760" y="109728"/>
            <a:ext cx="5173724" cy="461665"/>
          </a:xfrm>
          <a:prstGeom prst="rect">
            <a:avLst/>
          </a:prstGeom>
          <a:noFill/>
        </p:spPr>
        <p:txBody>
          <a:bodyPr wrap="none">
            <a:spAutoFit/>
          </a:bodyPr>
          <a:lstStyle/>
          <a:p>
            <a:pPr>
              <a:defRPr sz="2400" b="1">
                <a:solidFill>
                  <a:srgbClr val="FFFFFF"/>
                </a:solidFill>
              </a:defRPr>
            </a:pPr>
            <a:r>
              <a:rPr lang="it-IT" dirty="0"/>
              <a:t>P</a:t>
            </a:r>
            <a:r>
              <a:rPr dirty="0"/>
              <a:t>rescri</a:t>
            </a:r>
            <a:r>
              <a:rPr lang="it-IT" dirty="0"/>
              <a:t>zione del </a:t>
            </a:r>
            <a:r>
              <a:rPr dirty="0"/>
              <a:t>diritto al risarcimento</a:t>
            </a:r>
          </a:p>
        </p:txBody>
      </p:sp>
      <p:sp>
        <p:nvSpPr>
          <p:cNvPr id="4" name="TextBox 3"/>
          <p:cNvSpPr txBox="1"/>
          <p:nvPr/>
        </p:nvSpPr>
        <p:spPr>
          <a:xfrm>
            <a:off x="708072" y="1638799"/>
            <a:ext cx="4215618" cy="4462760"/>
          </a:xfrm>
          <a:prstGeom prst="rect">
            <a:avLst/>
          </a:prstGeom>
          <a:noFill/>
        </p:spPr>
        <p:txBody>
          <a:bodyPr wrap="square">
            <a:spAutoFit/>
          </a:bodyPr>
          <a:lstStyle/>
          <a:p>
            <a:pPr>
              <a:defRPr sz="2200"/>
            </a:pPr>
            <a:r>
              <a:rPr b="1" dirty="0"/>
              <a:t>5 anni</a:t>
            </a:r>
            <a:r>
              <a:rPr lang="it-IT" b="1" dirty="0"/>
              <a:t> </a:t>
            </a:r>
          </a:p>
          <a:p>
            <a:pPr>
              <a:defRPr sz="2200"/>
            </a:pPr>
            <a:r>
              <a:rPr lang="it-IT" dirty="0"/>
              <a:t>(art. 2947 co. I c.c.)</a:t>
            </a:r>
          </a:p>
          <a:p>
            <a:pPr>
              <a:defRPr sz="2200"/>
            </a:pPr>
            <a:endParaRPr lang="it-IT" dirty="0"/>
          </a:p>
          <a:p>
            <a:pPr>
              <a:defRPr sz="2200"/>
            </a:pPr>
            <a:r>
              <a:rPr lang="it-IT" b="1" dirty="0"/>
              <a:t>&gt; 5 anni </a:t>
            </a:r>
            <a:r>
              <a:rPr lang="it-IT" dirty="0"/>
              <a:t>se fatto illecito integra reato per il quale prevista prescrizione più lunga </a:t>
            </a:r>
          </a:p>
          <a:p>
            <a:pPr>
              <a:defRPr sz="2200"/>
            </a:pPr>
            <a:r>
              <a:rPr lang="it-IT" dirty="0"/>
              <a:t>(art. 2947 co. III c.c. </a:t>
            </a:r>
            <a:r>
              <a:rPr lang="it-IT" dirty="0">
                <a:sym typeface="Wingdings" pitchFamily="2" charset="2"/>
              </a:rPr>
              <a:t> (157 c.p.) </a:t>
            </a:r>
            <a:endParaRPr lang="it-IT" dirty="0"/>
          </a:p>
          <a:p>
            <a:pPr>
              <a:defRPr sz="2200"/>
            </a:pPr>
            <a:endParaRPr dirty="0"/>
          </a:p>
          <a:p>
            <a:r>
              <a:rPr lang="it-IT" dirty="0"/>
              <a:t>Conferma per r.c. endo familiare </a:t>
            </a:r>
            <a:r>
              <a:rPr lang="it-IT" dirty="0">
                <a:sym typeface="Wingdings" pitchFamily="2" charset="2"/>
              </a:rPr>
              <a:t> </a:t>
            </a:r>
          </a:p>
          <a:p>
            <a:r>
              <a:rPr lang="it-IT" dirty="0">
                <a:sym typeface="Wingdings" pitchFamily="2" charset="2"/>
              </a:rPr>
              <a:t>(Cass. n. 6833/2016)</a:t>
            </a:r>
            <a:endParaRPr lang="it-IT" dirty="0"/>
          </a:p>
          <a:p>
            <a:endParaRPr lang="it-IT" dirty="0"/>
          </a:p>
          <a:p>
            <a:r>
              <a:rPr lang="it-IT" dirty="0"/>
              <a:t>Non rileva che non vi sia proc. penale </a:t>
            </a:r>
            <a:r>
              <a:rPr lang="it-IT" dirty="0">
                <a:sym typeface="Wingdings" pitchFamily="2" charset="2"/>
              </a:rPr>
              <a:t> (Cass. n. 9993/2016)</a:t>
            </a:r>
            <a:endParaRPr lang="it-IT" dirty="0"/>
          </a:p>
          <a:p>
            <a:endParaRPr lang="it-IT" dirty="0"/>
          </a:p>
        </p:txBody>
      </p:sp>
      <p:sp>
        <p:nvSpPr>
          <p:cNvPr id="5" name="TextBox 4"/>
          <p:cNvSpPr txBox="1"/>
          <p:nvPr/>
        </p:nvSpPr>
        <p:spPr>
          <a:xfrm>
            <a:off x="274320" y="6217920"/>
            <a:ext cx="2743200" cy="274320"/>
          </a:xfrm>
          <a:prstGeom prst="rect">
            <a:avLst/>
          </a:prstGeom>
          <a:noFill/>
        </p:spPr>
        <p:txBody>
          <a:bodyPr wrap="none">
            <a:spAutoFit/>
          </a:bodyPr>
          <a:lstStyle/>
          <a:p>
            <a:pPr>
              <a:defRPr sz="1000"/>
            </a:pPr>
            <a:r>
              <a:rPr dirty="0"/>
              <a:t>Slide 19</a:t>
            </a:r>
          </a:p>
        </p:txBody>
      </p:sp>
      <p:cxnSp>
        <p:nvCxnSpPr>
          <p:cNvPr id="6" name="Connettore dritto 5">
            <a:extLst>
              <a:ext uri="{FF2B5EF4-FFF2-40B4-BE49-F238E27FC236}">
                <a16:creationId xmlns:a16="http://schemas.microsoft.com/office/drawing/2014/main" id="{2D420C64-6C7A-FAE0-5ECD-571A8B93A473}"/>
              </a:ext>
            </a:extLst>
          </p:cNvPr>
          <p:cNvCxnSpPr>
            <a:cxnSpLocks/>
          </p:cNvCxnSpPr>
          <p:nvPr/>
        </p:nvCxnSpPr>
        <p:spPr>
          <a:xfrm>
            <a:off x="5622161" y="1638799"/>
            <a:ext cx="0" cy="4354228"/>
          </a:xfrm>
          <a:prstGeom prst="line">
            <a:avLst/>
          </a:prstGeom>
        </p:spPr>
        <p:style>
          <a:lnRef idx="2">
            <a:schemeClr val="accent1"/>
          </a:lnRef>
          <a:fillRef idx="0">
            <a:schemeClr val="accent1"/>
          </a:fillRef>
          <a:effectRef idx="1">
            <a:schemeClr val="accent1"/>
          </a:effectRef>
          <a:fontRef idx="minor">
            <a:schemeClr val="tx1"/>
          </a:fontRef>
        </p:style>
      </p:cxnSp>
      <p:sp>
        <p:nvSpPr>
          <p:cNvPr id="7" name="CasellaDiTesto 6">
            <a:extLst>
              <a:ext uri="{FF2B5EF4-FFF2-40B4-BE49-F238E27FC236}">
                <a16:creationId xmlns:a16="http://schemas.microsoft.com/office/drawing/2014/main" id="{6A0FDBD8-7AC6-7DEF-E918-D1C915B0CE89}"/>
              </a:ext>
            </a:extLst>
          </p:cNvPr>
          <p:cNvSpPr txBox="1"/>
          <p:nvPr/>
        </p:nvSpPr>
        <p:spPr>
          <a:xfrm>
            <a:off x="7276859" y="1060773"/>
            <a:ext cx="3325719" cy="461665"/>
          </a:xfrm>
          <a:prstGeom prst="rect">
            <a:avLst/>
          </a:prstGeom>
          <a:noFill/>
        </p:spPr>
        <p:txBody>
          <a:bodyPr wrap="none" rtlCol="0">
            <a:spAutoFit/>
          </a:bodyPr>
          <a:lstStyle/>
          <a:p>
            <a:r>
              <a:rPr lang="it-IT" sz="2400" b="1" dirty="0">
                <a:solidFill>
                  <a:srgbClr val="0070C0"/>
                </a:solidFill>
              </a:rPr>
              <a:t>Decorrenza  (</a:t>
            </a:r>
            <a:r>
              <a:rPr lang="it-IT" sz="2400" b="1" i="1" dirty="0">
                <a:solidFill>
                  <a:srgbClr val="0070C0"/>
                </a:solidFill>
              </a:rPr>
              <a:t>dies a quo</a:t>
            </a:r>
            <a:r>
              <a:rPr lang="it-IT" sz="2400" b="1" dirty="0">
                <a:solidFill>
                  <a:srgbClr val="0070C0"/>
                </a:solidFill>
              </a:rPr>
              <a:t>) </a:t>
            </a:r>
          </a:p>
        </p:txBody>
      </p:sp>
      <p:sp>
        <p:nvSpPr>
          <p:cNvPr id="8" name="CasellaDiTesto 7">
            <a:extLst>
              <a:ext uri="{FF2B5EF4-FFF2-40B4-BE49-F238E27FC236}">
                <a16:creationId xmlns:a16="http://schemas.microsoft.com/office/drawing/2014/main" id="{532F56FC-0F60-5E02-357D-557F783CC26D}"/>
              </a:ext>
            </a:extLst>
          </p:cNvPr>
          <p:cNvSpPr txBox="1"/>
          <p:nvPr/>
        </p:nvSpPr>
        <p:spPr>
          <a:xfrm>
            <a:off x="917765" y="1060773"/>
            <a:ext cx="1189941" cy="461665"/>
          </a:xfrm>
          <a:prstGeom prst="rect">
            <a:avLst/>
          </a:prstGeom>
          <a:noFill/>
        </p:spPr>
        <p:txBody>
          <a:bodyPr wrap="none" rtlCol="0">
            <a:spAutoFit/>
          </a:bodyPr>
          <a:lstStyle/>
          <a:p>
            <a:r>
              <a:rPr lang="it-IT" sz="2400" b="1" dirty="0">
                <a:solidFill>
                  <a:srgbClr val="0070C0"/>
                </a:solidFill>
              </a:rPr>
              <a:t>Durata  </a:t>
            </a:r>
          </a:p>
        </p:txBody>
      </p:sp>
      <p:sp>
        <p:nvSpPr>
          <p:cNvPr id="10" name="CasellaDiTesto 9">
            <a:extLst>
              <a:ext uri="{FF2B5EF4-FFF2-40B4-BE49-F238E27FC236}">
                <a16:creationId xmlns:a16="http://schemas.microsoft.com/office/drawing/2014/main" id="{AD6018B4-8A25-590A-B944-57FBEDA3AA03}"/>
              </a:ext>
            </a:extLst>
          </p:cNvPr>
          <p:cNvSpPr txBox="1"/>
          <p:nvPr/>
        </p:nvSpPr>
        <p:spPr>
          <a:xfrm>
            <a:off x="6092034" y="1638799"/>
            <a:ext cx="2346203" cy="1107996"/>
          </a:xfrm>
          <a:prstGeom prst="rect">
            <a:avLst/>
          </a:prstGeom>
          <a:noFill/>
        </p:spPr>
        <p:txBody>
          <a:bodyPr wrap="square">
            <a:spAutoFit/>
          </a:bodyPr>
          <a:lstStyle/>
          <a:p>
            <a:pPr>
              <a:defRPr sz="2200"/>
            </a:pPr>
            <a:r>
              <a:rPr lang="it-IT" b="1" dirty="0"/>
              <a:t>Dal giorno in cui il fatto si è verificato  </a:t>
            </a:r>
          </a:p>
          <a:p>
            <a:pPr>
              <a:defRPr sz="2200"/>
            </a:pPr>
            <a:r>
              <a:rPr lang="it-IT" dirty="0"/>
              <a:t>(art. 2947 co. I c.c.)</a:t>
            </a:r>
          </a:p>
        </p:txBody>
      </p:sp>
      <p:sp>
        <p:nvSpPr>
          <p:cNvPr id="11" name="CasellaDiTesto 10">
            <a:extLst>
              <a:ext uri="{FF2B5EF4-FFF2-40B4-BE49-F238E27FC236}">
                <a16:creationId xmlns:a16="http://schemas.microsoft.com/office/drawing/2014/main" id="{F5B66945-D724-015A-66EE-CC626A81E442}"/>
              </a:ext>
            </a:extLst>
          </p:cNvPr>
          <p:cNvSpPr txBox="1"/>
          <p:nvPr/>
        </p:nvSpPr>
        <p:spPr>
          <a:xfrm>
            <a:off x="8939718" y="4350677"/>
            <a:ext cx="2346203" cy="1446550"/>
          </a:xfrm>
          <a:prstGeom prst="rect">
            <a:avLst/>
          </a:prstGeom>
          <a:noFill/>
        </p:spPr>
        <p:txBody>
          <a:bodyPr wrap="square">
            <a:spAutoFit/>
          </a:bodyPr>
          <a:lstStyle/>
          <a:p>
            <a:pPr>
              <a:defRPr sz="2200"/>
            </a:pPr>
            <a:r>
              <a:rPr lang="it-IT" b="1" dirty="0"/>
              <a:t>Dal giorno in cui il diritto può essere fatto valere  </a:t>
            </a:r>
          </a:p>
          <a:p>
            <a:pPr>
              <a:defRPr sz="2200"/>
            </a:pPr>
            <a:r>
              <a:rPr lang="it-IT" dirty="0"/>
              <a:t>(art. 2935 c.c.)</a:t>
            </a:r>
          </a:p>
        </p:txBody>
      </p:sp>
      <p:sp>
        <p:nvSpPr>
          <p:cNvPr id="12" name="Freccia destra 11">
            <a:extLst>
              <a:ext uri="{FF2B5EF4-FFF2-40B4-BE49-F238E27FC236}">
                <a16:creationId xmlns:a16="http://schemas.microsoft.com/office/drawing/2014/main" id="{81A52346-CC2D-7B17-E21E-581BE626E702}"/>
              </a:ext>
            </a:extLst>
          </p:cNvPr>
          <p:cNvSpPr/>
          <p:nvPr/>
        </p:nvSpPr>
        <p:spPr>
          <a:xfrm rot="5400000" flipV="1">
            <a:off x="6891254" y="2838530"/>
            <a:ext cx="441379" cy="25790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solidFill>
                <a:srgbClr val="FF0000"/>
              </a:solidFill>
            </a:endParaRPr>
          </a:p>
        </p:txBody>
      </p:sp>
      <p:sp>
        <p:nvSpPr>
          <p:cNvPr id="13" name="CasellaDiTesto 12">
            <a:extLst>
              <a:ext uri="{FF2B5EF4-FFF2-40B4-BE49-F238E27FC236}">
                <a16:creationId xmlns:a16="http://schemas.microsoft.com/office/drawing/2014/main" id="{D9973E4C-224F-D88A-BE3F-84D5CC9EA1F2}"/>
              </a:ext>
            </a:extLst>
          </p:cNvPr>
          <p:cNvSpPr txBox="1"/>
          <p:nvPr/>
        </p:nvSpPr>
        <p:spPr>
          <a:xfrm>
            <a:off x="6092035" y="3244334"/>
            <a:ext cx="5971012" cy="646331"/>
          </a:xfrm>
          <a:prstGeom prst="rect">
            <a:avLst/>
          </a:prstGeom>
          <a:noFill/>
        </p:spPr>
        <p:txBody>
          <a:bodyPr wrap="square" rtlCol="0">
            <a:spAutoFit/>
          </a:bodyPr>
          <a:lstStyle/>
          <a:p>
            <a:r>
              <a:rPr lang="it-IT" i="1" dirty="0">
                <a:solidFill>
                  <a:srgbClr val="FF0000"/>
                </a:solidFill>
              </a:rPr>
              <a:t>Ma se la condotta illecita non si consuma in un tempo definito?</a:t>
            </a:r>
          </a:p>
        </p:txBody>
      </p:sp>
      <p:cxnSp>
        <p:nvCxnSpPr>
          <p:cNvPr id="19" name="Connettore a gomito 18">
            <a:extLst>
              <a:ext uri="{FF2B5EF4-FFF2-40B4-BE49-F238E27FC236}">
                <a16:creationId xmlns:a16="http://schemas.microsoft.com/office/drawing/2014/main" id="{6EA5D9A0-E805-D154-7CA2-32FB94D92A30}"/>
              </a:ext>
            </a:extLst>
          </p:cNvPr>
          <p:cNvCxnSpPr>
            <a:cxnSpLocks/>
          </p:cNvCxnSpPr>
          <p:nvPr/>
        </p:nvCxnSpPr>
        <p:spPr>
          <a:xfrm>
            <a:off x="7240898" y="3893477"/>
            <a:ext cx="1102925" cy="866092"/>
          </a:xfrm>
          <a:prstGeom prst="bentConnector3">
            <a:avLst>
              <a:gd name="adj1" fmla="val 50000"/>
            </a:avLst>
          </a:prstGeom>
          <a:ln w="190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7FA"/>
        </a:solidFill>
        <a:effectLst/>
      </p:bgPr>
    </p:bg>
    <p:spTree>
      <p:nvGrpSpPr>
        <p:cNvPr id="1" name=""/>
        <p:cNvGrpSpPr/>
        <p:nvPr/>
      </p:nvGrpSpPr>
      <p:grpSpPr>
        <a:xfrm>
          <a:off x="0" y="0"/>
          <a:ext cx="0" cy="0"/>
          <a:chOff x="0" y="0"/>
          <a:chExt cx="0" cy="0"/>
        </a:xfrm>
      </p:grpSpPr>
      <p:sp>
        <p:nvSpPr>
          <p:cNvPr id="2" name="Rectangle 1"/>
          <p:cNvSpPr/>
          <p:nvPr/>
        </p:nvSpPr>
        <p:spPr>
          <a:xfrm>
            <a:off x="0" y="0"/>
            <a:ext cx="12188952" cy="640080"/>
          </a:xfrm>
          <a:prstGeom prst="rect">
            <a:avLst/>
          </a:prstGeom>
          <a:solidFill>
            <a:srgbClr val="223A5E"/>
          </a:solidFill>
          <a:ln>
            <a:solidFill>
              <a:srgbClr val="223A5E"/>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it-IT" sz="2400" b="1" dirty="0"/>
              <a:t>		Incomunicabilità tra diritto di famiglia e responsabilità civile </a:t>
            </a:r>
          </a:p>
        </p:txBody>
      </p:sp>
      <p:sp>
        <p:nvSpPr>
          <p:cNvPr id="4" name="TextBox 3"/>
          <p:cNvSpPr txBox="1"/>
          <p:nvPr/>
        </p:nvSpPr>
        <p:spPr>
          <a:xfrm>
            <a:off x="914401" y="1349048"/>
            <a:ext cx="2628925" cy="3970318"/>
          </a:xfrm>
          <a:prstGeom prst="rect">
            <a:avLst/>
          </a:prstGeom>
          <a:noFill/>
        </p:spPr>
        <p:txBody>
          <a:bodyPr wrap="none">
            <a:spAutoFit/>
          </a:bodyPr>
          <a:lstStyle/>
          <a:p>
            <a:r>
              <a:rPr lang="it-IT" dirty="0"/>
              <a:t>DIRITTO DI FAMIGLIA</a:t>
            </a:r>
          </a:p>
          <a:p>
            <a:pPr algn="just"/>
            <a:endParaRPr lang="it-IT" dirty="0"/>
          </a:p>
          <a:p>
            <a:pPr algn="just"/>
            <a:endParaRPr lang="it-IT" dirty="0"/>
          </a:p>
          <a:p>
            <a:pPr algn="just"/>
            <a:endParaRPr lang="it-IT" dirty="0"/>
          </a:p>
          <a:p>
            <a:pPr algn="just"/>
            <a:r>
              <a:rPr lang="it-IT" dirty="0"/>
              <a:t>Libro I c.c. </a:t>
            </a:r>
          </a:p>
          <a:p>
            <a:endParaRPr lang="it-IT" dirty="0"/>
          </a:p>
          <a:p>
            <a:endParaRPr lang="it-IT" dirty="0"/>
          </a:p>
          <a:p>
            <a:endParaRPr lang="it-IT" dirty="0"/>
          </a:p>
          <a:p>
            <a:r>
              <a:rPr lang="it-IT" dirty="0"/>
              <a:t>Famiglia «zona franca»</a:t>
            </a:r>
          </a:p>
          <a:p>
            <a:endParaRPr lang="it-IT" dirty="0"/>
          </a:p>
          <a:p>
            <a:endParaRPr lang="it-IT" dirty="0"/>
          </a:p>
          <a:p>
            <a:r>
              <a:rPr lang="it-IT" dirty="0"/>
              <a:t>Autosufficienza dei rimedi</a:t>
            </a:r>
          </a:p>
          <a:p>
            <a:r>
              <a:rPr lang="it-IT" dirty="0"/>
              <a:t>giusfamiliari  </a:t>
            </a:r>
            <a:endParaRPr dirty="0"/>
          </a:p>
          <a:p>
            <a:endParaRPr dirty="0"/>
          </a:p>
        </p:txBody>
      </p:sp>
      <p:sp>
        <p:nvSpPr>
          <p:cNvPr id="5" name="TextBox 4"/>
          <p:cNvSpPr txBox="1"/>
          <p:nvPr/>
        </p:nvSpPr>
        <p:spPr>
          <a:xfrm>
            <a:off x="274320" y="6217920"/>
            <a:ext cx="2743200" cy="274320"/>
          </a:xfrm>
          <a:prstGeom prst="rect">
            <a:avLst/>
          </a:prstGeom>
          <a:noFill/>
        </p:spPr>
        <p:txBody>
          <a:bodyPr wrap="none">
            <a:spAutoFit/>
          </a:bodyPr>
          <a:lstStyle/>
          <a:p>
            <a:pPr>
              <a:defRPr sz="1000"/>
            </a:pPr>
            <a:r>
              <a:rPr dirty="0"/>
              <a:t>Slide 2</a:t>
            </a:r>
          </a:p>
        </p:txBody>
      </p:sp>
      <p:sp>
        <p:nvSpPr>
          <p:cNvPr id="6" name="TextBox 3">
            <a:extLst>
              <a:ext uri="{FF2B5EF4-FFF2-40B4-BE49-F238E27FC236}">
                <a16:creationId xmlns:a16="http://schemas.microsoft.com/office/drawing/2014/main" id="{C668914E-370C-54ED-4872-7D2D8A17A3BC}"/>
              </a:ext>
            </a:extLst>
          </p:cNvPr>
          <p:cNvSpPr txBox="1"/>
          <p:nvPr/>
        </p:nvSpPr>
        <p:spPr>
          <a:xfrm>
            <a:off x="7786567" y="1085092"/>
            <a:ext cx="2381293" cy="923330"/>
          </a:xfrm>
          <a:prstGeom prst="rect">
            <a:avLst/>
          </a:prstGeom>
          <a:noFill/>
        </p:spPr>
        <p:txBody>
          <a:bodyPr wrap="square">
            <a:spAutoFit/>
          </a:bodyPr>
          <a:lstStyle/>
          <a:p>
            <a:endParaRPr dirty="0"/>
          </a:p>
          <a:p>
            <a:r>
              <a:rPr dirty="0"/>
              <a:t>RESPONSABILITÀ CIVILE</a:t>
            </a:r>
          </a:p>
          <a:p>
            <a:endParaRPr dirty="0"/>
          </a:p>
        </p:txBody>
      </p:sp>
      <p:cxnSp>
        <p:nvCxnSpPr>
          <p:cNvPr id="9" name="Connettore dritto 8">
            <a:extLst>
              <a:ext uri="{FF2B5EF4-FFF2-40B4-BE49-F238E27FC236}">
                <a16:creationId xmlns:a16="http://schemas.microsoft.com/office/drawing/2014/main" id="{0E7AC30F-C97E-6C65-D956-B246BA5DE501}"/>
              </a:ext>
            </a:extLst>
          </p:cNvPr>
          <p:cNvCxnSpPr>
            <a:cxnSpLocks/>
          </p:cNvCxnSpPr>
          <p:nvPr/>
        </p:nvCxnSpPr>
        <p:spPr>
          <a:xfrm>
            <a:off x="5664946" y="749808"/>
            <a:ext cx="0" cy="5922841"/>
          </a:xfrm>
          <a:prstGeom prst="line">
            <a:avLst/>
          </a:prstGeom>
          <a:ln w="66675"/>
        </p:spPr>
        <p:style>
          <a:lnRef idx="3">
            <a:schemeClr val="dk1"/>
          </a:lnRef>
          <a:fillRef idx="0">
            <a:schemeClr val="dk1"/>
          </a:fillRef>
          <a:effectRef idx="2">
            <a:schemeClr val="dk1"/>
          </a:effectRef>
          <a:fontRef idx="minor">
            <a:schemeClr val="tx1"/>
          </a:fontRef>
        </p:style>
      </p:cxnSp>
      <p:sp>
        <p:nvSpPr>
          <p:cNvPr id="16" name="CasellaDiTesto 15">
            <a:extLst>
              <a:ext uri="{FF2B5EF4-FFF2-40B4-BE49-F238E27FC236}">
                <a16:creationId xmlns:a16="http://schemas.microsoft.com/office/drawing/2014/main" id="{13C2640F-CF24-6035-B8C7-0C3441D16658}"/>
              </a:ext>
            </a:extLst>
          </p:cNvPr>
          <p:cNvSpPr txBox="1"/>
          <p:nvPr/>
        </p:nvSpPr>
        <p:spPr>
          <a:xfrm>
            <a:off x="8106032" y="2453434"/>
            <a:ext cx="1314271" cy="369332"/>
          </a:xfrm>
          <a:prstGeom prst="rect">
            <a:avLst/>
          </a:prstGeom>
          <a:noFill/>
        </p:spPr>
        <p:txBody>
          <a:bodyPr wrap="none" rtlCol="0">
            <a:spAutoFit/>
          </a:bodyPr>
          <a:lstStyle/>
          <a:p>
            <a:r>
              <a:rPr lang="it-IT" dirty="0"/>
              <a:t>Libro IV c.c.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5F7FA"/>
        </a:solidFill>
        <a:effectLst/>
      </p:bgPr>
    </p:bg>
    <p:spTree>
      <p:nvGrpSpPr>
        <p:cNvPr id="1" name="">
          <a:extLst>
            <a:ext uri="{FF2B5EF4-FFF2-40B4-BE49-F238E27FC236}">
              <a16:creationId xmlns:a16="http://schemas.microsoft.com/office/drawing/2014/main" id="{959F97D4-ECFB-9CF3-B40E-9D85ADECAED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5E6AFB8-6A92-0B11-0463-832F0C0E658E}"/>
              </a:ext>
            </a:extLst>
          </p:cNvPr>
          <p:cNvSpPr/>
          <p:nvPr/>
        </p:nvSpPr>
        <p:spPr>
          <a:xfrm>
            <a:off x="0" y="0"/>
            <a:ext cx="12188952" cy="640080"/>
          </a:xfrm>
          <a:prstGeom prst="rect">
            <a:avLst/>
          </a:prstGeom>
          <a:solidFill>
            <a:srgbClr val="223A5E"/>
          </a:solidFill>
          <a:ln>
            <a:solidFill>
              <a:srgbClr val="223A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3" name="TextBox 2">
            <a:extLst>
              <a:ext uri="{FF2B5EF4-FFF2-40B4-BE49-F238E27FC236}">
                <a16:creationId xmlns:a16="http://schemas.microsoft.com/office/drawing/2014/main" id="{ACBD8057-3D9D-F759-05E5-BB9C7E3BB4EC}"/>
              </a:ext>
            </a:extLst>
          </p:cNvPr>
          <p:cNvSpPr txBox="1"/>
          <p:nvPr/>
        </p:nvSpPr>
        <p:spPr>
          <a:xfrm>
            <a:off x="365760" y="109728"/>
            <a:ext cx="5173724" cy="461665"/>
          </a:xfrm>
          <a:prstGeom prst="rect">
            <a:avLst/>
          </a:prstGeom>
          <a:noFill/>
        </p:spPr>
        <p:txBody>
          <a:bodyPr wrap="none">
            <a:spAutoFit/>
          </a:bodyPr>
          <a:lstStyle/>
          <a:p>
            <a:pPr>
              <a:defRPr sz="2400" b="1">
                <a:solidFill>
                  <a:srgbClr val="FFFFFF"/>
                </a:solidFill>
              </a:defRPr>
            </a:pPr>
            <a:r>
              <a:rPr lang="it-IT" dirty="0"/>
              <a:t>P</a:t>
            </a:r>
            <a:r>
              <a:rPr dirty="0"/>
              <a:t>rescri</a:t>
            </a:r>
            <a:r>
              <a:rPr lang="it-IT" dirty="0"/>
              <a:t>zione del </a:t>
            </a:r>
            <a:r>
              <a:rPr dirty="0"/>
              <a:t>diritto al risarcimento</a:t>
            </a:r>
          </a:p>
        </p:txBody>
      </p:sp>
      <p:sp>
        <p:nvSpPr>
          <p:cNvPr id="5" name="TextBox 4">
            <a:extLst>
              <a:ext uri="{FF2B5EF4-FFF2-40B4-BE49-F238E27FC236}">
                <a16:creationId xmlns:a16="http://schemas.microsoft.com/office/drawing/2014/main" id="{79281D1E-9244-ED1C-9D62-61D3C4B005B8}"/>
              </a:ext>
            </a:extLst>
          </p:cNvPr>
          <p:cNvSpPr txBox="1"/>
          <p:nvPr/>
        </p:nvSpPr>
        <p:spPr>
          <a:xfrm>
            <a:off x="274320" y="6217920"/>
            <a:ext cx="2743200" cy="274320"/>
          </a:xfrm>
          <a:prstGeom prst="rect">
            <a:avLst/>
          </a:prstGeom>
          <a:noFill/>
        </p:spPr>
        <p:txBody>
          <a:bodyPr wrap="none">
            <a:spAutoFit/>
          </a:bodyPr>
          <a:lstStyle/>
          <a:p>
            <a:pPr>
              <a:defRPr sz="1000"/>
            </a:pPr>
            <a:r>
              <a:rPr dirty="0"/>
              <a:t>Slide 19</a:t>
            </a:r>
          </a:p>
        </p:txBody>
      </p:sp>
      <p:sp>
        <p:nvSpPr>
          <p:cNvPr id="7" name="CasellaDiTesto 6">
            <a:extLst>
              <a:ext uri="{FF2B5EF4-FFF2-40B4-BE49-F238E27FC236}">
                <a16:creationId xmlns:a16="http://schemas.microsoft.com/office/drawing/2014/main" id="{2AF5650A-DF5E-B859-4668-66197745DBAB}"/>
              </a:ext>
            </a:extLst>
          </p:cNvPr>
          <p:cNvSpPr txBox="1"/>
          <p:nvPr/>
        </p:nvSpPr>
        <p:spPr>
          <a:xfrm>
            <a:off x="606420" y="1072496"/>
            <a:ext cx="3771206" cy="461665"/>
          </a:xfrm>
          <a:prstGeom prst="rect">
            <a:avLst/>
          </a:prstGeom>
          <a:noFill/>
        </p:spPr>
        <p:txBody>
          <a:bodyPr wrap="square" rtlCol="0">
            <a:spAutoFit/>
          </a:bodyPr>
          <a:lstStyle/>
          <a:p>
            <a:r>
              <a:rPr lang="it-IT" sz="2400" b="1" dirty="0">
                <a:solidFill>
                  <a:srgbClr val="0070C0"/>
                </a:solidFill>
              </a:rPr>
              <a:t>Decorrenza  (</a:t>
            </a:r>
            <a:r>
              <a:rPr lang="it-IT" sz="2400" b="1" i="1" dirty="0">
                <a:solidFill>
                  <a:srgbClr val="0070C0"/>
                </a:solidFill>
              </a:rPr>
              <a:t>dies a quo</a:t>
            </a:r>
            <a:r>
              <a:rPr lang="it-IT" sz="2400" b="1" dirty="0">
                <a:solidFill>
                  <a:srgbClr val="0070C0"/>
                </a:solidFill>
              </a:rPr>
              <a:t>) </a:t>
            </a:r>
          </a:p>
        </p:txBody>
      </p:sp>
      <p:sp>
        <p:nvSpPr>
          <p:cNvPr id="11" name="CasellaDiTesto 10">
            <a:extLst>
              <a:ext uri="{FF2B5EF4-FFF2-40B4-BE49-F238E27FC236}">
                <a16:creationId xmlns:a16="http://schemas.microsoft.com/office/drawing/2014/main" id="{90509A6E-57CA-CE4D-3A7D-7476D32249B7}"/>
              </a:ext>
            </a:extLst>
          </p:cNvPr>
          <p:cNvSpPr txBox="1"/>
          <p:nvPr/>
        </p:nvSpPr>
        <p:spPr>
          <a:xfrm>
            <a:off x="606419" y="1543503"/>
            <a:ext cx="2346203" cy="1446550"/>
          </a:xfrm>
          <a:prstGeom prst="rect">
            <a:avLst/>
          </a:prstGeom>
          <a:noFill/>
        </p:spPr>
        <p:txBody>
          <a:bodyPr wrap="square">
            <a:spAutoFit/>
          </a:bodyPr>
          <a:lstStyle/>
          <a:p>
            <a:pPr>
              <a:defRPr sz="2200"/>
            </a:pPr>
            <a:r>
              <a:rPr lang="it-IT" b="1" dirty="0"/>
              <a:t>Dal giorno in cui il diritto può essere fatto valere  </a:t>
            </a:r>
          </a:p>
          <a:p>
            <a:pPr>
              <a:defRPr sz="2200"/>
            </a:pPr>
            <a:r>
              <a:rPr lang="it-IT" dirty="0"/>
              <a:t>(art. 2935 c.c.)</a:t>
            </a:r>
          </a:p>
        </p:txBody>
      </p:sp>
      <p:sp>
        <p:nvSpPr>
          <p:cNvPr id="12" name="Freccia destra 11">
            <a:extLst>
              <a:ext uri="{FF2B5EF4-FFF2-40B4-BE49-F238E27FC236}">
                <a16:creationId xmlns:a16="http://schemas.microsoft.com/office/drawing/2014/main" id="{4F5B1B6B-F586-CFD7-C35C-F23CD43BDBB9}"/>
              </a:ext>
            </a:extLst>
          </p:cNvPr>
          <p:cNvSpPr/>
          <p:nvPr/>
        </p:nvSpPr>
        <p:spPr>
          <a:xfrm rot="5400000" flipV="1">
            <a:off x="1178095" y="3091130"/>
            <a:ext cx="441379" cy="25790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solidFill>
                <a:srgbClr val="FF0000"/>
              </a:solidFill>
            </a:endParaRPr>
          </a:p>
        </p:txBody>
      </p:sp>
      <p:sp>
        <p:nvSpPr>
          <p:cNvPr id="13" name="CasellaDiTesto 12">
            <a:extLst>
              <a:ext uri="{FF2B5EF4-FFF2-40B4-BE49-F238E27FC236}">
                <a16:creationId xmlns:a16="http://schemas.microsoft.com/office/drawing/2014/main" id="{1F1D747D-8BCA-A8C5-04F1-9F2C6A98C623}"/>
              </a:ext>
            </a:extLst>
          </p:cNvPr>
          <p:cNvSpPr txBox="1"/>
          <p:nvPr/>
        </p:nvSpPr>
        <p:spPr>
          <a:xfrm>
            <a:off x="556760" y="3552875"/>
            <a:ext cx="5123069" cy="646331"/>
          </a:xfrm>
          <a:prstGeom prst="rect">
            <a:avLst/>
          </a:prstGeom>
          <a:noFill/>
        </p:spPr>
        <p:txBody>
          <a:bodyPr wrap="square" rtlCol="0">
            <a:spAutoFit/>
          </a:bodyPr>
          <a:lstStyle/>
          <a:p>
            <a:r>
              <a:rPr lang="it-IT" i="1" dirty="0">
                <a:solidFill>
                  <a:srgbClr val="FF0000"/>
                </a:solidFill>
              </a:rPr>
              <a:t>Ma qual è il giorno in cui il diritto può essere fatto valere? </a:t>
            </a:r>
          </a:p>
        </p:txBody>
      </p:sp>
      <p:cxnSp>
        <p:nvCxnSpPr>
          <p:cNvPr id="15" name="Connettore diritto a freccia 14">
            <a:extLst>
              <a:ext uri="{FF2B5EF4-FFF2-40B4-BE49-F238E27FC236}">
                <a16:creationId xmlns:a16="http://schemas.microsoft.com/office/drawing/2014/main" id="{D7C58D51-A5F7-97D2-EE9C-1915B3EE58C3}"/>
              </a:ext>
            </a:extLst>
          </p:cNvPr>
          <p:cNvCxnSpPr>
            <a:cxnSpLocks/>
          </p:cNvCxnSpPr>
          <p:nvPr/>
        </p:nvCxnSpPr>
        <p:spPr>
          <a:xfrm>
            <a:off x="6182035" y="1534161"/>
            <a:ext cx="861316"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8" name="Connettore diritto a freccia 17">
            <a:extLst>
              <a:ext uri="{FF2B5EF4-FFF2-40B4-BE49-F238E27FC236}">
                <a16:creationId xmlns:a16="http://schemas.microsoft.com/office/drawing/2014/main" id="{D5C81EB3-B2BD-4BB5-9646-CF1E8FDCC7DA}"/>
              </a:ext>
            </a:extLst>
          </p:cNvPr>
          <p:cNvCxnSpPr>
            <a:cxnSpLocks/>
          </p:cNvCxnSpPr>
          <p:nvPr/>
        </p:nvCxnSpPr>
        <p:spPr>
          <a:xfrm>
            <a:off x="6182035" y="3241501"/>
            <a:ext cx="861316"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0" name="Connettore diritto a freccia 19">
            <a:extLst>
              <a:ext uri="{FF2B5EF4-FFF2-40B4-BE49-F238E27FC236}">
                <a16:creationId xmlns:a16="http://schemas.microsoft.com/office/drawing/2014/main" id="{B071E74F-F694-7C90-B81C-E35D96F76938}"/>
              </a:ext>
            </a:extLst>
          </p:cNvPr>
          <p:cNvCxnSpPr>
            <a:cxnSpLocks/>
          </p:cNvCxnSpPr>
          <p:nvPr/>
        </p:nvCxnSpPr>
        <p:spPr>
          <a:xfrm>
            <a:off x="6245647" y="5241189"/>
            <a:ext cx="861316"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1" name="CasellaDiTesto 20">
            <a:extLst>
              <a:ext uri="{FF2B5EF4-FFF2-40B4-BE49-F238E27FC236}">
                <a16:creationId xmlns:a16="http://schemas.microsoft.com/office/drawing/2014/main" id="{73D22BFF-FD8B-A665-423D-3DC39DAA00DA}"/>
              </a:ext>
            </a:extLst>
          </p:cNvPr>
          <p:cNvSpPr txBox="1"/>
          <p:nvPr/>
        </p:nvSpPr>
        <p:spPr>
          <a:xfrm>
            <a:off x="7908324" y="1372452"/>
            <a:ext cx="1944571" cy="369332"/>
          </a:xfrm>
          <a:prstGeom prst="rect">
            <a:avLst/>
          </a:prstGeom>
          <a:noFill/>
        </p:spPr>
        <p:txBody>
          <a:bodyPr wrap="none" rtlCol="0">
            <a:spAutoFit/>
          </a:bodyPr>
          <a:lstStyle/>
          <a:p>
            <a:r>
              <a:rPr lang="it-IT" b="1" dirty="0"/>
              <a:t>Illecito istantaneo </a:t>
            </a:r>
          </a:p>
        </p:txBody>
      </p:sp>
      <p:sp>
        <p:nvSpPr>
          <p:cNvPr id="22" name="CasellaDiTesto 21">
            <a:extLst>
              <a:ext uri="{FF2B5EF4-FFF2-40B4-BE49-F238E27FC236}">
                <a16:creationId xmlns:a16="http://schemas.microsoft.com/office/drawing/2014/main" id="{76C93348-87AC-50E3-FF31-A2B186F8E077}"/>
              </a:ext>
            </a:extLst>
          </p:cNvPr>
          <p:cNvSpPr txBox="1"/>
          <p:nvPr/>
        </p:nvSpPr>
        <p:spPr>
          <a:xfrm>
            <a:off x="7831091" y="3071442"/>
            <a:ext cx="4043607" cy="369332"/>
          </a:xfrm>
          <a:prstGeom prst="rect">
            <a:avLst/>
          </a:prstGeom>
          <a:noFill/>
        </p:spPr>
        <p:txBody>
          <a:bodyPr wrap="none" rtlCol="0">
            <a:spAutoFit/>
          </a:bodyPr>
          <a:lstStyle/>
          <a:p>
            <a:r>
              <a:rPr lang="it-IT" b="1" dirty="0"/>
              <a:t>Illecito istantaneo ad effetti permanenti </a:t>
            </a:r>
          </a:p>
        </p:txBody>
      </p:sp>
      <p:sp>
        <p:nvSpPr>
          <p:cNvPr id="23" name="CasellaDiTesto 22">
            <a:extLst>
              <a:ext uri="{FF2B5EF4-FFF2-40B4-BE49-F238E27FC236}">
                <a16:creationId xmlns:a16="http://schemas.microsoft.com/office/drawing/2014/main" id="{5037B93E-34EE-4A66-23D9-CE70D8D1083C}"/>
              </a:ext>
            </a:extLst>
          </p:cNvPr>
          <p:cNvSpPr txBox="1"/>
          <p:nvPr/>
        </p:nvSpPr>
        <p:spPr>
          <a:xfrm>
            <a:off x="7790122" y="5017591"/>
            <a:ext cx="3805882" cy="1200329"/>
          </a:xfrm>
          <a:prstGeom prst="rect">
            <a:avLst/>
          </a:prstGeom>
          <a:noFill/>
        </p:spPr>
        <p:txBody>
          <a:bodyPr wrap="square" rtlCol="0">
            <a:spAutoFit/>
          </a:bodyPr>
          <a:lstStyle/>
          <a:p>
            <a:r>
              <a:rPr lang="it-IT" b="1" dirty="0"/>
              <a:t>Illecito permanente </a:t>
            </a:r>
          </a:p>
          <a:p>
            <a:r>
              <a:rPr lang="it-IT" dirty="0"/>
              <a:t>La condotta illecita si protrae nel tempo e così pure il danno </a:t>
            </a:r>
          </a:p>
          <a:p>
            <a:r>
              <a:rPr lang="it-IT" dirty="0"/>
              <a:t>Es. disinteresse del genitore vs. il figlio </a:t>
            </a:r>
          </a:p>
        </p:txBody>
      </p:sp>
      <p:sp>
        <p:nvSpPr>
          <p:cNvPr id="24" name="CasellaDiTesto 23">
            <a:extLst>
              <a:ext uri="{FF2B5EF4-FFF2-40B4-BE49-F238E27FC236}">
                <a16:creationId xmlns:a16="http://schemas.microsoft.com/office/drawing/2014/main" id="{98B888EB-4562-AD0C-C768-F3572AF0FA62}"/>
              </a:ext>
            </a:extLst>
          </p:cNvPr>
          <p:cNvSpPr txBox="1"/>
          <p:nvPr/>
        </p:nvSpPr>
        <p:spPr>
          <a:xfrm>
            <a:off x="7908324" y="1666613"/>
            <a:ext cx="3477440" cy="1200329"/>
          </a:xfrm>
          <a:prstGeom prst="rect">
            <a:avLst/>
          </a:prstGeom>
          <a:noFill/>
        </p:spPr>
        <p:txBody>
          <a:bodyPr wrap="square" rtlCol="0">
            <a:spAutoFit/>
          </a:bodyPr>
          <a:lstStyle/>
          <a:p>
            <a:r>
              <a:rPr lang="it-IT" dirty="0"/>
              <a:t>Il danno si produce nel momento della commissione dell’illecito </a:t>
            </a:r>
          </a:p>
          <a:p>
            <a:r>
              <a:rPr lang="it-IT" dirty="0"/>
              <a:t>Es. aggressione fisica e lesione fisica </a:t>
            </a:r>
          </a:p>
        </p:txBody>
      </p:sp>
      <p:sp>
        <p:nvSpPr>
          <p:cNvPr id="26" name="CasellaDiTesto 25">
            <a:extLst>
              <a:ext uri="{FF2B5EF4-FFF2-40B4-BE49-F238E27FC236}">
                <a16:creationId xmlns:a16="http://schemas.microsoft.com/office/drawing/2014/main" id="{C51F2990-FFDE-CFA5-0CC8-553F49C9FBDF}"/>
              </a:ext>
            </a:extLst>
          </p:cNvPr>
          <p:cNvSpPr txBox="1"/>
          <p:nvPr/>
        </p:nvSpPr>
        <p:spPr>
          <a:xfrm>
            <a:off x="7834600" y="3367761"/>
            <a:ext cx="3624887" cy="1477328"/>
          </a:xfrm>
          <a:prstGeom prst="rect">
            <a:avLst/>
          </a:prstGeom>
          <a:noFill/>
        </p:spPr>
        <p:txBody>
          <a:bodyPr wrap="square" rtlCol="0">
            <a:spAutoFit/>
          </a:bodyPr>
          <a:lstStyle/>
          <a:p>
            <a:r>
              <a:rPr lang="it-IT" dirty="0"/>
              <a:t>Il danno si produce nel momento della commissione dell’illecito e si protrae nel tempo  </a:t>
            </a:r>
          </a:p>
          <a:p>
            <a:r>
              <a:rPr lang="it-IT" dirty="0"/>
              <a:t>Es. mancato riconoscimento del figlio </a:t>
            </a:r>
          </a:p>
        </p:txBody>
      </p:sp>
    </p:spTree>
    <p:extLst>
      <p:ext uri="{BB962C8B-B14F-4D97-AF65-F5344CB8AC3E}">
        <p14:creationId xmlns:p14="http://schemas.microsoft.com/office/powerpoint/2010/main" val="996416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5F7FA"/>
        </a:solidFill>
        <a:effectLst/>
      </p:bgPr>
    </p:bg>
    <p:spTree>
      <p:nvGrpSpPr>
        <p:cNvPr id="1" name="">
          <a:extLst>
            <a:ext uri="{FF2B5EF4-FFF2-40B4-BE49-F238E27FC236}">
              <a16:creationId xmlns:a16="http://schemas.microsoft.com/office/drawing/2014/main" id="{09E905B4-F305-1AD4-501A-0697B84A386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DBBD202-AED4-CF76-2A06-9000D3122739}"/>
              </a:ext>
            </a:extLst>
          </p:cNvPr>
          <p:cNvSpPr/>
          <p:nvPr/>
        </p:nvSpPr>
        <p:spPr>
          <a:xfrm>
            <a:off x="0" y="0"/>
            <a:ext cx="12188952" cy="640080"/>
          </a:xfrm>
          <a:prstGeom prst="rect">
            <a:avLst/>
          </a:prstGeom>
          <a:solidFill>
            <a:srgbClr val="223A5E"/>
          </a:solidFill>
          <a:ln>
            <a:solidFill>
              <a:srgbClr val="223A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3" name="TextBox 2">
            <a:extLst>
              <a:ext uri="{FF2B5EF4-FFF2-40B4-BE49-F238E27FC236}">
                <a16:creationId xmlns:a16="http://schemas.microsoft.com/office/drawing/2014/main" id="{65A7BA61-B9A9-904C-25A5-507C094FF9B7}"/>
              </a:ext>
            </a:extLst>
          </p:cNvPr>
          <p:cNvSpPr txBox="1"/>
          <p:nvPr/>
        </p:nvSpPr>
        <p:spPr>
          <a:xfrm>
            <a:off x="365760" y="109728"/>
            <a:ext cx="5173724" cy="461665"/>
          </a:xfrm>
          <a:prstGeom prst="rect">
            <a:avLst/>
          </a:prstGeom>
          <a:noFill/>
        </p:spPr>
        <p:txBody>
          <a:bodyPr wrap="none">
            <a:spAutoFit/>
          </a:bodyPr>
          <a:lstStyle/>
          <a:p>
            <a:pPr>
              <a:defRPr sz="2400" b="1">
                <a:solidFill>
                  <a:srgbClr val="FFFFFF"/>
                </a:solidFill>
              </a:defRPr>
            </a:pPr>
            <a:r>
              <a:rPr lang="it-IT" dirty="0"/>
              <a:t>P</a:t>
            </a:r>
            <a:r>
              <a:rPr dirty="0"/>
              <a:t>rescri</a:t>
            </a:r>
            <a:r>
              <a:rPr lang="it-IT" dirty="0"/>
              <a:t>zione del </a:t>
            </a:r>
            <a:r>
              <a:rPr dirty="0"/>
              <a:t>diritto al risarcimento</a:t>
            </a:r>
          </a:p>
        </p:txBody>
      </p:sp>
      <p:sp>
        <p:nvSpPr>
          <p:cNvPr id="5" name="TextBox 4">
            <a:extLst>
              <a:ext uri="{FF2B5EF4-FFF2-40B4-BE49-F238E27FC236}">
                <a16:creationId xmlns:a16="http://schemas.microsoft.com/office/drawing/2014/main" id="{BD42B6D9-61F4-A0D9-4006-DB409D6AC67B}"/>
              </a:ext>
            </a:extLst>
          </p:cNvPr>
          <p:cNvSpPr txBox="1"/>
          <p:nvPr/>
        </p:nvSpPr>
        <p:spPr>
          <a:xfrm>
            <a:off x="274320" y="6217920"/>
            <a:ext cx="2743200" cy="274320"/>
          </a:xfrm>
          <a:prstGeom prst="rect">
            <a:avLst/>
          </a:prstGeom>
          <a:noFill/>
        </p:spPr>
        <p:txBody>
          <a:bodyPr wrap="none">
            <a:spAutoFit/>
          </a:bodyPr>
          <a:lstStyle/>
          <a:p>
            <a:pPr>
              <a:defRPr sz="1000"/>
            </a:pPr>
            <a:r>
              <a:rPr dirty="0"/>
              <a:t>Slide 19</a:t>
            </a:r>
          </a:p>
        </p:txBody>
      </p:sp>
      <p:sp>
        <p:nvSpPr>
          <p:cNvPr id="7" name="CasellaDiTesto 6">
            <a:extLst>
              <a:ext uri="{FF2B5EF4-FFF2-40B4-BE49-F238E27FC236}">
                <a16:creationId xmlns:a16="http://schemas.microsoft.com/office/drawing/2014/main" id="{78B71C37-03C8-675F-9495-E3660ACA5BB1}"/>
              </a:ext>
            </a:extLst>
          </p:cNvPr>
          <p:cNvSpPr txBox="1"/>
          <p:nvPr/>
        </p:nvSpPr>
        <p:spPr>
          <a:xfrm>
            <a:off x="606419" y="994272"/>
            <a:ext cx="3325719" cy="461665"/>
          </a:xfrm>
          <a:prstGeom prst="rect">
            <a:avLst/>
          </a:prstGeom>
          <a:noFill/>
        </p:spPr>
        <p:txBody>
          <a:bodyPr wrap="none" rtlCol="0">
            <a:spAutoFit/>
          </a:bodyPr>
          <a:lstStyle/>
          <a:p>
            <a:r>
              <a:rPr lang="it-IT" sz="2400" b="1" dirty="0">
                <a:solidFill>
                  <a:srgbClr val="0070C0"/>
                </a:solidFill>
              </a:rPr>
              <a:t>Decorrenza  (</a:t>
            </a:r>
            <a:r>
              <a:rPr lang="it-IT" sz="2400" b="1" i="1" dirty="0">
                <a:solidFill>
                  <a:srgbClr val="0070C0"/>
                </a:solidFill>
              </a:rPr>
              <a:t>dies a quo</a:t>
            </a:r>
            <a:r>
              <a:rPr lang="it-IT" sz="2400" b="1" dirty="0">
                <a:solidFill>
                  <a:srgbClr val="0070C0"/>
                </a:solidFill>
              </a:rPr>
              <a:t>) </a:t>
            </a:r>
          </a:p>
        </p:txBody>
      </p:sp>
      <p:sp>
        <p:nvSpPr>
          <p:cNvPr id="11" name="CasellaDiTesto 10">
            <a:extLst>
              <a:ext uri="{FF2B5EF4-FFF2-40B4-BE49-F238E27FC236}">
                <a16:creationId xmlns:a16="http://schemas.microsoft.com/office/drawing/2014/main" id="{167051B1-63B0-2AB3-4176-4485D79C5A56}"/>
              </a:ext>
            </a:extLst>
          </p:cNvPr>
          <p:cNvSpPr txBox="1"/>
          <p:nvPr/>
        </p:nvSpPr>
        <p:spPr>
          <a:xfrm>
            <a:off x="606419" y="1543503"/>
            <a:ext cx="2346203" cy="830997"/>
          </a:xfrm>
          <a:prstGeom prst="rect">
            <a:avLst/>
          </a:prstGeom>
          <a:noFill/>
        </p:spPr>
        <p:txBody>
          <a:bodyPr wrap="square">
            <a:spAutoFit/>
          </a:bodyPr>
          <a:lstStyle/>
          <a:p>
            <a:pPr>
              <a:defRPr sz="2200"/>
            </a:pPr>
            <a:r>
              <a:rPr lang="it-IT" sz="1600" b="1" dirty="0"/>
              <a:t>Dal giorno in cui il diritto può essere fatto valere  </a:t>
            </a:r>
          </a:p>
          <a:p>
            <a:pPr>
              <a:defRPr sz="2200"/>
            </a:pPr>
            <a:r>
              <a:rPr lang="it-IT" sz="1600" dirty="0"/>
              <a:t>(art. 2935 c.c.)</a:t>
            </a:r>
          </a:p>
        </p:txBody>
      </p:sp>
      <p:sp>
        <p:nvSpPr>
          <p:cNvPr id="13" name="CasellaDiTesto 12">
            <a:extLst>
              <a:ext uri="{FF2B5EF4-FFF2-40B4-BE49-F238E27FC236}">
                <a16:creationId xmlns:a16="http://schemas.microsoft.com/office/drawing/2014/main" id="{22C515DE-8D05-0F9D-B8EF-B656107F3D47}"/>
              </a:ext>
            </a:extLst>
          </p:cNvPr>
          <p:cNvSpPr txBox="1"/>
          <p:nvPr/>
        </p:nvSpPr>
        <p:spPr>
          <a:xfrm>
            <a:off x="4619750" y="1560459"/>
            <a:ext cx="5528060" cy="369332"/>
          </a:xfrm>
          <a:prstGeom prst="rect">
            <a:avLst/>
          </a:prstGeom>
          <a:noFill/>
        </p:spPr>
        <p:txBody>
          <a:bodyPr wrap="square" rtlCol="0">
            <a:spAutoFit/>
          </a:bodyPr>
          <a:lstStyle/>
          <a:p>
            <a:r>
              <a:rPr lang="it-IT" i="1" dirty="0">
                <a:solidFill>
                  <a:srgbClr val="FF0000"/>
                </a:solidFill>
              </a:rPr>
              <a:t>Qual è il momento in cui il diritto può essere fatto valere? </a:t>
            </a:r>
          </a:p>
        </p:txBody>
      </p:sp>
      <p:sp>
        <p:nvSpPr>
          <p:cNvPr id="14" name="Callout ovale 13">
            <a:extLst>
              <a:ext uri="{FF2B5EF4-FFF2-40B4-BE49-F238E27FC236}">
                <a16:creationId xmlns:a16="http://schemas.microsoft.com/office/drawing/2014/main" id="{650D0C41-7D07-49DC-9711-AE877A0F717A}"/>
              </a:ext>
            </a:extLst>
          </p:cNvPr>
          <p:cNvSpPr/>
          <p:nvPr/>
        </p:nvSpPr>
        <p:spPr>
          <a:xfrm>
            <a:off x="2692188" y="2543772"/>
            <a:ext cx="1662860" cy="1054723"/>
          </a:xfrm>
          <a:prstGeom prst="wedgeEllipseCallout">
            <a:avLst>
              <a:gd name="adj1" fmla="val 71960"/>
              <a:gd name="adj2" fmla="val -6194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t>momento del fatto illecito </a:t>
            </a:r>
          </a:p>
        </p:txBody>
      </p:sp>
      <p:sp>
        <p:nvSpPr>
          <p:cNvPr id="16" name="Callout ovale 15">
            <a:extLst>
              <a:ext uri="{FF2B5EF4-FFF2-40B4-BE49-F238E27FC236}">
                <a16:creationId xmlns:a16="http://schemas.microsoft.com/office/drawing/2014/main" id="{3AB85BB3-D389-512C-F2F6-82A2D3BD994D}"/>
              </a:ext>
            </a:extLst>
          </p:cNvPr>
          <p:cNvSpPr/>
          <p:nvPr/>
        </p:nvSpPr>
        <p:spPr>
          <a:xfrm>
            <a:off x="5575996" y="2843006"/>
            <a:ext cx="1933514" cy="1248934"/>
          </a:xfrm>
          <a:prstGeom prst="wedgeEllipseCallout">
            <a:avLst>
              <a:gd name="adj1" fmla="val 7348"/>
              <a:gd name="adj2" fmla="val -9623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t>momento in cui si produce il danno  </a:t>
            </a:r>
          </a:p>
        </p:txBody>
      </p:sp>
      <p:sp>
        <p:nvSpPr>
          <p:cNvPr id="28" name="Callout ovale 27">
            <a:extLst>
              <a:ext uri="{FF2B5EF4-FFF2-40B4-BE49-F238E27FC236}">
                <a16:creationId xmlns:a16="http://schemas.microsoft.com/office/drawing/2014/main" id="{7578DC40-0C81-F02C-6C5B-8C97802F6EA9}"/>
              </a:ext>
            </a:extLst>
          </p:cNvPr>
          <p:cNvSpPr/>
          <p:nvPr/>
        </p:nvSpPr>
        <p:spPr>
          <a:xfrm>
            <a:off x="8425870" y="2627549"/>
            <a:ext cx="2586638" cy="1601171"/>
          </a:xfrm>
          <a:prstGeom prst="wedgeEllipseCallout">
            <a:avLst>
              <a:gd name="adj1" fmla="val -24198"/>
              <a:gd name="adj2" fmla="val -100769"/>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it-IT" dirty="0"/>
              <a:t>momento in cui il danno diventa percepibile </a:t>
            </a:r>
          </a:p>
        </p:txBody>
      </p:sp>
      <p:sp>
        <p:nvSpPr>
          <p:cNvPr id="30" name="Callout ovale 29">
            <a:extLst>
              <a:ext uri="{FF2B5EF4-FFF2-40B4-BE49-F238E27FC236}">
                <a16:creationId xmlns:a16="http://schemas.microsoft.com/office/drawing/2014/main" id="{7D43C8BF-06F5-D1AD-68CF-5BDF49E16B4D}"/>
              </a:ext>
            </a:extLst>
          </p:cNvPr>
          <p:cNvSpPr/>
          <p:nvPr/>
        </p:nvSpPr>
        <p:spPr>
          <a:xfrm>
            <a:off x="8553560" y="3918787"/>
            <a:ext cx="2586638" cy="1477329"/>
          </a:xfrm>
          <a:prstGeom prst="wedgeEllipseCallout">
            <a:avLst>
              <a:gd name="adj1" fmla="val -16405"/>
              <a:gd name="adj2" fmla="val 49167"/>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it-IT" dirty="0"/>
              <a:t>e diventa percepibile quale conseguenza dell’illecito </a:t>
            </a:r>
          </a:p>
        </p:txBody>
      </p:sp>
      <p:sp>
        <p:nvSpPr>
          <p:cNvPr id="32" name="CasellaDiTesto 31">
            <a:extLst>
              <a:ext uri="{FF2B5EF4-FFF2-40B4-BE49-F238E27FC236}">
                <a16:creationId xmlns:a16="http://schemas.microsoft.com/office/drawing/2014/main" id="{A146E3FA-046D-2BAD-5018-3AD9C19D7173}"/>
              </a:ext>
            </a:extLst>
          </p:cNvPr>
          <p:cNvSpPr txBox="1"/>
          <p:nvPr/>
        </p:nvSpPr>
        <p:spPr>
          <a:xfrm>
            <a:off x="8298180" y="5396116"/>
            <a:ext cx="2842018" cy="369332"/>
          </a:xfrm>
          <a:prstGeom prst="rect">
            <a:avLst/>
          </a:prstGeom>
          <a:noFill/>
        </p:spPr>
        <p:txBody>
          <a:bodyPr wrap="square">
            <a:spAutoFit/>
          </a:bodyPr>
          <a:lstStyle/>
          <a:p>
            <a:r>
              <a:rPr lang="it-IT" dirty="0"/>
              <a:t>(Cass. S.U. n. 576/2008)</a:t>
            </a:r>
          </a:p>
        </p:txBody>
      </p:sp>
      <p:cxnSp>
        <p:nvCxnSpPr>
          <p:cNvPr id="37" name="Connettore dritto 36">
            <a:extLst>
              <a:ext uri="{FF2B5EF4-FFF2-40B4-BE49-F238E27FC236}">
                <a16:creationId xmlns:a16="http://schemas.microsoft.com/office/drawing/2014/main" id="{FA99E40F-0B3E-10A7-4F2F-0492BCB0B60B}"/>
              </a:ext>
            </a:extLst>
          </p:cNvPr>
          <p:cNvCxnSpPr>
            <a:cxnSpLocks/>
          </p:cNvCxnSpPr>
          <p:nvPr/>
        </p:nvCxnSpPr>
        <p:spPr>
          <a:xfrm>
            <a:off x="2912382" y="2453747"/>
            <a:ext cx="1402576" cy="1249086"/>
          </a:xfrm>
          <a:prstGeom prst="line">
            <a:avLst/>
          </a:prstGeom>
        </p:spPr>
        <p:style>
          <a:lnRef idx="3">
            <a:schemeClr val="accent2"/>
          </a:lnRef>
          <a:fillRef idx="0">
            <a:schemeClr val="accent2"/>
          </a:fillRef>
          <a:effectRef idx="2">
            <a:schemeClr val="accent2"/>
          </a:effectRef>
          <a:fontRef idx="minor">
            <a:schemeClr val="tx1"/>
          </a:fontRef>
        </p:style>
      </p:cxnSp>
      <p:cxnSp>
        <p:nvCxnSpPr>
          <p:cNvPr id="39" name="Connettore dritto 38">
            <a:extLst>
              <a:ext uri="{FF2B5EF4-FFF2-40B4-BE49-F238E27FC236}">
                <a16:creationId xmlns:a16="http://schemas.microsoft.com/office/drawing/2014/main" id="{E79445CB-2C22-C83F-0040-7F11FB0F40A4}"/>
              </a:ext>
            </a:extLst>
          </p:cNvPr>
          <p:cNvCxnSpPr>
            <a:cxnSpLocks/>
          </p:cNvCxnSpPr>
          <p:nvPr/>
        </p:nvCxnSpPr>
        <p:spPr>
          <a:xfrm flipV="1">
            <a:off x="2952622" y="2475086"/>
            <a:ext cx="1362336" cy="1102071"/>
          </a:xfrm>
          <a:prstGeom prst="line">
            <a:avLst/>
          </a:prstGeom>
        </p:spPr>
        <p:style>
          <a:lnRef idx="3">
            <a:schemeClr val="accent2"/>
          </a:lnRef>
          <a:fillRef idx="0">
            <a:schemeClr val="accent2"/>
          </a:fillRef>
          <a:effectRef idx="2">
            <a:schemeClr val="accent2"/>
          </a:effectRef>
          <a:fontRef idx="minor">
            <a:schemeClr val="tx1"/>
          </a:fontRef>
        </p:style>
      </p:cxnSp>
      <p:cxnSp>
        <p:nvCxnSpPr>
          <p:cNvPr id="42" name="Connettore dritto 41">
            <a:extLst>
              <a:ext uri="{FF2B5EF4-FFF2-40B4-BE49-F238E27FC236}">
                <a16:creationId xmlns:a16="http://schemas.microsoft.com/office/drawing/2014/main" id="{78D9A91D-F544-D064-5F71-50FB9AB574CE}"/>
              </a:ext>
            </a:extLst>
          </p:cNvPr>
          <p:cNvCxnSpPr>
            <a:cxnSpLocks/>
          </p:cNvCxnSpPr>
          <p:nvPr/>
        </p:nvCxnSpPr>
        <p:spPr>
          <a:xfrm>
            <a:off x="5887449" y="2689746"/>
            <a:ext cx="1210080" cy="1482204"/>
          </a:xfrm>
          <a:prstGeom prst="line">
            <a:avLst/>
          </a:prstGeom>
        </p:spPr>
        <p:style>
          <a:lnRef idx="3">
            <a:schemeClr val="accent2"/>
          </a:lnRef>
          <a:fillRef idx="0">
            <a:schemeClr val="accent2"/>
          </a:fillRef>
          <a:effectRef idx="2">
            <a:schemeClr val="accent2"/>
          </a:effectRef>
          <a:fontRef idx="minor">
            <a:schemeClr val="tx1"/>
          </a:fontRef>
        </p:style>
      </p:cxnSp>
      <p:cxnSp>
        <p:nvCxnSpPr>
          <p:cNvPr id="43" name="Connettore dritto 42">
            <a:extLst>
              <a:ext uri="{FF2B5EF4-FFF2-40B4-BE49-F238E27FC236}">
                <a16:creationId xmlns:a16="http://schemas.microsoft.com/office/drawing/2014/main" id="{C998B472-C62C-1153-4335-4B2B1B896D1B}"/>
              </a:ext>
            </a:extLst>
          </p:cNvPr>
          <p:cNvCxnSpPr>
            <a:cxnSpLocks/>
          </p:cNvCxnSpPr>
          <p:nvPr/>
        </p:nvCxnSpPr>
        <p:spPr>
          <a:xfrm flipV="1">
            <a:off x="5861585" y="2818039"/>
            <a:ext cx="1362336" cy="1102071"/>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398445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2B52C1B0-E839-10EB-A245-B446E6D7092B}"/>
              </a:ext>
            </a:extLst>
          </p:cNvPr>
          <p:cNvSpPr/>
          <p:nvPr/>
        </p:nvSpPr>
        <p:spPr>
          <a:xfrm>
            <a:off x="0" y="0"/>
            <a:ext cx="12188952" cy="640080"/>
          </a:xfrm>
          <a:prstGeom prst="rect">
            <a:avLst/>
          </a:prstGeom>
          <a:solidFill>
            <a:srgbClr val="223A5E"/>
          </a:solidFill>
          <a:ln>
            <a:solidFill>
              <a:srgbClr val="223A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5" name="TextBox 2">
            <a:extLst>
              <a:ext uri="{FF2B5EF4-FFF2-40B4-BE49-F238E27FC236}">
                <a16:creationId xmlns:a16="http://schemas.microsoft.com/office/drawing/2014/main" id="{797690A5-C5FA-74C4-2F6C-47EE343CC29F}"/>
              </a:ext>
            </a:extLst>
          </p:cNvPr>
          <p:cNvSpPr txBox="1"/>
          <p:nvPr/>
        </p:nvSpPr>
        <p:spPr>
          <a:xfrm>
            <a:off x="365760" y="109728"/>
            <a:ext cx="5173724" cy="461665"/>
          </a:xfrm>
          <a:prstGeom prst="rect">
            <a:avLst/>
          </a:prstGeom>
          <a:noFill/>
        </p:spPr>
        <p:txBody>
          <a:bodyPr wrap="none">
            <a:spAutoFit/>
          </a:bodyPr>
          <a:lstStyle/>
          <a:p>
            <a:pPr>
              <a:defRPr sz="2400" b="1">
                <a:solidFill>
                  <a:srgbClr val="FFFFFF"/>
                </a:solidFill>
              </a:defRPr>
            </a:pPr>
            <a:r>
              <a:rPr lang="it-IT" dirty="0"/>
              <a:t>P</a:t>
            </a:r>
            <a:r>
              <a:rPr dirty="0"/>
              <a:t>rescri</a:t>
            </a:r>
            <a:r>
              <a:rPr lang="it-IT" dirty="0"/>
              <a:t>zione del </a:t>
            </a:r>
            <a:r>
              <a:rPr dirty="0"/>
              <a:t>diritto al risarcimento</a:t>
            </a:r>
          </a:p>
        </p:txBody>
      </p:sp>
      <p:sp>
        <p:nvSpPr>
          <p:cNvPr id="16" name="CasellaDiTesto 15">
            <a:extLst>
              <a:ext uri="{FF2B5EF4-FFF2-40B4-BE49-F238E27FC236}">
                <a16:creationId xmlns:a16="http://schemas.microsoft.com/office/drawing/2014/main" id="{6DD29685-6ADE-DFC0-62B7-DFB0DE2565E8}"/>
              </a:ext>
            </a:extLst>
          </p:cNvPr>
          <p:cNvSpPr txBox="1"/>
          <p:nvPr/>
        </p:nvSpPr>
        <p:spPr>
          <a:xfrm>
            <a:off x="865822" y="971819"/>
            <a:ext cx="8472487" cy="4247317"/>
          </a:xfrm>
          <a:prstGeom prst="rect">
            <a:avLst/>
          </a:prstGeom>
          <a:noFill/>
        </p:spPr>
        <p:txBody>
          <a:bodyPr wrap="square">
            <a:spAutoFit/>
          </a:bodyPr>
          <a:lstStyle/>
          <a:p>
            <a:pPr algn="just">
              <a:buNone/>
            </a:pPr>
            <a:r>
              <a:rPr lang="it-IT" b="1" dirty="0"/>
              <a:t>PRESCRIZIONE DEL DANNO DA ABBANDONO GENITORIALE</a:t>
            </a:r>
          </a:p>
          <a:p>
            <a:pPr algn="just">
              <a:buNone/>
            </a:pPr>
            <a:r>
              <a:rPr lang="it-IT" dirty="0"/>
              <a:t>L'abbandono genitoriale costituisce illecito permanente</a:t>
            </a:r>
          </a:p>
          <a:p>
            <a:pPr algn="just">
              <a:buNone/>
            </a:pPr>
            <a:r>
              <a:rPr lang="it-IT" dirty="0"/>
              <a:t>⬇</a:t>
            </a:r>
          </a:p>
          <a:p>
            <a:pPr algn="just">
              <a:buNone/>
            </a:pPr>
            <a:r>
              <a:rPr lang="it-IT" b="1" dirty="0"/>
              <a:t>A] </a:t>
            </a:r>
            <a:r>
              <a:rPr lang="it-IT" dirty="0"/>
              <a:t>La prescrizione decorre dalla cessazione della permanenza dell'illecito</a:t>
            </a:r>
          </a:p>
          <a:p>
            <a:pPr algn="just">
              <a:buNone/>
            </a:pPr>
            <a:r>
              <a:rPr lang="it-IT" dirty="0"/>
              <a:t>⬇</a:t>
            </a:r>
          </a:p>
          <a:p>
            <a:pPr algn="just">
              <a:buNone/>
            </a:pPr>
            <a:r>
              <a:rPr lang="it-IT" b="1" i="1" dirty="0">
                <a:solidFill>
                  <a:srgbClr val="FF0000"/>
                </a:solidFill>
              </a:rPr>
              <a:t>Quando cessa la permanenza?</a:t>
            </a:r>
          </a:p>
          <a:p>
            <a:pPr algn="just">
              <a:buNone/>
            </a:pPr>
            <a:r>
              <a:rPr lang="it-IT" b="1" dirty="0"/>
              <a:t>a) </a:t>
            </a:r>
            <a:r>
              <a:rPr lang="it-IT" dirty="0"/>
              <a:t>condotta positiva del genitore di adempimento dei propri doveri genitoriali </a:t>
            </a:r>
          </a:p>
          <a:p>
            <a:pPr algn="just">
              <a:buNone/>
            </a:pPr>
            <a:r>
              <a:rPr lang="it-IT" b="1" dirty="0"/>
              <a:t>b) </a:t>
            </a:r>
            <a:r>
              <a:rPr lang="it-IT" dirty="0"/>
              <a:t>prova dell’impossibilità non imputabile di assolvere ai propri doveri genitoriali</a:t>
            </a:r>
          </a:p>
          <a:p>
            <a:pPr algn="just">
              <a:buNone/>
            </a:pPr>
            <a:endParaRPr lang="it-IT" dirty="0"/>
          </a:p>
          <a:p>
            <a:pPr algn="just">
              <a:buNone/>
            </a:pPr>
            <a:r>
              <a:rPr lang="it-IT" dirty="0"/>
              <a:t>⬇ </a:t>
            </a:r>
          </a:p>
          <a:p>
            <a:pPr algn="just">
              <a:buNone/>
            </a:pPr>
            <a:r>
              <a:rPr lang="it-IT" b="1" dirty="0"/>
              <a:t>B] </a:t>
            </a:r>
            <a:r>
              <a:rPr lang="it-IT" i="1" dirty="0"/>
              <a:t>Dies a quo </a:t>
            </a:r>
            <a:r>
              <a:rPr lang="it-IT" dirty="0"/>
              <a:t>va stabilito verificando se la vittima sia pervenuta ad una reale condizione emotiva di consapevole esercitabilità del diritto risarcitorio, data la peculiare natura dell'illecito (che provoca nella parte lesa una condizione di sofferenza personale e morale idonea a segnarne il futuro sviluppo psico-fisico e ad incidere sulla sua capacità di percepire la situazione abbandonica)</a:t>
            </a:r>
          </a:p>
        </p:txBody>
      </p:sp>
      <p:sp>
        <p:nvSpPr>
          <p:cNvPr id="18" name="CasellaDiTesto 17">
            <a:extLst>
              <a:ext uri="{FF2B5EF4-FFF2-40B4-BE49-F238E27FC236}">
                <a16:creationId xmlns:a16="http://schemas.microsoft.com/office/drawing/2014/main" id="{C4373FDF-3588-2B67-7D26-EC04311B0F3D}"/>
              </a:ext>
            </a:extLst>
          </p:cNvPr>
          <p:cNvSpPr txBox="1"/>
          <p:nvPr/>
        </p:nvSpPr>
        <p:spPr>
          <a:xfrm>
            <a:off x="945832" y="5239850"/>
            <a:ext cx="6143624" cy="646331"/>
          </a:xfrm>
          <a:prstGeom prst="rect">
            <a:avLst/>
          </a:prstGeom>
          <a:noFill/>
        </p:spPr>
        <p:txBody>
          <a:bodyPr wrap="square">
            <a:spAutoFit/>
          </a:bodyPr>
          <a:lstStyle/>
          <a:p>
            <a:r>
              <a:rPr lang="it-IT" dirty="0"/>
              <a:t>(</a:t>
            </a:r>
            <a:r>
              <a:rPr lang="it-IT" b="1" dirty="0"/>
              <a:t>Cass. 13.04.2023, n. 9930</a:t>
            </a:r>
            <a:r>
              <a:rPr lang="it-IT" dirty="0"/>
              <a:t>)</a:t>
            </a:r>
          </a:p>
          <a:p>
            <a:r>
              <a:rPr lang="it-IT" b="1" dirty="0"/>
              <a:t>(Cass., 8/01/2025, n. 375)</a:t>
            </a:r>
          </a:p>
        </p:txBody>
      </p:sp>
    </p:spTree>
    <p:extLst>
      <p:ext uri="{BB962C8B-B14F-4D97-AF65-F5344CB8AC3E}">
        <p14:creationId xmlns:p14="http://schemas.microsoft.com/office/powerpoint/2010/main" val="3494083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9E818-2D3C-86F0-B856-52437F5A5DD6}"/>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62A74075-B2EC-7F0A-9C5A-A533823F3ED4}"/>
              </a:ext>
            </a:extLst>
          </p:cNvPr>
          <p:cNvSpPr/>
          <p:nvPr/>
        </p:nvSpPr>
        <p:spPr>
          <a:xfrm>
            <a:off x="0" y="0"/>
            <a:ext cx="12188952" cy="640080"/>
          </a:xfrm>
          <a:prstGeom prst="rect">
            <a:avLst/>
          </a:prstGeom>
          <a:solidFill>
            <a:srgbClr val="223A5E"/>
          </a:solidFill>
          <a:ln>
            <a:solidFill>
              <a:srgbClr val="223A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5" name="TextBox 2">
            <a:extLst>
              <a:ext uri="{FF2B5EF4-FFF2-40B4-BE49-F238E27FC236}">
                <a16:creationId xmlns:a16="http://schemas.microsoft.com/office/drawing/2014/main" id="{AAE1BFAD-FE60-84DE-82F7-833EB5430E7E}"/>
              </a:ext>
            </a:extLst>
          </p:cNvPr>
          <p:cNvSpPr txBox="1"/>
          <p:nvPr/>
        </p:nvSpPr>
        <p:spPr>
          <a:xfrm>
            <a:off x="365760" y="109728"/>
            <a:ext cx="5173724" cy="461665"/>
          </a:xfrm>
          <a:prstGeom prst="rect">
            <a:avLst/>
          </a:prstGeom>
          <a:noFill/>
        </p:spPr>
        <p:txBody>
          <a:bodyPr wrap="none">
            <a:spAutoFit/>
          </a:bodyPr>
          <a:lstStyle/>
          <a:p>
            <a:pPr>
              <a:defRPr sz="2400" b="1">
                <a:solidFill>
                  <a:srgbClr val="FFFFFF"/>
                </a:solidFill>
              </a:defRPr>
            </a:pPr>
            <a:r>
              <a:rPr lang="it-IT" dirty="0"/>
              <a:t>P</a:t>
            </a:r>
            <a:r>
              <a:rPr dirty="0"/>
              <a:t>rescri</a:t>
            </a:r>
            <a:r>
              <a:rPr lang="it-IT" dirty="0"/>
              <a:t>zione del </a:t>
            </a:r>
            <a:r>
              <a:rPr dirty="0"/>
              <a:t>diritto al risarcimento</a:t>
            </a:r>
          </a:p>
        </p:txBody>
      </p:sp>
      <p:sp>
        <p:nvSpPr>
          <p:cNvPr id="3" name="CasellaDiTesto 2">
            <a:extLst>
              <a:ext uri="{FF2B5EF4-FFF2-40B4-BE49-F238E27FC236}">
                <a16:creationId xmlns:a16="http://schemas.microsoft.com/office/drawing/2014/main" id="{593082D1-65A9-E250-45B1-236443837608}"/>
              </a:ext>
            </a:extLst>
          </p:cNvPr>
          <p:cNvSpPr txBox="1"/>
          <p:nvPr/>
        </p:nvSpPr>
        <p:spPr>
          <a:xfrm>
            <a:off x="979197" y="1694273"/>
            <a:ext cx="6143624" cy="3693319"/>
          </a:xfrm>
          <a:prstGeom prst="rect">
            <a:avLst/>
          </a:prstGeom>
          <a:noFill/>
        </p:spPr>
        <p:txBody>
          <a:bodyPr wrap="square">
            <a:spAutoFit/>
          </a:bodyPr>
          <a:lstStyle/>
          <a:p>
            <a:pPr algn="just"/>
            <a:endParaRPr lang="it-IT" b="0" i="0" dirty="0">
              <a:solidFill>
                <a:srgbClr val="4A4A4A"/>
              </a:solidFill>
              <a:effectLst/>
              <a:latin typeface="+mj-lt"/>
            </a:endParaRPr>
          </a:p>
          <a:p>
            <a:pPr algn="just"/>
            <a:r>
              <a:rPr lang="it-IT" dirty="0">
                <a:solidFill>
                  <a:srgbClr val="4A4A4A"/>
                </a:solidFill>
              </a:rPr>
              <a:t>In ogni caso, </a:t>
            </a:r>
          </a:p>
          <a:p>
            <a:pPr algn="just"/>
            <a:r>
              <a:rPr lang="it-IT" i="1" dirty="0">
                <a:solidFill>
                  <a:srgbClr val="4A4A4A"/>
                </a:solidFill>
              </a:rPr>
              <a:t>dies a quo </a:t>
            </a:r>
            <a:r>
              <a:rPr lang="it-IT" dirty="0">
                <a:solidFill>
                  <a:srgbClr val="4A4A4A"/>
                </a:solidFill>
              </a:rPr>
              <a:t>della prescrizione richiede che sia stato accertato lo status di figlio.</a:t>
            </a:r>
          </a:p>
          <a:p>
            <a:pPr algn="just"/>
            <a:r>
              <a:rPr lang="it-IT" b="1" dirty="0">
                <a:solidFill>
                  <a:srgbClr val="4A4A4A"/>
                </a:solidFill>
                <a:latin typeface="+mj-lt"/>
              </a:rPr>
              <a:t>(Cass. 23.12.2025, n. 33803)</a:t>
            </a:r>
          </a:p>
          <a:p>
            <a:pPr algn="just"/>
            <a:endParaRPr lang="it-IT" dirty="0">
              <a:solidFill>
                <a:srgbClr val="4A4A4A"/>
              </a:solidFill>
              <a:latin typeface="+mj-lt"/>
            </a:endParaRPr>
          </a:p>
          <a:p>
            <a:pPr algn="just"/>
            <a:r>
              <a:rPr lang="it-IT" b="1" dirty="0">
                <a:solidFill>
                  <a:srgbClr val="0070C0"/>
                </a:solidFill>
                <a:latin typeface="+mj-lt"/>
              </a:rPr>
              <a:t>Operativamente</a:t>
            </a:r>
            <a:r>
              <a:rPr lang="it-IT" dirty="0">
                <a:solidFill>
                  <a:srgbClr val="4A4A4A"/>
                </a:solidFill>
                <a:latin typeface="+mj-lt"/>
              </a:rPr>
              <a:t>:</a:t>
            </a:r>
          </a:p>
          <a:p>
            <a:pPr algn="just"/>
            <a:r>
              <a:rPr lang="it-IT" dirty="0">
                <a:solidFill>
                  <a:srgbClr val="4A4A4A"/>
                </a:solidFill>
                <a:latin typeface="+mj-lt"/>
              </a:rPr>
              <a:t>1) È intervenuto accertamento definitivo dello </a:t>
            </a:r>
            <a:r>
              <a:rPr lang="it-IT" i="1" dirty="0">
                <a:solidFill>
                  <a:srgbClr val="4A4A4A"/>
                </a:solidFill>
                <a:latin typeface="+mj-lt"/>
              </a:rPr>
              <a:t>status</a:t>
            </a:r>
            <a:r>
              <a:rPr lang="it-IT" dirty="0">
                <a:solidFill>
                  <a:srgbClr val="4A4A4A"/>
                </a:solidFill>
                <a:latin typeface="+mj-lt"/>
              </a:rPr>
              <a:t> di figlio?</a:t>
            </a:r>
          </a:p>
          <a:p>
            <a:pPr algn="just"/>
            <a:r>
              <a:rPr lang="it-IT" dirty="0">
                <a:solidFill>
                  <a:srgbClr val="4A4A4A"/>
                </a:solidFill>
                <a:latin typeface="+mj-lt"/>
              </a:rPr>
              <a:t>Se sì, </a:t>
            </a:r>
          </a:p>
          <a:p>
            <a:pPr algn="just"/>
            <a:r>
              <a:rPr lang="it-IT" dirty="0">
                <a:solidFill>
                  <a:srgbClr val="4A4A4A"/>
                </a:solidFill>
                <a:latin typeface="+mj-lt"/>
              </a:rPr>
              <a:t>2) da quale momento è cessata la condotta illecita? </a:t>
            </a:r>
          </a:p>
          <a:p>
            <a:pPr algn="just"/>
            <a:r>
              <a:rPr lang="it-IT" dirty="0">
                <a:solidFill>
                  <a:srgbClr val="4A4A4A"/>
                </a:solidFill>
                <a:latin typeface="+mj-lt"/>
              </a:rPr>
              <a:t>3) da quale momento il figlio negletto è divenuto consapevole del fatto di avere subito un danno in conseguenza della condotta antigiuridica del genitore? </a:t>
            </a:r>
          </a:p>
        </p:txBody>
      </p:sp>
      <p:sp>
        <p:nvSpPr>
          <p:cNvPr id="7" name="CasellaDiTesto 6">
            <a:extLst>
              <a:ext uri="{FF2B5EF4-FFF2-40B4-BE49-F238E27FC236}">
                <a16:creationId xmlns:a16="http://schemas.microsoft.com/office/drawing/2014/main" id="{3F2A5C8A-2D86-E6EC-F7F6-3B2ABFF7CD79}"/>
              </a:ext>
            </a:extLst>
          </p:cNvPr>
          <p:cNvSpPr txBox="1"/>
          <p:nvPr/>
        </p:nvSpPr>
        <p:spPr>
          <a:xfrm>
            <a:off x="975335" y="1101076"/>
            <a:ext cx="6147486" cy="369332"/>
          </a:xfrm>
          <a:prstGeom prst="rect">
            <a:avLst/>
          </a:prstGeom>
          <a:noFill/>
        </p:spPr>
        <p:txBody>
          <a:bodyPr wrap="square">
            <a:spAutoFit/>
          </a:bodyPr>
          <a:lstStyle/>
          <a:p>
            <a:pPr algn="just">
              <a:buNone/>
            </a:pPr>
            <a:r>
              <a:rPr lang="it-IT" b="1" dirty="0"/>
              <a:t>PRESCRIZIONE DEL DANNO DA ABBANDONO GENITORIALE</a:t>
            </a:r>
          </a:p>
        </p:txBody>
      </p:sp>
      <p:pic>
        <p:nvPicPr>
          <p:cNvPr id="9" name="Immagine 8">
            <a:extLst>
              <a:ext uri="{FF2B5EF4-FFF2-40B4-BE49-F238E27FC236}">
                <a16:creationId xmlns:a16="http://schemas.microsoft.com/office/drawing/2014/main" id="{A94BA068-532D-7AAE-4A37-A24F9ADF30AB}"/>
              </a:ext>
            </a:extLst>
          </p:cNvPr>
          <p:cNvPicPr>
            <a:picLocks noChangeAspect="1"/>
          </p:cNvPicPr>
          <p:nvPr/>
        </p:nvPicPr>
        <p:blipFill>
          <a:blip r:embed="rId2"/>
          <a:stretch>
            <a:fillRect/>
          </a:stretch>
        </p:blipFill>
        <p:spPr>
          <a:xfrm>
            <a:off x="7883611" y="1149900"/>
            <a:ext cx="3326018" cy="4686060"/>
          </a:xfrm>
          <a:prstGeom prst="rect">
            <a:avLst/>
          </a:prstGeom>
        </p:spPr>
      </p:pic>
      <p:sp>
        <p:nvSpPr>
          <p:cNvPr id="11" name="CasellaDiTesto 10">
            <a:extLst>
              <a:ext uri="{FF2B5EF4-FFF2-40B4-BE49-F238E27FC236}">
                <a16:creationId xmlns:a16="http://schemas.microsoft.com/office/drawing/2014/main" id="{174303EC-4B7E-034E-FA29-33609F456480}"/>
              </a:ext>
            </a:extLst>
          </p:cNvPr>
          <p:cNvSpPr txBox="1"/>
          <p:nvPr/>
        </p:nvSpPr>
        <p:spPr>
          <a:xfrm>
            <a:off x="7883611" y="5835960"/>
            <a:ext cx="4827554" cy="276999"/>
          </a:xfrm>
          <a:prstGeom prst="rect">
            <a:avLst/>
          </a:prstGeom>
          <a:noFill/>
        </p:spPr>
        <p:txBody>
          <a:bodyPr wrap="square">
            <a:spAutoFit/>
          </a:bodyPr>
          <a:lstStyle/>
          <a:p>
            <a:r>
              <a:rPr lang="it-IT" sz="1200" i="1" dirty="0"/>
              <a:t>Caspar David Friedrich, Donna alla finestra, 1822</a:t>
            </a:r>
            <a:endParaRPr lang="it-IT" i="1" dirty="0"/>
          </a:p>
        </p:txBody>
      </p:sp>
    </p:spTree>
    <p:extLst>
      <p:ext uri="{BB962C8B-B14F-4D97-AF65-F5344CB8AC3E}">
        <p14:creationId xmlns:p14="http://schemas.microsoft.com/office/powerpoint/2010/main" val="157520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CE1AF-DBC2-43C3-2834-646C39C5C599}"/>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0A41B86B-BF52-8223-E082-0517F7CA4863}"/>
              </a:ext>
            </a:extLst>
          </p:cNvPr>
          <p:cNvSpPr/>
          <p:nvPr/>
        </p:nvSpPr>
        <p:spPr>
          <a:xfrm>
            <a:off x="0" y="0"/>
            <a:ext cx="12188952" cy="640080"/>
          </a:xfrm>
          <a:prstGeom prst="rect">
            <a:avLst/>
          </a:prstGeom>
          <a:solidFill>
            <a:srgbClr val="223A5E"/>
          </a:solidFill>
          <a:ln>
            <a:solidFill>
              <a:srgbClr val="223A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5" name="TextBox 2">
            <a:extLst>
              <a:ext uri="{FF2B5EF4-FFF2-40B4-BE49-F238E27FC236}">
                <a16:creationId xmlns:a16="http://schemas.microsoft.com/office/drawing/2014/main" id="{132C7B1D-C1C2-F4FC-F6F6-0023A9682C4A}"/>
              </a:ext>
            </a:extLst>
          </p:cNvPr>
          <p:cNvSpPr txBox="1"/>
          <p:nvPr/>
        </p:nvSpPr>
        <p:spPr>
          <a:xfrm>
            <a:off x="365760" y="109728"/>
            <a:ext cx="8819209" cy="461665"/>
          </a:xfrm>
          <a:prstGeom prst="rect">
            <a:avLst/>
          </a:prstGeom>
          <a:noFill/>
        </p:spPr>
        <p:txBody>
          <a:bodyPr wrap="none">
            <a:spAutoFit/>
          </a:bodyPr>
          <a:lstStyle/>
          <a:p>
            <a:pPr>
              <a:defRPr sz="2400" b="1">
                <a:solidFill>
                  <a:srgbClr val="FFFFFF"/>
                </a:solidFill>
              </a:defRPr>
            </a:pPr>
            <a:r>
              <a:rPr lang="it-IT" dirty="0"/>
              <a:t>P</a:t>
            </a:r>
            <a:r>
              <a:rPr dirty="0"/>
              <a:t>rescri</a:t>
            </a:r>
            <a:r>
              <a:rPr lang="it-IT" dirty="0"/>
              <a:t>zione del </a:t>
            </a:r>
            <a:r>
              <a:rPr dirty="0"/>
              <a:t>diritto </a:t>
            </a:r>
            <a:r>
              <a:rPr lang="it-IT" dirty="0"/>
              <a:t>al rimborso delle spese sostenute per il figlio </a:t>
            </a:r>
            <a:endParaRPr dirty="0"/>
          </a:p>
        </p:txBody>
      </p:sp>
      <p:sp>
        <p:nvSpPr>
          <p:cNvPr id="3" name="CasellaDiTesto 2">
            <a:extLst>
              <a:ext uri="{FF2B5EF4-FFF2-40B4-BE49-F238E27FC236}">
                <a16:creationId xmlns:a16="http://schemas.microsoft.com/office/drawing/2014/main" id="{B27DA043-91C3-911D-2AA7-5E80D84EE4C1}"/>
              </a:ext>
            </a:extLst>
          </p:cNvPr>
          <p:cNvSpPr txBox="1"/>
          <p:nvPr/>
        </p:nvSpPr>
        <p:spPr>
          <a:xfrm>
            <a:off x="875405" y="1063166"/>
            <a:ext cx="7500552" cy="5632311"/>
          </a:xfrm>
          <a:prstGeom prst="rect">
            <a:avLst/>
          </a:prstGeom>
          <a:noFill/>
        </p:spPr>
        <p:txBody>
          <a:bodyPr wrap="square">
            <a:spAutoFit/>
          </a:bodyPr>
          <a:lstStyle/>
          <a:p>
            <a:br>
              <a:rPr lang="it-IT" dirty="0"/>
            </a:br>
            <a:r>
              <a:rPr lang="it-IT" dirty="0"/>
              <a:t>Madre che sostiene da sola le spese </a:t>
            </a:r>
          </a:p>
          <a:p>
            <a:r>
              <a:rPr lang="it-IT" dirty="0"/>
              <a:t>di mantenimento del figlio non riconosciuto dal padre</a:t>
            </a:r>
            <a:br>
              <a:rPr lang="it-IT" dirty="0"/>
            </a:br>
            <a:r>
              <a:rPr lang="it-IT" dirty="0"/>
              <a:t>▼</a:t>
            </a:r>
            <a:br>
              <a:rPr lang="it-IT" dirty="0"/>
            </a:br>
            <a:r>
              <a:rPr lang="it-IT" b="1" dirty="0"/>
              <a:t>Prescrizione decennale </a:t>
            </a:r>
            <a:r>
              <a:rPr lang="it-IT" dirty="0"/>
              <a:t>decorrente dalla sentenza di dichiarazione giudiziale di paternità </a:t>
            </a:r>
          </a:p>
          <a:p>
            <a:r>
              <a:rPr lang="it-IT" dirty="0"/>
              <a:t>(fin da </a:t>
            </a:r>
            <a:r>
              <a:rPr lang="it-IT" b="1" dirty="0"/>
              <a:t>Cass. 3/11/2006 n. 23596</a:t>
            </a:r>
            <a:r>
              <a:rPr lang="it-IT" dirty="0"/>
              <a:t>)</a:t>
            </a:r>
            <a:br>
              <a:rPr lang="it-IT" dirty="0"/>
            </a:br>
            <a:r>
              <a:rPr lang="it-IT" dirty="0"/>
              <a:t>▼</a:t>
            </a:r>
            <a:br>
              <a:rPr lang="it-IT" dirty="0"/>
            </a:br>
            <a:r>
              <a:rPr lang="it-IT" dirty="0"/>
              <a:t>diritto al rimborso riguarda anche le spese antecedenti alla sentenza (dalla nascita)</a:t>
            </a:r>
          </a:p>
          <a:p>
            <a:r>
              <a:rPr lang="it-IT" b="1" dirty="0"/>
              <a:t> (Cass. 26.05.2004 n. 10124)</a:t>
            </a:r>
          </a:p>
          <a:p>
            <a:endParaRPr lang="it-IT" b="1" dirty="0"/>
          </a:p>
          <a:p>
            <a:r>
              <a:rPr lang="it-IT" dirty="0"/>
              <a:t>▼ l'azione di regresso può essere esercitata anche unitamente alla domanda di dichiarazione giudiziale della paternità.</a:t>
            </a:r>
          </a:p>
          <a:p>
            <a:endParaRPr lang="it-IT" b="1" dirty="0"/>
          </a:p>
          <a:p>
            <a:r>
              <a:rPr lang="it-IT" dirty="0"/>
              <a:t>Il titolo è eseguibile soltanto dopo il passaggio in giudicato della sentenza di accertamento della paternità</a:t>
            </a:r>
          </a:p>
          <a:p>
            <a:r>
              <a:rPr lang="it-IT" dirty="0"/>
              <a:t> </a:t>
            </a:r>
            <a:r>
              <a:rPr lang="it-IT" b="1" dirty="0"/>
              <a:t>(Cass. 21.02.2018 n. 4208)</a:t>
            </a:r>
          </a:p>
          <a:p>
            <a:r>
              <a:rPr lang="it-IT" b="1" dirty="0"/>
              <a:t> (Cass. 31.07.2020 n. 16561)</a:t>
            </a:r>
            <a:endParaRPr lang="it-IT" dirty="0"/>
          </a:p>
          <a:p>
            <a:endParaRPr lang="it-IT" dirty="0"/>
          </a:p>
        </p:txBody>
      </p:sp>
      <p:pic>
        <p:nvPicPr>
          <p:cNvPr id="8" name="Immagine 7">
            <a:extLst>
              <a:ext uri="{FF2B5EF4-FFF2-40B4-BE49-F238E27FC236}">
                <a16:creationId xmlns:a16="http://schemas.microsoft.com/office/drawing/2014/main" id="{182EDBCF-6C4D-29FB-A409-7B04192811EA}"/>
              </a:ext>
            </a:extLst>
          </p:cNvPr>
          <p:cNvPicPr>
            <a:picLocks noChangeAspect="1"/>
          </p:cNvPicPr>
          <p:nvPr/>
        </p:nvPicPr>
        <p:blipFill>
          <a:blip r:embed="rId3"/>
          <a:srcRect/>
          <a:stretch/>
        </p:blipFill>
        <p:spPr>
          <a:xfrm>
            <a:off x="8427307" y="1063166"/>
            <a:ext cx="3286897" cy="4984525"/>
          </a:xfrm>
          <a:prstGeom prst="rect">
            <a:avLst/>
          </a:prstGeom>
        </p:spPr>
      </p:pic>
      <p:sp>
        <p:nvSpPr>
          <p:cNvPr id="10" name="CasellaDiTesto 9">
            <a:extLst>
              <a:ext uri="{FF2B5EF4-FFF2-40B4-BE49-F238E27FC236}">
                <a16:creationId xmlns:a16="http://schemas.microsoft.com/office/drawing/2014/main" id="{DDF3BBE7-5ECD-46E0-CF0F-7AFE7AAA15E2}"/>
              </a:ext>
            </a:extLst>
          </p:cNvPr>
          <p:cNvSpPr txBox="1"/>
          <p:nvPr/>
        </p:nvSpPr>
        <p:spPr>
          <a:xfrm>
            <a:off x="8427307" y="6074338"/>
            <a:ext cx="2886113" cy="276999"/>
          </a:xfrm>
          <a:prstGeom prst="rect">
            <a:avLst/>
          </a:prstGeom>
          <a:noFill/>
        </p:spPr>
        <p:txBody>
          <a:bodyPr wrap="square">
            <a:spAutoFit/>
          </a:bodyPr>
          <a:lstStyle/>
          <a:p>
            <a:r>
              <a:rPr lang="it-IT" sz="1200" i="1" dirty="0"/>
              <a:t>Mary Cassatt, The Child's Bath, 1893</a:t>
            </a:r>
          </a:p>
        </p:txBody>
      </p:sp>
    </p:spTree>
    <p:extLst>
      <p:ext uri="{BB962C8B-B14F-4D97-AF65-F5344CB8AC3E}">
        <p14:creationId xmlns:p14="http://schemas.microsoft.com/office/powerpoint/2010/main" val="3818682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7AC74-7FA8-7672-F3FA-9A502824398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32FEC05-51A3-8BD1-D9DE-5925FFBC1A41}"/>
              </a:ext>
            </a:extLst>
          </p:cNvPr>
          <p:cNvSpPr/>
          <p:nvPr/>
        </p:nvSpPr>
        <p:spPr>
          <a:xfrm>
            <a:off x="0" y="0"/>
            <a:ext cx="12188952" cy="640080"/>
          </a:xfrm>
          <a:prstGeom prst="rect">
            <a:avLst/>
          </a:prstGeom>
          <a:solidFill>
            <a:srgbClr val="223A5E"/>
          </a:solidFill>
          <a:ln>
            <a:solidFill>
              <a:srgbClr val="223A5E"/>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400" b="1" dirty="0"/>
              <a:t>Incomunicabilità tra diritto di famiglia e responsabilità civile </a:t>
            </a:r>
            <a:endParaRPr sz="2400" b="1" dirty="0"/>
          </a:p>
        </p:txBody>
      </p:sp>
      <p:sp>
        <p:nvSpPr>
          <p:cNvPr id="4" name="TextBox 3">
            <a:extLst>
              <a:ext uri="{FF2B5EF4-FFF2-40B4-BE49-F238E27FC236}">
                <a16:creationId xmlns:a16="http://schemas.microsoft.com/office/drawing/2014/main" id="{1A7853A4-B36A-CAD1-DDD7-7A5278CB6FCC}"/>
              </a:ext>
            </a:extLst>
          </p:cNvPr>
          <p:cNvSpPr txBox="1"/>
          <p:nvPr/>
        </p:nvSpPr>
        <p:spPr>
          <a:xfrm>
            <a:off x="274320" y="1091851"/>
            <a:ext cx="5820092" cy="2585323"/>
          </a:xfrm>
          <a:prstGeom prst="rect">
            <a:avLst/>
          </a:prstGeom>
          <a:noFill/>
        </p:spPr>
        <p:txBody>
          <a:bodyPr wrap="square">
            <a:spAutoFit/>
          </a:bodyPr>
          <a:lstStyle/>
          <a:p>
            <a:r>
              <a:rPr lang="it-IT" b="1" dirty="0"/>
              <a:t>CAUSE: </a:t>
            </a:r>
          </a:p>
          <a:p>
            <a:endParaRPr lang="it-IT" dirty="0"/>
          </a:p>
          <a:p>
            <a:r>
              <a:rPr lang="it-IT" dirty="0"/>
              <a:t>-</a:t>
            </a:r>
            <a:r>
              <a:rPr lang="it-IT" u="sng" dirty="0"/>
              <a:t>culturali </a:t>
            </a:r>
          </a:p>
          <a:p>
            <a:r>
              <a:rPr lang="it-IT" dirty="0"/>
              <a:t>Famiglia è istituzione sovraordinata rispetto ai suoi membri </a:t>
            </a:r>
          </a:p>
          <a:p>
            <a:r>
              <a:rPr lang="it-IT" dirty="0"/>
              <a:t>-prerogative proprie non necessariamente coincidenti con quelle dei singoli</a:t>
            </a:r>
          </a:p>
          <a:p>
            <a:r>
              <a:rPr lang="it-IT" dirty="0"/>
              <a:t>-impermeabile alle vicende interne e ai torti intrafamiliari  </a:t>
            </a:r>
          </a:p>
          <a:p>
            <a:endParaRPr lang="it-IT" dirty="0"/>
          </a:p>
          <a:p>
            <a:endParaRPr dirty="0"/>
          </a:p>
        </p:txBody>
      </p:sp>
      <p:sp>
        <p:nvSpPr>
          <p:cNvPr id="5" name="TextBox 4">
            <a:extLst>
              <a:ext uri="{FF2B5EF4-FFF2-40B4-BE49-F238E27FC236}">
                <a16:creationId xmlns:a16="http://schemas.microsoft.com/office/drawing/2014/main" id="{8B9340F9-0FE0-ACE5-B8BB-F9254E126351}"/>
              </a:ext>
            </a:extLst>
          </p:cNvPr>
          <p:cNvSpPr txBox="1"/>
          <p:nvPr/>
        </p:nvSpPr>
        <p:spPr>
          <a:xfrm>
            <a:off x="274320" y="6217920"/>
            <a:ext cx="2743200" cy="274320"/>
          </a:xfrm>
          <a:prstGeom prst="rect">
            <a:avLst/>
          </a:prstGeom>
          <a:noFill/>
        </p:spPr>
        <p:txBody>
          <a:bodyPr wrap="none">
            <a:spAutoFit/>
          </a:bodyPr>
          <a:lstStyle/>
          <a:p>
            <a:pPr>
              <a:defRPr sz="1000"/>
            </a:pPr>
            <a:r>
              <a:rPr dirty="0"/>
              <a:t>Slide 2</a:t>
            </a:r>
          </a:p>
        </p:txBody>
      </p:sp>
      <p:sp>
        <p:nvSpPr>
          <p:cNvPr id="6" name="CasellaDiTesto 5">
            <a:extLst>
              <a:ext uri="{FF2B5EF4-FFF2-40B4-BE49-F238E27FC236}">
                <a16:creationId xmlns:a16="http://schemas.microsoft.com/office/drawing/2014/main" id="{983BF633-D430-F972-A663-16C5CD97C1A8}"/>
              </a:ext>
            </a:extLst>
          </p:cNvPr>
          <p:cNvSpPr txBox="1"/>
          <p:nvPr/>
        </p:nvSpPr>
        <p:spPr>
          <a:xfrm>
            <a:off x="289147" y="3793385"/>
            <a:ext cx="7084398" cy="2308324"/>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p:spPr>
        <p:txBody>
          <a:bodyPr wrap="square" rtlCol="0">
            <a:spAutoFit/>
          </a:bodyPr>
          <a:lstStyle/>
          <a:p>
            <a:r>
              <a:rPr lang="it-IT" dirty="0">
                <a:latin typeface="Times New Roman" panose="02020603050405020304" pitchFamily="18" charset="0"/>
                <a:cs typeface="Times New Roman" panose="02020603050405020304" pitchFamily="18" charset="0"/>
              </a:rPr>
              <a:t>Concezione tradizionale della famiglia comincia ad incrinarsi negli anni ’70 del secolo scorso</a:t>
            </a:r>
          </a:p>
          <a:p>
            <a:r>
              <a:rPr lang="it-IT" dirty="0">
                <a:latin typeface="Times New Roman" panose="02020603050405020304" pitchFamily="18" charset="0"/>
                <a:cs typeface="Times New Roman" panose="02020603050405020304" pitchFamily="18" charset="0"/>
              </a:rPr>
              <a:t>Grandi riforme:</a:t>
            </a:r>
          </a:p>
          <a:p>
            <a:r>
              <a:rPr lang="it-IT" dirty="0">
                <a:latin typeface="Times New Roman" panose="02020603050405020304" pitchFamily="18" charset="0"/>
                <a:cs typeface="Times New Roman" panose="02020603050405020304" pitchFamily="18" charset="0"/>
              </a:rPr>
              <a:t>l. Divorzio (n. 898 del 1970)</a:t>
            </a:r>
          </a:p>
          <a:p>
            <a:r>
              <a:rPr lang="it-IT" dirty="0">
                <a:latin typeface="Times New Roman" panose="02020603050405020304" pitchFamily="18" charset="0"/>
                <a:cs typeface="Times New Roman" panose="02020603050405020304" pitchFamily="18" charset="0"/>
              </a:rPr>
              <a:t>Riforma del dir. di famiglia (n. 151 del 1975)</a:t>
            </a:r>
          </a:p>
          <a:p>
            <a:r>
              <a:rPr lang="it-IT" dirty="0">
                <a:latin typeface="Times New Roman" panose="02020603050405020304" pitchFamily="18" charset="0"/>
                <a:cs typeface="Times New Roman" panose="02020603050405020304" pitchFamily="18" charset="0"/>
              </a:rPr>
              <a:t>l. sull’aborto (l. 194/1978)</a:t>
            </a:r>
          </a:p>
          <a:p>
            <a:r>
              <a:rPr lang="it-IT" dirty="0">
                <a:latin typeface="Times New Roman" panose="02020603050405020304" pitchFamily="18" charset="0"/>
                <a:cs typeface="Times New Roman" panose="02020603050405020304" pitchFamily="18" charset="0"/>
              </a:rPr>
              <a:t>l. adozione (n.184 del 1983 </a:t>
            </a:r>
          </a:p>
          <a:p>
            <a:r>
              <a:rPr lang="it-IT" dirty="0">
                <a:latin typeface="Times New Roman" panose="02020603050405020304" pitchFamily="18" charset="0"/>
                <a:cs typeface="Times New Roman" panose="02020603050405020304" pitchFamily="18" charset="0"/>
              </a:rPr>
              <a:t>e altre </a:t>
            </a:r>
          </a:p>
        </p:txBody>
      </p:sp>
      <p:pic>
        <p:nvPicPr>
          <p:cNvPr id="10" name="Immagine 9">
            <a:extLst>
              <a:ext uri="{FF2B5EF4-FFF2-40B4-BE49-F238E27FC236}">
                <a16:creationId xmlns:a16="http://schemas.microsoft.com/office/drawing/2014/main" id="{C136C162-E563-833E-B982-ECD3F64EB183}"/>
              </a:ext>
            </a:extLst>
          </p:cNvPr>
          <p:cNvPicPr>
            <a:picLocks noChangeAspect="1"/>
          </p:cNvPicPr>
          <p:nvPr/>
        </p:nvPicPr>
        <p:blipFill>
          <a:blip r:embed="rId2"/>
          <a:stretch>
            <a:fillRect/>
          </a:stretch>
        </p:blipFill>
        <p:spPr>
          <a:xfrm>
            <a:off x="7958014" y="1091851"/>
            <a:ext cx="3496015" cy="4785170"/>
          </a:xfrm>
          <a:prstGeom prst="rect">
            <a:avLst/>
          </a:prstGeom>
        </p:spPr>
      </p:pic>
      <p:sp>
        <p:nvSpPr>
          <p:cNvPr id="12" name="CasellaDiTesto 11">
            <a:extLst>
              <a:ext uri="{FF2B5EF4-FFF2-40B4-BE49-F238E27FC236}">
                <a16:creationId xmlns:a16="http://schemas.microsoft.com/office/drawing/2014/main" id="{03039D82-CCDE-BA59-FA05-6EDF3173102C}"/>
              </a:ext>
            </a:extLst>
          </p:cNvPr>
          <p:cNvSpPr txBox="1"/>
          <p:nvPr/>
        </p:nvSpPr>
        <p:spPr>
          <a:xfrm>
            <a:off x="7958014" y="5963209"/>
            <a:ext cx="5415349" cy="276999"/>
          </a:xfrm>
          <a:prstGeom prst="rect">
            <a:avLst/>
          </a:prstGeom>
          <a:noFill/>
        </p:spPr>
        <p:txBody>
          <a:bodyPr wrap="square">
            <a:spAutoFit/>
          </a:bodyPr>
          <a:lstStyle/>
          <a:p>
            <a:r>
              <a:rPr lang="it-IT" sz="1200" i="1" dirty="0"/>
              <a:t>Jan van Eyck – Ritratto dei coniugi Arnolfini (1434)</a:t>
            </a:r>
          </a:p>
        </p:txBody>
      </p:sp>
    </p:spTree>
    <p:extLst>
      <p:ext uri="{BB962C8B-B14F-4D97-AF65-F5344CB8AC3E}">
        <p14:creationId xmlns:p14="http://schemas.microsoft.com/office/powerpoint/2010/main" val="1382199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7FA"/>
        </a:solidFill>
        <a:effectLst/>
      </p:bgPr>
    </p:bg>
    <p:spTree>
      <p:nvGrpSpPr>
        <p:cNvPr id="1" name=""/>
        <p:cNvGrpSpPr/>
        <p:nvPr/>
      </p:nvGrpSpPr>
      <p:grpSpPr>
        <a:xfrm>
          <a:off x="0" y="0"/>
          <a:ext cx="0" cy="0"/>
          <a:chOff x="0" y="0"/>
          <a:chExt cx="0" cy="0"/>
        </a:xfrm>
      </p:grpSpPr>
      <p:sp>
        <p:nvSpPr>
          <p:cNvPr id="2" name="Rectangle 1"/>
          <p:cNvSpPr/>
          <p:nvPr/>
        </p:nvSpPr>
        <p:spPr>
          <a:xfrm>
            <a:off x="0" y="0"/>
            <a:ext cx="12188952" cy="640080"/>
          </a:xfrm>
          <a:prstGeom prst="rect">
            <a:avLst/>
          </a:prstGeom>
          <a:solidFill>
            <a:srgbClr val="223A5E"/>
          </a:solidFill>
          <a:ln>
            <a:solidFill>
              <a:srgbClr val="223A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3" name="TextBox 2"/>
          <p:cNvSpPr txBox="1"/>
          <p:nvPr/>
        </p:nvSpPr>
        <p:spPr>
          <a:xfrm>
            <a:off x="365760" y="109728"/>
            <a:ext cx="6188425" cy="461665"/>
          </a:xfrm>
          <a:prstGeom prst="rect">
            <a:avLst/>
          </a:prstGeom>
          <a:noFill/>
        </p:spPr>
        <p:txBody>
          <a:bodyPr wrap="none">
            <a:spAutoFit/>
          </a:bodyPr>
          <a:lstStyle/>
          <a:p>
            <a:pPr>
              <a:defRPr sz="2400" b="1">
                <a:solidFill>
                  <a:srgbClr val="FFFFFF"/>
                </a:solidFill>
              </a:defRPr>
            </a:pPr>
            <a:r>
              <a:rPr dirty="0"/>
              <a:t>L</a:t>
            </a:r>
            <a:r>
              <a:rPr lang="it-IT" dirty="0"/>
              <a:t>’ingresso della responsabilità civile in famiglia </a:t>
            </a:r>
            <a:endParaRPr dirty="0"/>
          </a:p>
        </p:txBody>
      </p:sp>
      <p:sp>
        <p:nvSpPr>
          <p:cNvPr id="5" name="TextBox 4"/>
          <p:cNvSpPr txBox="1"/>
          <p:nvPr/>
        </p:nvSpPr>
        <p:spPr>
          <a:xfrm>
            <a:off x="274320" y="6217920"/>
            <a:ext cx="2743200" cy="274320"/>
          </a:xfrm>
          <a:prstGeom prst="rect">
            <a:avLst/>
          </a:prstGeom>
          <a:noFill/>
        </p:spPr>
        <p:txBody>
          <a:bodyPr wrap="none">
            <a:spAutoFit/>
          </a:bodyPr>
          <a:lstStyle/>
          <a:p>
            <a:pPr>
              <a:defRPr sz="1000"/>
            </a:pPr>
            <a:r>
              <a:rPr dirty="0"/>
              <a:t>Slide 3</a:t>
            </a:r>
          </a:p>
        </p:txBody>
      </p:sp>
      <p:sp>
        <p:nvSpPr>
          <p:cNvPr id="7" name="CasellaDiTesto 6">
            <a:extLst>
              <a:ext uri="{FF2B5EF4-FFF2-40B4-BE49-F238E27FC236}">
                <a16:creationId xmlns:a16="http://schemas.microsoft.com/office/drawing/2014/main" id="{B4F503D3-C1A7-DC0A-9CAA-CB17AFDEE39B}"/>
              </a:ext>
            </a:extLst>
          </p:cNvPr>
          <p:cNvSpPr txBox="1"/>
          <p:nvPr/>
        </p:nvSpPr>
        <p:spPr>
          <a:xfrm>
            <a:off x="1320230" y="1162351"/>
            <a:ext cx="3171497" cy="3970318"/>
          </a:xfrm>
          <a:prstGeom prst="rect">
            <a:avLst/>
          </a:prstGeom>
          <a:noFill/>
        </p:spPr>
        <p:txBody>
          <a:bodyPr wrap="square">
            <a:spAutoFit/>
          </a:bodyPr>
          <a:lstStyle/>
          <a:p>
            <a:r>
              <a:rPr lang="it-IT" dirty="0"/>
              <a:t>Le prime brecce nella cittadella del diritto di famiglia si aprono nel 2000, con l'ingresso della responsabilità civile nei rapporti familiari.</a:t>
            </a:r>
          </a:p>
          <a:p>
            <a:endParaRPr lang="it-IT" dirty="0"/>
          </a:p>
          <a:p>
            <a:r>
              <a:rPr lang="it-IT" dirty="0"/>
              <a:t>Due pronunce fondamentali segnano il debutto del comparto endofamiliare della r.c.:</a:t>
            </a:r>
          </a:p>
          <a:p>
            <a:r>
              <a:rPr lang="it-IT" b="1" dirty="0"/>
              <a:t>                                                                                   Cass. 13.6.2000 n. 7713</a:t>
            </a:r>
          </a:p>
          <a:p>
            <a:endParaRPr lang="it-IT" dirty="0"/>
          </a:p>
          <a:p>
            <a:r>
              <a:rPr lang="it-IT" b="1" dirty="0"/>
              <a:t>Trib. Firenze 13.6.2000</a:t>
            </a:r>
          </a:p>
        </p:txBody>
      </p:sp>
      <p:pic>
        <p:nvPicPr>
          <p:cNvPr id="8" name="Immagine 7">
            <a:extLst>
              <a:ext uri="{FF2B5EF4-FFF2-40B4-BE49-F238E27FC236}">
                <a16:creationId xmlns:a16="http://schemas.microsoft.com/office/drawing/2014/main" id="{85D83C03-A3F9-22B3-D70A-EF7D9C5E7F16}"/>
              </a:ext>
            </a:extLst>
          </p:cNvPr>
          <p:cNvPicPr>
            <a:picLocks noChangeAspect="1"/>
          </p:cNvPicPr>
          <p:nvPr/>
        </p:nvPicPr>
        <p:blipFill>
          <a:blip r:embed="rId2"/>
          <a:srcRect/>
          <a:stretch/>
        </p:blipFill>
        <p:spPr>
          <a:xfrm>
            <a:off x="5852160" y="1162351"/>
            <a:ext cx="4076556" cy="4761290"/>
          </a:xfrm>
          <a:prstGeom prst="rect">
            <a:avLst/>
          </a:prstGeom>
        </p:spPr>
      </p:pic>
      <p:sp>
        <p:nvSpPr>
          <p:cNvPr id="9" name="CasellaDiTesto 8">
            <a:extLst>
              <a:ext uri="{FF2B5EF4-FFF2-40B4-BE49-F238E27FC236}">
                <a16:creationId xmlns:a16="http://schemas.microsoft.com/office/drawing/2014/main" id="{401F6588-2716-B0AD-FAE4-9E0FD8B088B0}"/>
              </a:ext>
            </a:extLst>
          </p:cNvPr>
          <p:cNvSpPr txBox="1"/>
          <p:nvPr/>
        </p:nvSpPr>
        <p:spPr>
          <a:xfrm>
            <a:off x="5743576" y="5940921"/>
            <a:ext cx="3446144" cy="276999"/>
          </a:xfrm>
          <a:prstGeom prst="rect">
            <a:avLst/>
          </a:prstGeom>
          <a:noFill/>
        </p:spPr>
        <p:txBody>
          <a:bodyPr wrap="square">
            <a:spAutoFit/>
          </a:bodyPr>
          <a:lstStyle/>
          <a:p>
            <a:r>
              <a:rPr lang="it-IT" sz="1200" i="1" dirty="0"/>
              <a:t>Jean Fouquet, La caduta di Gerico, ca. 1470-1475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7FA"/>
        </a:solidFill>
        <a:effectLst/>
      </p:bgPr>
    </p:bg>
    <p:spTree>
      <p:nvGrpSpPr>
        <p:cNvPr id="1" name="">
          <a:extLst>
            <a:ext uri="{FF2B5EF4-FFF2-40B4-BE49-F238E27FC236}">
              <a16:creationId xmlns:a16="http://schemas.microsoft.com/office/drawing/2014/main" id="{25176DF6-CB56-4684-2F1C-EFCD274C2D7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F42AD1B-2698-A5F3-0DB4-DDB4784BD47F}"/>
              </a:ext>
            </a:extLst>
          </p:cNvPr>
          <p:cNvSpPr/>
          <p:nvPr/>
        </p:nvSpPr>
        <p:spPr>
          <a:xfrm>
            <a:off x="0" y="0"/>
            <a:ext cx="12188952" cy="640080"/>
          </a:xfrm>
          <a:prstGeom prst="rect">
            <a:avLst/>
          </a:prstGeom>
          <a:solidFill>
            <a:srgbClr val="223A5E"/>
          </a:solidFill>
          <a:ln>
            <a:solidFill>
              <a:srgbClr val="223A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5" name="TextBox 4">
            <a:extLst>
              <a:ext uri="{FF2B5EF4-FFF2-40B4-BE49-F238E27FC236}">
                <a16:creationId xmlns:a16="http://schemas.microsoft.com/office/drawing/2014/main" id="{ACBBC395-0B49-F57B-64ED-1FCCDDBE123F}"/>
              </a:ext>
            </a:extLst>
          </p:cNvPr>
          <p:cNvSpPr txBox="1"/>
          <p:nvPr/>
        </p:nvSpPr>
        <p:spPr>
          <a:xfrm>
            <a:off x="274320" y="6217920"/>
            <a:ext cx="2743200" cy="274320"/>
          </a:xfrm>
          <a:prstGeom prst="rect">
            <a:avLst/>
          </a:prstGeom>
          <a:noFill/>
        </p:spPr>
        <p:txBody>
          <a:bodyPr wrap="none">
            <a:spAutoFit/>
          </a:bodyPr>
          <a:lstStyle/>
          <a:p>
            <a:pPr>
              <a:defRPr sz="1000"/>
            </a:pPr>
            <a:r>
              <a:rPr dirty="0"/>
              <a:t>Slide 3</a:t>
            </a:r>
          </a:p>
        </p:txBody>
      </p:sp>
      <p:sp>
        <p:nvSpPr>
          <p:cNvPr id="7" name="CasellaDiTesto 6">
            <a:extLst>
              <a:ext uri="{FF2B5EF4-FFF2-40B4-BE49-F238E27FC236}">
                <a16:creationId xmlns:a16="http://schemas.microsoft.com/office/drawing/2014/main" id="{4EDBC80A-296C-230A-A1B4-8DE058BD8CCB}"/>
              </a:ext>
            </a:extLst>
          </p:cNvPr>
          <p:cNvSpPr txBox="1"/>
          <p:nvPr/>
        </p:nvSpPr>
        <p:spPr>
          <a:xfrm>
            <a:off x="6636511" y="2034281"/>
            <a:ext cx="3171497" cy="2862322"/>
          </a:xfrm>
          <a:prstGeom prst="rect">
            <a:avLst/>
          </a:prstGeom>
          <a:noFill/>
        </p:spPr>
        <p:txBody>
          <a:bodyPr wrap="square">
            <a:spAutoFit/>
          </a:bodyPr>
          <a:lstStyle/>
          <a:p>
            <a:endParaRPr lang="it-IT" dirty="0"/>
          </a:p>
          <a:p>
            <a:r>
              <a:rPr lang="it-IT" dirty="0"/>
              <a:t>Tardiva somministrazione del mantenimento al figlio </a:t>
            </a:r>
          </a:p>
          <a:p>
            <a:endParaRPr lang="it-IT" dirty="0"/>
          </a:p>
          <a:p>
            <a:endParaRPr lang="it-IT" dirty="0"/>
          </a:p>
          <a:p>
            <a:r>
              <a:rPr lang="it-IT" dirty="0"/>
              <a:t>Lesione di fondamentali diritti della persona inerenti la qualità di figlio e di minore </a:t>
            </a:r>
          </a:p>
          <a:p>
            <a:endParaRPr lang="it-IT" dirty="0"/>
          </a:p>
          <a:p>
            <a:endParaRPr lang="it-IT" dirty="0"/>
          </a:p>
        </p:txBody>
      </p:sp>
      <p:sp>
        <p:nvSpPr>
          <p:cNvPr id="6" name="CasellaDiTesto 5">
            <a:extLst>
              <a:ext uri="{FF2B5EF4-FFF2-40B4-BE49-F238E27FC236}">
                <a16:creationId xmlns:a16="http://schemas.microsoft.com/office/drawing/2014/main" id="{6CE240F1-E728-295B-6F85-F05CC541CD3B}"/>
              </a:ext>
            </a:extLst>
          </p:cNvPr>
          <p:cNvSpPr txBox="1"/>
          <p:nvPr/>
        </p:nvSpPr>
        <p:spPr>
          <a:xfrm>
            <a:off x="874740" y="2034281"/>
            <a:ext cx="4285560" cy="3416320"/>
          </a:xfrm>
          <a:prstGeom prst="rect">
            <a:avLst/>
          </a:prstGeom>
          <a:noFill/>
        </p:spPr>
        <p:txBody>
          <a:bodyPr wrap="square">
            <a:spAutoFit/>
          </a:bodyPr>
          <a:lstStyle/>
          <a:p>
            <a:endParaRPr lang="it-IT" b="1" dirty="0"/>
          </a:p>
          <a:p>
            <a:r>
              <a:rPr lang="it-IT" dirty="0"/>
              <a:t>Violazione del dovere di fedeltà</a:t>
            </a:r>
          </a:p>
          <a:p>
            <a:r>
              <a:rPr lang="it-IT" dirty="0"/>
              <a:t>Violazione del dovere di assistenza da parte del marito nei confronti della moglie psichicamente fragile  </a:t>
            </a:r>
          </a:p>
          <a:p>
            <a:endParaRPr lang="it-IT" dirty="0"/>
          </a:p>
          <a:p>
            <a:r>
              <a:rPr lang="it-IT" dirty="0"/>
              <a:t>Lesione diritto alla salute </a:t>
            </a:r>
          </a:p>
          <a:p>
            <a:endParaRPr lang="it-IT" dirty="0"/>
          </a:p>
          <a:p>
            <a:r>
              <a:rPr lang="it-IT" dirty="0"/>
              <a:t>Riconosciuto danno biologico </a:t>
            </a:r>
          </a:p>
          <a:p>
            <a:endParaRPr lang="it-IT" dirty="0"/>
          </a:p>
          <a:p>
            <a:r>
              <a:rPr lang="it-IT" dirty="0"/>
              <a:t>Liquidati 142 milioni di lire </a:t>
            </a:r>
          </a:p>
          <a:p>
            <a:endParaRPr lang="it-IT" dirty="0"/>
          </a:p>
        </p:txBody>
      </p:sp>
      <p:sp>
        <p:nvSpPr>
          <p:cNvPr id="10" name="Rettangolo 9">
            <a:extLst>
              <a:ext uri="{FF2B5EF4-FFF2-40B4-BE49-F238E27FC236}">
                <a16:creationId xmlns:a16="http://schemas.microsoft.com/office/drawing/2014/main" id="{3613D21C-1BF2-CA01-23FC-BB7F1C76A4F1}"/>
              </a:ext>
            </a:extLst>
          </p:cNvPr>
          <p:cNvSpPr/>
          <p:nvPr/>
        </p:nvSpPr>
        <p:spPr>
          <a:xfrm>
            <a:off x="874740" y="1412725"/>
            <a:ext cx="4516693" cy="461665"/>
          </a:xfrm>
          <a:prstGeom prst="rect">
            <a:avLst/>
          </a:prstGeom>
          <a:solidFill>
            <a:srgbClr val="92D050"/>
          </a:solidFill>
        </p:spPr>
        <p:txBody>
          <a:bodyPr wrap="square" lIns="91440" tIns="45720" rIns="91440" bIns="45720">
            <a:spAutoFit/>
          </a:bodyPr>
          <a:lstStyle/>
          <a:p>
            <a:pPr algn="ctr"/>
            <a:r>
              <a:rPr lang="it-IT" sz="2400" b="1" dirty="0"/>
              <a:t>Trib. Firenze 13.6.2000</a:t>
            </a:r>
          </a:p>
        </p:txBody>
      </p:sp>
      <p:sp>
        <p:nvSpPr>
          <p:cNvPr id="11" name="Rettangolo 10">
            <a:extLst>
              <a:ext uri="{FF2B5EF4-FFF2-40B4-BE49-F238E27FC236}">
                <a16:creationId xmlns:a16="http://schemas.microsoft.com/office/drawing/2014/main" id="{1B9E9B5D-B10B-4F78-3966-2B6F838E655B}"/>
              </a:ext>
            </a:extLst>
          </p:cNvPr>
          <p:cNvSpPr/>
          <p:nvPr/>
        </p:nvSpPr>
        <p:spPr>
          <a:xfrm>
            <a:off x="6651375" y="1401295"/>
            <a:ext cx="3156633" cy="461665"/>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none" lIns="91440" tIns="45720" rIns="91440" bIns="45720">
            <a:spAutoFit/>
          </a:bodyPr>
          <a:lstStyle/>
          <a:p>
            <a:pPr algn="ctr"/>
            <a:r>
              <a:rPr lang="it-IT" sz="2400" b="1" dirty="0">
                <a:solidFill>
                  <a:schemeClr val="tx1"/>
                </a:solidFill>
              </a:rPr>
              <a:t>Cass. 13.6.2000 n. 7713</a:t>
            </a:r>
          </a:p>
        </p:txBody>
      </p:sp>
      <p:sp>
        <p:nvSpPr>
          <p:cNvPr id="12" name="TextBox 2">
            <a:extLst>
              <a:ext uri="{FF2B5EF4-FFF2-40B4-BE49-F238E27FC236}">
                <a16:creationId xmlns:a16="http://schemas.microsoft.com/office/drawing/2014/main" id="{205D0FB5-9F41-B80F-F7EB-4117F22A038C}"/>
              </a:ext>
            </a:extLst>
          </p:cNvPr>
          <p:cNvSpPr txBox="1"/>
          <p:nvPr/>
        </p:nvSpPr>
        <p:spPr>
          <a:xfrm>
            <a:off x="365760" y="109728"/>
            <a:ext cx="6188425" cy="461665"/>
          </a:xfrm>
          <a:prstGeom prst="rect">
            <a:avLst/>
          </a:prstGeom>
          <a:noFill/>
        </p:spPr>
        <p:txBody>
          <a:bodyPr wrap="none">
            <a:spAutoFit/>
          </a:bodyPr>
          <a:lstStyle/>
          <a:p>
            <a:pPr>
              <a:defRPr sz="2400" b="1">
                <a:solidFill>
                  <a:srgbClr val="FFFFFF"/>
                </a:solidFill>
              </a:defRPr>
            </a:pPr>
            <a:r>
              <a:rPr dirty="0"/>
              <a:t>L</a:t>
            </a:r>
            <a:r>
              <a:rPr lang="it-IT" dirty="0"/>
              <a:t>’ingresso della responsabilità civile in famiglia </a:t>
            </a:r>
            <a:endParaRPr dirty="0"/>
          </a:p>
        </p:txBody>
      </p:sp>
    </p:spTree>
    <p:extLst>
      <p:ext uri="{BB962C8B-B14F-4D97-AF65-F5344CB8AC3E}">
        <p14:creationId xmlns:p14="http://schemas.microsoft.com/office/powerpoint/2010/main" val="2984801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7FA"/>
        </a:solidFill>
        <a:effectLst/>
      </p:bgPr>
    </p:bg>
    <p:spTree>
      <p:nvGrpSpPr>
        <p:cNvPr id="1" name=""/>
        <p:cNvGrpSpPr/>
        <p:nvPr/>
      </p:nvGrpSpPr>
      <p:grpSpPr>
        <a:xfrm>
          <a:off x="0" y="0"/>
          <a:ext cx="0" cy="0"/>
          <a:chOff x="0" y="0"/>
          <a:chExt cx="0" cy="0"/>
        </a:xfrm>
      </p:grpSpPr>
      <p:sp>
        <p:nvSpPr>
          <p:cNvPr id="2" name="Rectangle 1"/>
          <p:cNvSpPr/>
          <p:nvPr/>
        </p:nvSpPr>
        <p:spPr>
          <a:xfrm>
            <a:off x="0" y="0"/>
            <a:ext cx="12188952" cy="640080"/>
          </a:xfrm>
          <a:prstGeom prst="rect">
            <a:avLst/>
          </a:prstGeom>
          <a:solidFill>
            <a:srgbClr val="223A5E"/>
          </a:solidFill>
          <a:ln>
            <a:solidFill>
              <a:srgbClr val="223A5E"/>
            </a:solidFill>
          </a:ln>
        </p:spPr>
        <p:style>
          <a:lnRef idx="1">
            <a:schemeClr val="accent1"/>
          </a:lnRef>
          <a:fillRef idx="3">
            <a:schemeClr val="accent1"/>
          </a:fillRef>
          <a:effectRef idx="2">
            <a:schemeClr val="accent1"/>
          </a:effectRef>
          <a:fontRef idx="minor">
            <a:schemeClr val="lt1"/>
          </a:fontRef>
        </p:style>
        <p:txBody>
          <a:bodyPr rtlCol="0" anchor="ctr"/>
          <a:lstStyle/>
          <a:p>
            <a:pPr>
              <a:defRPr sz="2400" b="1">
                <a:solidFill>
                  <a:srgbClr val="FFFFFF"/>
                </a:solidFill>
              </a:defRPr>
            </a:pPr>
            <a:endParaRPr lang="it-IT" dirty="0"/>
          </a:p>
        </p:txBody>
      </p:sp>
      <p:sp>
        <p:nvSpPr>
          <p:cNvPr id="5" name="TextBox 4"/>
          <p:cNvSpPr txBox="1"/>
          <p:nvPr/>
        </p:nvSpPr>
        <p:spPr>
          <a:xfrm>
            <a:off x="274320" y="6217920"/>
            <a:ext cx="2743200" cy="274320"/>
          </a:xfrm>
          <a:prstGeom prst="rect">
            <a:avLst/>
          </a:prstGeom>
          <a:noFill/>
        </p:spPr>
        <p:txBody>
          <a:bodyPr wrap="none">
            <a:spAutoFit/>
          </a:bodyPr>
          <a:lstStyle/>
          <a:p>
            <a:pPr>
              <a:defRPr sz="1000"/>
            </a:pPr>
            <a:r>
              <a:rPr dirty="0"/>
              <a:t>Slide 4</a:t>
            </a:r>
          </a:p>
        </p:txBody>
      </p:sp>
      <p:pic>
        <p:nvPicPr>
          <p:cNvPr id="6" name="Immagine 5">
            <a:extLst>
              <a:ext uri="{FF2B5EF4-FFF2-40B4-BE49-F238E27FC236}">
                <a16:creationId xmlns:a16="http://schemas.microsoft.com/office/drawing/2014/main" id="{655C61DA-57FB-A4DF-331B-2B612FCF337F}"/>
              </a:ext>
            </a:extLst>
          </p:cNvPr>
          <p:cNvPicPr>
            <a:picLocks noChangeAspect="1"/>
          </p:cNvPicPr>
          <p:nvPr/>
        </p:nvPicPr>
        <p:blipFill>
          <a:blip r:embed="rId2"/>
          <a:stretch>
            <a:fillRect/>
          </a:stretch>
        </p:blipFill>
        <p:spPr>
          <a:xfrm>
            <a:off x="6755130" y="995583"/>
            <a:ext cx="3352107" cy="5222337"/>
          </a:xfrm>
          <a:prstGeom prst="rect">
            <a:avLst/>
          </a:prstGeom>
        </p:spPr>
      </p:pic>
      <p:sp>
        <p:nvSpPr>
          <p:cNvPr id="8" name="CasellaDiTesto 7">
            <a:extLst>
              <a:ext uri="{FF2B5EF4-FFF2-40B4-BE49-F238E27FC236}">
                <a16:creationId xmlns:a16="http://schemas.microsoft.com/office/drawing/2014/main" id="{698BF1DE-96B2-2FB8-E413-542FB2383C1B}"/>
              </a:ext>
            </a:extLst>
          </p:cNvPr>
          <p:cNvSpPr txBox="1"/>
          <p:nvPr/>
        </p:nvSpPr>
        <p:spPr>
          <a:xfrm>
            <a:off x="868828" y="907436"/>
            <a:ext cx="5225584" cy="3385542"/>
          </a:xfrm>
          <a:prstGeom prst="rect">
            <a:avLst/>
          </a:prstGeom>
          <a:noFill/>
        </p:spPr>
        <p:txBody>
          <a:bodyPr wrap="square">
            <a:spAutoFit/>
          </a:bodyPr>
          <a:lstStyle/>
          <a:p>
            <a:r>
              <a:rPr lang="it-IT" b="1" dirty="0"/>
              <a:t>Trib. Milano, 4.6.2002</a:t>
            </a:r>
          </a:p>
          <a:p>
            <a:r>
              <a:rPr lang="it-IT" dirty="0"/>
              <a:t>(Bigliettini laconici)</a:t>
            </a:r>
          </a:p>
          <a:p>
            <a:endParaRPr lang="it-IT" dirty="0"/>
          </a:p>
          <a:p>
            <a:r>
              <a:rPr lang="it-IT" sz="1600" u="sng" dirty="0"/>
              <a:t>Anticipa i criteri che poi diverranno i capisaldi della responsabilità endofamiliare:</a:t>
            </a:r>
          </a:p>
          <a:p>
            <a:r>
              <a:rPr lang="it-IT" sz="1600" dirty="0"/>
              <a:t>-doveri coniugali </a:t>
            </a:r>
            <a:r>
              <a:rPr lang="it-IT" sz="1600" dirty="0">
                <a:sym typeface="Wingdings" pitchFamily="2" charset="2"/>
              </a:rPr>
              <a:t> natura giuridica </a:t>
            </a:r>
          </a:p>
          <a:p>
            <a:r>
              <a:rPr lang="it-IT" sz="1600" dirty="0">
                <a:sym typeface="Wingdings" pitchFamily="2" charset="2"/>
              </a:rPr>
              <a:t>-rimedi giusfam. insufficienti </a:t>
            </a:r>
          </a:p>
          <a:p>
            <a:r>
              <a:rPr lang="it-IT" sz="1600" dirty="0">
                <a:sym typeface="Wingdings" pitchFamily="2" charset="2"/>
              </a:rPr>
              <a:t>-resp. civ. tra coniugi deve ammettersi pena violazione della Costituzione</a:t>
            </a:r>
          </a:p>
          <a:p>
            <a:r>
              <a:rPr lang="it-IT" sz="1600" dirty="0">
                <a:sym typeface="Wingdings" pitchFamily="2" charset="2"/>
              </a:rPr>
              <a:t>-violazione di un dovere coniugale non equivale di per sé a illecito </a:t>
            </a:r>
          </a:p>
          <a:p>
            <a:r>
              <a:rPr lang="it-IT" sz="1600" dirty="0">
                <a:sym typeface="Wingdings" pitchFamily="2" charset="2"/>
              </a:rPr>
              <a:t>-va accertata l’antigiuridicità della condotta, la sua obiettiva gravità, la sussistenza del danno e il nesso causale </a:t>
            </a:r>
            <a:endParaRPr lang="it-IT" sz="1600" dirty="0"/>
          </a:p>
        </p:txBody>
      </p:sp>
      <p:sp>
        <p:nvSpPr>
          <p:cNvPr id="14" name="Rettangolo 13">
            <a:extLst>
              <a:ext uri="{FF2B5EF4-FFF2-40B4-BE49-F238E27FC236}">
                <a16:creationId xmlns:a16="http://schemas.microsoft.com/office/drawing/2014/main" id="{81DAE33F-9AC3-34E8-D8A0-6F01F1C192C7}"/>
              </a:ext>
            </a:extLst>
          </p:cNvPr>
          <p:cNvSpPr/>
          <p:nvPr/>
        </p:nvSpPr>
        <p:spPr>
          <a:xfrm>
            <a:off x="3017520" y="4402038"/>
            <a:ext cx="2834640" cy="1815882"/>
          </a:xfrm>
          <a:prstGeom prst="rect">
            <a:avLst/>
          </a:prstGeom>
          <a:solidFill>
            <a:srgbClr val="92D050"/>
          </a:solidFill>
        </p:spPr>
        <p:txBody>
          <a:bodyPr wrap="square" lIns="91440" tIns="45720" rIns="91440" bIns="45720">
            <a:spAutoFit/>
          </a:bodyPr>
          <a:lstStyle/>
          <a:p>
            <a:r>
              <a:rPr lang="it-IT" sz="1400" dirty="0"/>
              <a:t>Trib. Monza, 2.12.2004</a:t>
            </a:r>
          </a:p>
          <a:p>
            <a:r>
              <a:rPr lang="it-IT" sz="1400" dirty="0"/>
              <a:t>(Svilimento del genitore)</a:t>
            </a:r>
          </a:p>
          <a:p>
            <a:endParaRPr lang="it-IT" sz="1400" dirty="0"/>
          </a:p>
          <a:p>
            <a:r>
              <a:rPr lang="it-IT" sz="1400" dirty="0"/>
              <a:t>Trib. Venezia, 30.6.2004</a:t>
            </a:r>
          </a:p>
          <a:p>
            <a:r>
              <a:rPr lang="it-IT" sz="1400" dirty="0"/>
              <a:t>(Disinteresse paterno)</a:t>
            </a:r>
          </a:p>
          <a:p>
            <a:endParaRPr lang="it-IT" sz="1400" dirty="0"/>
          </a:p>
          <a:p>
            <a:r>
              <a:rPr lang="it-IT" sz="1400" dirty="0"/>
              <a:t>App. Bologna, 10.2.2004</a:t>
            </a:r>
          </a:p>
          <a:p>
            <a:r>
              <a:rPr lang="it-IT" sz="1400" dirty="0"/>
              <a:t>(Disinteresse paterno)</a:t>
            </a:r>
            <a:endParaRPr lang="it-IT" sz="1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5" name="TextBox 2">
            <a:extLst>
              <a:ext uri="{FF2B5EF4-FFF2-40B4-BE49-F238E27FC236}">
                <a16:creationId xmlns:a16="http://schemas.microsoft.com/office/drawing/2014/main" id="{5B472186-0FD2-6350-5085-43C1173195F7}"/>
              </a:ext>
            </a:extLst>
          </p:cNvPr>
          <p:cNvSpPr txBox="1"/>
          <p:nvPr/>
        </p:nvSpPr>
        <p:spPr>
          <a:xfrm>
            <a:off x="365760" y="109728"/>
            <a:ext cx="6188425" cy="461665"/>
          </a:xfrm>
          <a:prstGeom prst="rect">
            <a:avLst/>
          </a:prstGeom>
          <a:noFill/>
        </p:spPr>
        <p:txBody>
          <a:bodyPr wrap="none">
            <a:spAutoFit/>
          </a:bodyPr>
          <a:lstStyle/>
          <a:p>
            <a:pPr>
              <a:defRPr sz="2400" b="1">
                <a:solidFill>
                  <a:srgbClr val="FFFFFF"/>
                </a:solidFill>
              </a:defRPr>
            </a:pPr>
            <a:r>
              <a:rPr dirty="0"/>
              <a:t>L</a:t>
            </a:r>
            <a:r>
              <a:rPr lang="it-IT" dirty="0"/>
              <a:t>’ingresso della responsabilità civile in famiglia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7FA"/>
        </a:solidFill>
        <a:effectLst/>
      </p:bgPr>
    </p:bg>
    <p:spTree>
      <p:nvGrpSpPr>
        <p:cNvPr id="1" name=""/>
        <p:cNvGrpSpPr/>
        <p:nvPr/>
      </p:nvGrpSpPr>
      <p:grpSpPr>
        <a:xfrm>
          <a:off x="0" y="0"/>
          <a:ext cx="0" cy="0"/>
          <a:chOff x="0" y="0"/>
          <a:chExt cx="0" cy="0"/>
        </a:xfrm>
      </p:grpSpPr>
      <p:sp>
        <p:nvSpPr>
          <p:cNvPr id="2" name="Rectangle 1"/>
          <p:cNvSpPr/>
          <p:nvPr/>
        </p:nvSpPr>
        <p:spPr>
          <a:xfrm>
            <a:off x="0" y="0"/>
            <a:ext cx="12188952" cy="640080"/>
          </a:xfrm>
          <a:prstGeom prst="rect">
            <a:avLst/>
          </a:prstGeom>
          <a:solidFill>
            <a:srgbClr val="223A5E"/>
          </a:solidFill>
          <a:ln>
            <a:solidFill>
              <a:srgbClr val="223A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3" name="TextBox 2"/>
          <p:cNvSpPr txBox="1"/>
          <p:nvPr/>
        </p:nvSpPr>
        <p:spPr>
          <a:xfrm>
            <a:off x="608012" y="85810"/>
            <a:ext cx="5078121" cy="461665"/>
          </a:xfrm>
          <a:prstGeom prst="rect">
            <a:avLst/>
          </a:prstGeom>
          <a:noFill/>
        </p:spPr>
        <p:txBody>
          <a:bodyPr wrap="none">
            <a:spAutoFit/>
          </a:bodyPr>
          <a:lstStyle/>
          <a:p>
            <a:pPr>
              <a:defRPr sz="2400" b="1">
                <a:solidFill>
                  <a:srgbClr val="FFFFFF"/>
                </a:solidFill>
              </a:defRPr>
            </a:pPr>
            <a:r>
              <a:rPr dirty="0"/>
              <a:t>C</a:t>
            </a:r>
            <a:r>
              <a:rPr lang="it-IT" dirty="0"/>
              <a:t>onsacrazione della r.c. endofamiliare </a:t>
            </a:r>
            <a:endParaRPr dirty="0"/>
          </a:p>
        </p:txBody>
      </p:sp>
      <p:sp>
        <p:nvSpPr>
          <p:cNvPr id="4" name="TextBox 3"/>
          <p:cNvSpPr txBox="1"/>
          <p:nvPr/>
        </p:nvSpPr>
        <p:spPr>
          <a:xfrm>
            <a:off x="294340" y="1859339"/>
            <a:ext cx="2743200" cy="2985433"/>
          </a:xfrm>
          <a:prstGeom prst="rect">
            <a:avLst/>
          </a:prstGeom>
          <a:noFill/>
        </p:spPr>
        <p:txBody>
          <a:bodyPr wrap="square">
            <a:spAutoFit/>
          </a:bodyPr>
          <a:lstStyle/>
          <a:p>
            <a:pPr>
              <a:defRPr sz="2200"/>
            </a:pPr>
            <a:r>
              <a:rPr i="1" dirty="0"/>
              <a:t>Impotentia </a:t>
            </a:r>
            <a:r>
              <a:rPr lang="it-IT" i="1" dirty="0"/>
              <a:t>coeundi </a:t>
            </a:r>
            <a:r>
              <a:rPr dirty="0"/>
              <a:t>taciuta</a:t>
            </a:r>
          </a:p>
          <a:p>
            <a:r>
              <a:rPr dirty="0"/>
              <a:t>↓</a:t>
            </a:r>
          </a:p>
          <a:p>
            <a:r>
              <a:rPr dirty="0"/>
              <a:t>Violazione del</a:t>
            </a:r>
            <a:r>
              <a:rPr lang="it-IT" dirty="0"/>
              <a:t>l’obbligo di lealtà nella fase anteriore al matrimonio   </a:t>
            </a:r>
          </a:p>
          <a:p>
            <a:r>
              <a:rPr dirty="0"/>
              <a:t>↓</a:t>
            </a:r>
          </a:p>
          <a:p>
            <a:r>
              <a:rPr lang="it-IT" dirty="0"/>
              <a:t>Lesione del diritto alla sessualità di rilevanza costituzionale </a:t>
            </a:r>
            <a:endParaRPr dirty="0"/>
          </a:p>
        </p:txBody>
      </p:sp>
      <p:sp>
        <p:nvSpPr>
          <p:cNvPr id="5" name="TextBox 4"/>
          <p:cNvSpPr txBox="1"/>
          <p:nvPr/>
        </p:nvSpPr>
        <p:spPr>
          <a:xfrm>
            <a:off x="274320" y="6217920"/>
            <a:ext cx="2743200" cy="274320"/>
          </a:xfrm>
          <a:prstGeom prst="rect">
            <a:avLst/>
          </a:prstGeom>
          <a:noFill/>
        </p:spPr>
        <p:txBody>
          <a:bodyPr wrap="none">
            <a:spAutoFit/>
          </a:bodyPr>
          <a:lstStyle/>
          <a:p>
            <a:pPr>
              <a:defRPr sz="1000"/>
            </a:pPr>
            <a:r>
              <a:rPr dirty="0"/>
              <a:t>Slide 5</a:t>
            </a:r>
          </a:p>
        </p:txBody>
      </p:sp>
      <p:pic>
        <p:nvPicPr>
          <p:cNvPr id="6" name="Immagine 5">
            <a:extLst>
              <a:ext uri="{FF2B5EF4-FFF2-40B4-BE49-F238E27FC236}">
                <a16:creationId xmlns:a16="http://schemas.microsoft.com/office/drawing/2014/main" id="{D313E822-9004-CBCC-64B3-EC283D647183}"/>
              </a:ext>
            </a:extLst>
          </p:cNvPr>
          <p:cNvPicPr>
            <a:picLocks noChangeAspect="1"/>
          </p:cNvPicPr>
          <p:nvPr/>
        </p:nvPicPr>
        <p:blipFill>
          <a:blip r:embed="rId3"/>
          <a:srcRect/>
          <a:stretch/>
        </p:blipFill>
        <p:spPr>
          <a:xfrm>
            <a:off x="3057560" y="1898807"/>
            <a:ext cx="3833446" cy="2846688"/>
          </a:xfrm>
          <a:prstGeom prst="rect">
            <a:avLst/>
          </a:prstGeom>
        </p:spPr>
      </p:pic>
      <p:sp>
        <p:nvSpPr>
          <p:cNvPr id="8" name="CasellaDiTesto 7">
            <a:extLst>
              <a:ext uri="{FF2B5EF4-FFF2-40B4-BE49-F238E27FC236}">
                <a16:creationId xmlns:a16="http://schemas.microsoft.com/office/drawing/2014/main" id="{C62C7114-70AD-BE64-2C33-07DC85D1C5D6}"/>
              </a:ext>
            </a:extLst>
          </p:cNvPr>
          <p:cNvSpPr txBox="1"/>
          <p:nvPr/>
        </p:nvSpPr>
        <p:spPr>
          <a:xfrm>
            <a:off x="608012" y="962435"/>
            <a:ext cx="6408755" cy="1018227"/>
          </a:xfrm>
          <a:prstGeom prst="rect">
            <a:avLst/>
          </a:prstGeom>
          <a:noFill/>
        </p:spPr>
        <p:txBody>
          <a:bodyPr wrap="square">
            <a:spAutoFit/>
          </a:bodyPr>
          <a:lstStyle/>
          <a:p>
            <a:pPr algn="just">
              <a:spcAft>
                <a:spcPts val="2850"/>
              </a:spcAft>
              <a:buNone/>
            </a:pPr>
            <a:r>
              <a:rPr lang="it-IT" b="1" dirty="0">
                <a:solidFill>
                  <a:srgbClr val="000000"/>
                </a:solidFill>
                <a:effectLst/>
                <a:latin typeface="Helvetica Neue" panose="02000503000000020004" pitchFamily="2" charset="0"/>
              </a:rPr>
              <a:t>Cass. n. 9801 del 2005 </a:t>
            </a:r>
            <a:r>
              <a:rPr lang="it-IT" b="1" dirty="0">
                <a:solidFill>
                  <a:srgbClr val="000000"/>
                </a:solidFill>
                <a:latin typeface="Helvetica Neue" panose="02000503000000020004" pitchFamily="2" charset="0"/>
              </a:rPr>
              <a:t>La lealtà prima del matrimonio </a:t>
            </a:r>
            <a:endParaRPr lang="it-IT" b="1" dirty="0">
              <a:solidFill>
                <a:srgbClr val="000000"/>
              </a:solidFill>
              <a:effectLst/>
              <a:latin typeface="Helvetica Neue" panose="02000503000000020004" pitchFamily="2" charset="0"/>
            </a:endParaRPr>
          </a:p>
          <a:p>
            <a:pPr algn="just">
              <a:spcAft>
                <a:spcPts val="2850"/>
              </a:spcAft>
              <a:buNone/>
            </a:pPr>
            <a:endParaRPr lang="it-IT" dirty="0">
              <a:solidFill>
                <a:srgbClr val="000000"/>
              </a:solidFill>
              <a:effectLst/>
              <a:latin typeface="Helvetica Neue" panose="02000503000000020004" pitchFamily="2" charset="0"/>
            </a:endParaRPr>
          </a:p>
        </p:txBody>
      </p:sp>
      <p:sp>
        <p:nvSpPr>
          <p:cNvPr id="10" name="CasellaDiTesto 9">
            <a:extLst>
              <a:ext uri="{FF2B5EF4-FFF2-40B4-BE49-F238E27FC236}">
                <a16:creationId xmlns:a16="http://schemas.microsoft.com/office/drawing/2014/main" id="{57693E79-4756-DF19-42E9-F67E29B52559}"/>
              </a:ext>
            </a:extLst>
          </p:cNvPr>
          <p:cNvSpPr txBox="1"/>
          <p:nvPr/>
        </p:nvSpPr>
        <p:spPr>
          <a:xfrm>
            <a:off x="7016767" y="1471548"/>
            <a:ext cx="4983459" cy="4524315"/>
          </a:xfrm>
          <a:prstGeom prst="rect">
            <a:avLst/>
          </a:prstGeom>
          <a:noFill/>
        </p:spPr>
        <p:txBody>
          <a:bodyPr wrap="square">
            <a:spAutoFit/>
          </a:bodyPr>
          <a:lstStyle/>
          <a:p>
            <a:pPr marL="285750" indent="-285750">
              <a:buFontTx/>
              <a:buChar char="-"/>
            </a:pPr>
            <a:r>
              <a:rPr lang="it-IT" b="0" i="0" dirty="0">
                <a:solidFill>
                  <a:srgbClr val="4A4A4A"/>
                </a:solidFill>
                <a:effectLst/>
                <a:latin typeface="+mj-lt"/>
              </a:rPr>
              <a:t>Doveri matrimoniali sono </a:t>
            </a:r>
            <a:r>
              <a:rPr lang="it-IT" b="1" i="0" dirty="0">
                <a:solidFill>
                  <a:srgbClr val="4A4A4A"/>
                </a:solidFill>
                <a:effectLst/>
                <a:latin typeface="+mj-lt"/>
              </a:rPr>
              <a:t>obblighi  giuridici</a:t>
            </a:r>
          </a:p>
          <a:p>
            <a:endParaRPr lang="it-IT" b="1" i="0" dirty="0">
              <a:solidFill>
                <a:srgbClr val="4A4A4A"/>
              </a:solidFill>
              <a:effectLst/>
              <a:latin typeface="+mj-lt"/>
            </a:endParaRPr>
          </a:p>
          <a:p>
            <a:pPr marL="285750" indent="-285750">
              <a:buFontTx/>
              <a:buChar char="-"/>
            </a:pPr>
            <a:r>
              <a:rPr lang="it-IT" dirty="0">
                <a:solidFill>
                  <a:srgbClr val="4A4A4A"/>
                </a:solidFill>
                <a:latin typeface="+mj-lt"/>
              </a:rPr>
              <a:t>Ad essi corrisponde il </a:t>
            </a:r>
            <a:r>
              <a:rPr lang="it-IT" b="1" dirty="0">
                <a:solidFill>
                  <a:srgbClr val="4A4A4A"/>
                </a:solidFill>
                <a:latin typeface="+mj-lt"/>
              </a:rPr>
              <a:t>diritto soggettivo </a:t>
            </a:r>
            <a:r>
              <a:rPr lang="it-IT" dirty="0">
                <a:solidFill>
                  <a:srgbClr val="4A4A4A"/>
                </a:solidFill>
                <a:latin typeface="+mj-lt"/>
              </a:rPr>
              <a:t>del coniuge alla loro osservanza</a:t>
            </a:r>
          </a:p>
          <a:p>
            <a:r>
              <a:rPr lang="it-IT" dirty="0">
                <a:solidFill>
                  <a:srgbClr val="4A4A4A"/>
                </a:solidFill>
                <a:latin typeface="+mj-lt"/>
              </a:rPr>
              <a:t> </a:t>
            </a:r>
          </a:p>
          <a:p>
            <a:pPr marL="285750" indent="-285750">
              <a:buFontTx/>
              <a:buChar char="-"/>
            </a:pPr>
            <a:r>
              <a:rPr lang="it-IT" dirty="0">
                <a:solidFill>
                  <a:srgbClr val="4A4A4A"/>
                </a:solidFill>
                <a:latin typeface="+mj-lt"/>
              </a:rPr>
              <a:t>L</a:t>
            </a:r>
            <a:r>
              <a:rPr lang="it-IT" b="0" i="0" dirty="0">
                <a:solidFill>
                  <a:srgbClr val="4A4A4A"/>
                </a:solidFill>
                <a:effectLst/>
                <a:latin typeface="+mj-lt"/>
              </a:rPr>
              <a:t>a violazione dei doveri c. e la pronuncia di addebito della separazione non  </a:t>
            </a:r>
            <a:r>
              <a:rPr lang="it-IT" dirty="0">
                <a:solidFill>
                  <a:srgbClr val="4A4A4A"/>
                </a:solidFill>
                <a:latin typeface="+mj-lt"/>
              </a:rPr>
              <a:t>integrano di per sé </a:t>
            </a:r>
            <a:r>
              <a:rPr lang="it-IT" b="0" i="0" dirty="0">
                <a:solidFill>
                  <a:srgbClr val="4A4A4A"/>
                </a:solidFill>
                <a:effectLst/>
                <a:latin typeface="+mj-lt"/>
              </a:rPr>
              <a:t>una responsabilità risarcitoria</a:t>
            </a:r>
          </a:p>
          <a:p>
            <a:pPr marL="285750" indent="-285750">
              <a:buFontTx/>
              <a:buChar char="-"/>
            </a:pPr>
            <a:endParaRPr lang="it-IT" dirty="0">
              <a:solidFill>
                <a:srgbClr val="4A4A4A"/>
              </a:solidFill>
              <a:latin typeface="+mj-lt"/>
            </a:endParaRPr>
          </a:p>
          <a:p>
            <a:pPr marL="285750" indent="-285750">
              <a:buFontTx/>
              <a:buChar char="-"/>
            </a:pPr>
            <a:r>
              <a:rPr lang="it-IT" dirty="0">
                <a:solidFill>
                  <a:srgbClr val="4A4A4A"/>
                </a:solidFill>
                <a:latin typeface="+mj-lt"/>
              </a:rPr>
              <a:t>Rilevano le sole condotte violative che per la loro gravità determinino la lesione di diritti fondamentali della persona.</a:t>
            </a:r>
          </a:p>
          <a:p>
            <a:pPr marL="285750" indent="-285750">
              <a:buFontTx/>
              <a:buChar char="-"/>
            </a:pPr>
            <a:endParaRPr lang="it-IT" dirty="0">
              <a:solidFill>
                <a:srgbClr val="4A4A4A"/>
              </a:solidFill>
              <a:latin typeface="+mj-lt"/>
            </a:endParaRPr>
          </a:p>
          <a:p>
            <a:pPr marL="285750" indent="-285750">
              <a:buFontTx/>
              <a:buChar char="-"/>
            </a:pPr>
            <a:r>
              <a:rPr lang="it-IT" dirty="0">
                <a:solidFill>
                  <a:srgbClr val="4A4A4A"/>
                </a:solidFill>
                <a:latin typeface="+mj-lt"/>
              </a:rPr>
              <a:t>Occorre che sia accertato il danno subito per effetto della lesione di un diritto fondamentale e il nesso causale tra il fatto lesivo e il danno </a:t>
            </a:r>
            <a:endParaRPr lang="it-IT" dirty="0">
              <a:latin typeface="+mj-lt"/>
            </a:endParaRPr>
          </a:p>
        </p:txBody>
      </p:sp>
      <p:sp>
        <p:nvSpPr>
          <p:cNvPr id="7" name="CasellaDiTesto 6">
            <a:extLst>
              <a:ext uri="{FF2B5EF4-FFF2-40B4-BE49-F238E27FC236}">
                <a16:creationId xmlns:a16="http://schemas.microsoft.com/office/drawing/2014/main" id="{1370E8F5-1DF1-9F6F-4BED-D1DDFBB9FC33}"/>
              </a:ext>
            </a:extLst>
          </p:cNvPr>
          <p:cNvSpPr txBox="1"/>
          <p:nvPr/>
        </p:nvSpPr>
        <p:spPr>
          <a:xfrm>
            <a:off x="3057560" y="4745495"/>
            <a:ext cx="2307106" cy="276999"/>
          </a:xfrm>
          <a:prstGeom prst="rect">
            <a:avLst/>
          </a:prstGeom>
          <a:noFill/>
        </p:spPr>
        <p:txBody>
          <a:bodyPr wrap="none" rtlCol="0">
            <a:spAutoFit/>
          </a:bodyPr>
          <a:lstStyle/>
          <a:p>
            <a:r>
              <a:rPr lang="it-IT" sz="1200" i="1" dirty="0"/>
              <a:t>René Magritte, Les Amants (1928</a:t>
            </a:r>
            <a:r>
              <a:rPr lang="it-IT" sz="1200" dirty="0"/>
              <a:t>)</a:t>
            </a:r>
            <a:endParaRPr lang="it-IT" sz="1200"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F7FA"/>
        </a:solidFill>
        <a:effectLst/>
      </p:bgPr>
    </p:bg>
    <p:spTree>
      <p:nvGrpSpPr>
        <p:cNvPr id="1" name=""/>
        <p:cNvGrpSpPr/>
        <p:nvPr/>
      </p:nvGrpSpPr>
      <p:grpSpPr>
        <a:xfrm>
          <a:off x="0" y="0"/>
          <a:ext cx="0" cy="0"/>
          <a:chOff x="0" y="0"/>
          <a:chExt cx="0" cy="0"/>
        </a:xfrm>
      </p:grpSpPr>
      <p:sp>
        <p:nvSpPr>
          <p:cNvPr id="2" name="Rectangle 1"/>
          <p:cNvSpPr/>
          <p:nvPr/>
        </p:nvSpPr>
        <p:spPr>
          <a:xfrm>
            <a:off x="0" y="0"/>
            <a:ext cx="12188952" cy="640080"/>
          </a:xfrm>
          <a:prstGeom prst="rect">
            <a:avLst/>
          </a:prstGeom>
          <a:solidFill>
            <a:srgbClr val="223A5E"/>
          </a:solidFill>
          <a:ln>
            <a:solidFill>
              <a:srgbClr val="223A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3" name="TextBox 2"/>
          <p:cNvSpPr txBox="1"/>
          <p:nvPr/>
        </p:nvSpPr>
        <p:spPr>
          <a:xfrm>
            <a:off x="365760" y="109728"/>
            <a:ext cx="8883586" cy="461665"/>
          </a:xfrm>
          <a:prstGeom prst="rect">
            <a:avLst/>
          </a:prstGeom>
          <a:noFill/>
        </p:spPr>
        <p:txBody>
          <a:bodyPr wrap="none">
            <a:spAutoFit/>
          </a:bodyPr>
          <a:lstStyle/>
          <a:p>
            <a:pPr>
              <a:defRPr sz="2400" b="1">
                <a:solidFill>
                  <a:srgbClr val="FFFFFF"/>
                </a:solidFill>
              </a:defRPr>
            </a:pPr>
            <a:r>
              <a:rPr lang="it-IT" dirty="0"/>
              <a:t>Responsabilità endoconiugale - Rapporti tra addebito e risarcimento </a:t>
            </a:r>
            <a:endParaRPr dirty="0"/>
          </a:p>
        </p:txBody>
      </p:sp>
      <p:sp>
        <p:nvSpPr>
          <p:cNvPr id="5" name="TextBox 4"/>
          <p:cNvSpPr txBox="1"/>
          <p:nvPr/>
        </p:nvSpPr>
        <p:spPr>
          <a:xfrm>
            <a:off x="274320" y="6217920"/>
            <a:ext cx="2743200" cy="274320"/>
          </a:xfrm>
          <a:prstGeom prst="rect">
            <a:avLst/>
          </a:prstGeom>
          <a:noFill/>
        </p:spPr>
        <p:txBody>
          <a:bodyPr wrap="none">
            <a:spAutoFit/>
          </a:bodyPr>
          <a:lstStyle/>
          <a:p>
            <a:pPr>
              <a:defRPr sz="1000"/>
            </a:pPr>
            <a:r>
              <a:rPr dirty="0"/>
              <a:t>Slide 9</a:t>
            </a:r>
          </a:p>
        </p:txBody>
      </p:sp>
      <p:sp>
        <p:nvSpPr>
          <p:cNvPr id="9" name="CasellaDiTesto 8">
            <a:extLst>
              <a:ext uri="{FF2B5EF4-FFF2-40B4-BE49-F238E27FC236}">
                <a16:creationId xmlns:a16="http://schemas.microsoft.com/office/drawing/2014/main" id="{80C905D3-9EC7-D834-85BD-2F780455C0A8}"/>
              </a:ext>
            </a:extLst>
          </p:cNvPr>
          <p:cNvSpPr txBox="1"/>
          <p:nvPr/>
        </p:nvSpPr>
        <p:spPr>
          <a:xfrm>
            <a:off x="762000" y="1430215"/>
            <a:ext cx="5005754" cy="3978012"/>
          </a:xfrm>
          <a:prstGeom prst="rect">
            <a:avLst/>
          </a:prstGeom>
          <a:noFill/>
        </p:spPr>
        <p:txBody>
          <a:bodyPr wrap="square">
            <a:spAutoFit/>
          </a:bodyPr>
          <a:lstStyle/>
          <a:p>
            <a:pPr algn="just">
              <a:spcAft>
                <a:spcPts val="2850"/>
              </a:spcAft>
              <a:buNone/>
            </a:pPr>
            <a:r>
              <a:rPr lang="it-IT" b="1" dirty="0">
                <a:solidFill>
                  <a:srgbClr val="000000"/>
                </a:solidFill>
                <a:effectLst/>
                <a:latin typeface="+mj-lt"/>
              </a:rPr>
              <a:t>Cass. 15.9.2011 n. 18853</a:t>
            </a:r>
          </a:p>
          <a:p>
            <a:pPr algn="just">
              <a:spcAft>
                <a:spcPts val="2850"/>
              </a:spcAft>
              <a:buNone/>
            </a:pPr>
            <a:r>
              <a:rPr lang="it-IT" dirty="0">
                <a:solidFill>
                  <a:srgbClr val="000000"/>
                </a:solidFill>
                <a:latin typeface="+mj-lt"/>
              </a:rPr>
              <a:t>- </a:t>
            </a:r>
            <a:r>
              <a:rPr lang="it-IT" dirty="0">
                <a:solidFill>
                  <a:srgbClr val="000000"/>
                </a:solidFill>
                <a:effectLst/>
                <a:latin typeface="+mj-lt"/>
              </a:rPr>
              <a:t>addebito e risarcimento hanno </a:t>
            </a:r>
            <a:r>
              <a:rPr lang="it-IT" u="sng" dirty="0">
                <a:solidFill>
                  <a:srgbClr val="000000"/>
                </a:solidFill>
                <a:effectLst/>
                <a:latin typeface="+mj-lt"/>
              </a:rPr>
              <a:t>funzioni diverse </a:t>
            </a:r>
            <a:r>
              <a:rPr lang="it-IT" dirty="0">
                <a:solidFill>
                  <a:srgbClr val="000000"/>
                </a:solidFill>
                <a:effectLst/>
                <a:latin typeface="+mj-lt"/>
              </a:rPr>
              <a:t>e si fondano su </a:t>
            </a:r>
            <a:r>
              <a:rPr lang="it-IT" u="sng" dirty="0">
                <a:solidFill>
                  <a:srgbClr val="000000"/>
                </a:solidFill>
                <a:effectLst/>
                <a:latin typeface="+mj-lt"/>
              </a:rPr>
              <a:t>presupposti diversi</a:t>
            </a:r>
            <a:endParaRPr lang="it-IT" dirty="0">
              <a:solidFill>
                <a:srgbClr val="000000"/>
              </a:solidFill>
              <a:effectLst/>
              <a:latin typeface="+mj-lt"/>
            </a:endParaRPr>
          </a:p>
          <a:p>
            <a:pPr marL="285750" indent="-285750" algn="just">
              <a:spcAft>
                <a:spcPts val="2850"/>
              </a:spcAft>
              <a:buFontTx/>
              <a:buChar char="-"/>
            </a:pPr>
            <a:r>
              <a:rPr lang="it-IT" b="1" dirty="0">
                <a:solidFill>
                  <a:srgbClr val="000000"/>
                </a:solidFill>
                <a:effectLst/>
                <a:latin typeface="+mj-lt"/>
              </a:rPr>
              <a:t>non </a:t>
            </a:r>
            <a:r>
              <a:rPr lang="it-IT" dirty="0">
                <a:solidFill>
                  <a:srgbClr val="000000"/>
                </a:solidFill>
                <a:latin typeface="+mj-lt"/>
              </a:rPr>
              <a:t>vi sono norme né ragioni di ordine sistematico che rendono la pronuncia sull’addebito </a:t>
            </a:r>
            <a:r>
              <a:rPr lang="it-IT" b="1" dirty="0">
                <a:solidFill>
                  <a:srgbClr val="000000"/>
                </a:solidFill>
                <a:latin typeface="+mj-lt"/>
              </a:rPr>
              <a:t>pregiudiziale</a:t>
            </a:r>
            <a:r>
              <a:rPr lang="it-IT" dirty="0">
                <a:solidFill>
                  <a:srgbClr val="000000"/>
                </a:solidFill>
                <a:latin typeface="+mj-lt"/>
              </a:rPr>
              <a:t> rispetto alla domanda di risarcimento</a:t>
            </a:r>
            <a:r>
              <a:rPr lang="it-IT" dirty="0">
                <a:solidFill>
                  <a:srgbClr val="000000"/>
                </a:solidFill>
                <a:effectLst/>
                <a:latin typeface="+mj-lt"/>
              </a:rPr>
              <a:t> </a:t>
            </a:r>
          </a:p>
          <a:p>
            <a:pPr marL="285750" indent="-285750" algn="just">
              <a:spcAft>
                <a:spcPts val="2850"/>
              </a:spcAft>
              <a:buFontTx/>
              <a:buChar char="-"/>
            </a:pPr>
            <a:r>
              <a:rPr lang="it-IT" dirty="0">
                <a:solidFill>
                  <a:srgbClr val="000000"/>
                </a:solidFill>
                <a:effectLst/>
                <a:latin typeface="+mj-lt"/>
              </a:rPr>
              <a:t>può esservi </a:t>
            </a:r>
            <a:r>
              <a:rPr lang="it-IT" b="1" dirty="0">
                <a:solidFill>
                  <a:srgbClr val="000000"/>
                </a:solidFill>
                <a:effectLst/>
                <a:latin typeface="+mj-lt"/>
              </a:rPr>
              <a:t>risarcimento anche senza addebito</a:t>
            </a:r>
            <a:r>
              <a:rPr lang="it-IT" dirty="0">
                <a:solidFill>
                  <a:srgbClr val="000000"/>
                </a:solidFill>
                <a:effectLst/>
                <a:latin typeface="+mj-lt"/>
              </a:rPr>
              <a:t> (così se coniuge tradito non ha domandato o ha rinunciato all'addebito)</a:t>
            </a:r>
          </a:p>
        </p:txBody>
      </p:sp>
      <p:pic>
        <p:nvPicPr>
          <p:cNvPr id="11" name="Immagine 10">
            <a:extLst>
              <a:ext uri="{FF2B5EF4-FFF2-40B4-BE49-F238E27FC236}">
                <a16:creationId xmlns:a16="http://schemas.microsoft.com/office/drawing/2014/main" id="{642417F8-626B-6895-3F49-F3567670BF21}"/>
              </a:ext>
            </a:extLst>
          </p:cNvPr>
          <p:cNvPicPr>
            <a:picLocks noChangeAspect="1"/>
          </p:cNvPicPr>
          <p:nvPr/>
        </p:nvPicPr>
        <p:blipFill>
          <a:blip r:embed="rId2"/>
          <a:srcRect/>
          <a:stretch/>
        </p:blipFill>
        <p:spPr>
          <a:xfrm>
            <a:off x="5836182" y="1816859"/>
            <a:ext cx="5975555" cy="3591368"/>
          </a:xfrm>
          <a:prstGeom prst="rect">
            <a:avLst/>
          </a:prstGeom>
        </p:spPr>
      </p:pic>
      <p:sp>
        <p:nvSpPr>
          <p:cNvPr id="6" name="CasellaDiTesto 5">
            <a:extLst>
              <a:ext uri="{FF2B5EF4-FFF2-40B4-BE49-F238E27FC236}">
                <a16:creationId xmlns:a16="http://schemas.microsoft.com/office/drawing/2014/main" id="{C4C21D05-0272-EB75-BC58-7FB801E8D2F3}"/>
              </a:ext>
            </a:extLst>
          </p:cNvPr>
          <p:cNvSpPr txBox="1"/>
          <p:nvPr/>
        </p:nvSpPr>
        <p:spPr>
          <a:xfrm>
            <a:off x="845820" y="860260"/>
            <a:ext cx="7978140" cy="369332"/>
          </a:xfrm>
          <a:prstGeom prst="rect">
            <a:avLst/>
          </a:prstGeom>
          <a:noFill/>
        </p:spPr>
        <p:txBody>
          <a:bodyPr wrap="square">
            <a:spAutoFit/>
          </a:bodyPr>
          <a:lstStyle/>
          <a:p>
            <a:r>
              <a:rPr lang="it-IT" b="1" i="1" dirty="0">
                <a:solidFill>
                  <a:srgbClr val="FF0000"/>
                </a:solidFill>
              </a:rPr>
              <a:t>L’addebito è presupposto necessario della domanda risarcitoria? </a:t>
            </a:r>
            <a:endParaRPr lang="it-IT" dirty="0"/>
          </a:p>
        </p:txBody>
      </p:sp>
      <p:sp>
        <p:nvSpPr>
          <p:cNvPr id="10" name="CasellaDiTesto 9">
            <a:extLst>
              <a:ext uri="{FF2B5EF4-FFF2-40B4-BE49-F238E27FC236}">
                <a16:creationId xmlns:a16="http://schemas.microsoft.com/office/drawing/2014/main" id="{AE2CAF5A-B23A-143A-B9B0-D6BD7930AF66}"/>
              </a:ext>
            </a:extLst>
          </p:cNvPr>
          <p:cNvSpPr txBox="1"/>
          <p:nvPr/>
        </p:nvSpPr>
        <p:spPr>
          <a:xfrm>
            <a:off x="5836182" y="5408227"/>
            <a:ext cx="6143624" cy="276999"/>
          </a:xfrm>
          <a:prstGeom prst="rect">
            <a:avLst/>
          </a:prstGeom>
          <a:noFill/>
        </p:spPr>
        <p:txBody>
          <a:bodyPr wrap="square">
            <a:spAutoFit/>
          </a:bodyPr>
          <a:lstStyle/>
          <a:p>
            <a:r>
              <a:rPr lang="it-IT" sz="1200" i="1" dirty="0"/>
              <a:t>Edward Hopper,  Nighthawks  (1942)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F7FA"/>
        </a:solidFill>
        <a:effectLst/>
      </p:bgPr>
    </p:bg>
    <p:spTree>
      <p:nvGrpSpPr>
        <p:cNvPr id="1" name=""/>
        <p:cNvGrpSpPr/>
        <p:nvPr/>
      </p:nvGrpSpPr>
      <p:grpSpPr>
        <a:xfrm>
          <a:off x="0" y="0"/>
          <a:ext cx="0" cy="0"/>
          <a:chOff x="0" y="0"/>
          <a:chExt cx="0" cy="0"/>
        </a:xfrm>
      </p:grpSpPr>
      <p:sp>
        <p:nvSpPr>
          <p:cNvPr id="2" name="Rectangle 1"/>
          <p:cNvSpPr/>
          <p:nvPr/>
        </p:nvSpPr>
        <p:spPr>
          <a:xfrm>
            <a:off x="0" y="0"/>
            <a:ext cx="12188952" cy="640080"/>
          </a:xfrm>
          <a:prstGeom prst="rect">
            <a:avLst/>
          </a:prstGeom>
          <a:solidFill>
            <a:srgbClr val="223A5E"/>
          </a:solidFill>
          <a:ln>
            <a:solidFill>
              <a:srgbClr val="223A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3" name="TextBox 2"/>
          <p:cNvSpPr txBox="1"/>
          <p:nvPr/>
        </p:nvSpPr>
        <p:spPr>
          <a:xfrm>
            <a:off x="365760" y="109728"/>
            <a:ext cx="5802871" cy="461665"/>
          </a:xfrm>
          <a:prstGeom prst="rect">
            <a:avLst/>
          </a:prstGeom>
          <a:noFill/>
        </p:spPr>
        <p:txBody>
          <a:bodyPr wrap="none">
            <a:spAutoFit/>
          </a:bodyPr>
          <a:lstStyle/>
          <a:p>
            <a:pPr>
              <a:defRPr sz="2400" b="1">
                <a:solidFill>
                  <a:srgbClr val="FFFFFF"/>
                </a:solidFill>
              </a:defRPr>
            </a:pPr>
            <a:r>
              <a:rPr dirty="0"/>
              <a:t>Responsabilità </a:t>
            </a:r>
            <a:r>
              <a:rPr lang="it-IT" dirty="0"/>
              <a:t>endo</a:t>
            </a:r>
            <a:r>
              <a:rPr dirty="0"/>
              <a:t>coniug</a:t>
            </a:r>
            <a:r>
              <a:rPr lang="it-IT" dirty="0"/>
              <a:t>ale</a:t>
            </a:r>
            <a:r>
              <a:rPr dirty="0"/>
              <a:t>: presupposti</a:t>
            </a:r>
          </a:p>
        </p:txBody>
      </p:sp>
      <p:sp>
        <p:nvSpPr>
          <p:cNvPr id="4" name="TextBox 3"/>
          <p:cNvSpPr txBox="1"/>
          <p:nvPr/>
        </p:nvSpPr>
        <p:spPr>
          <a:xfrm>
            <a:off x="848751" y="1274454"/>
            <a:ext cx="3788922" cy="1292662"/>
          </a:xfrm>
          <a:prstGeom prst="rect">
            <a:avLst/>
          </a:prstGeom>
          <a:noFill/>
        </p:spPr>
        <p:txBody>
          <a:bodyPr wrap="none">
            <a:spAutoFit/>
          </a:bodyPr>
          <a:lstStyle/>
          <a:p>
            <a:pPr>
              <a:defRPr sz="2200"/>
            </a:pPr>
            <a:r>
              <a:rPr sz="2000" dirty="0"/>
              <a:t>Violazione dovere coniugale</a:t>
            </a:r>
            <a:endParaRPr lang="it-IT" sz="2000" dirty="0"/>
          </a:p>
          <a:p>
            <a:pPr>
              <a:defRPr sz="2200"/>
            </a:pPr>
            <a:r>
              <a:rPr lang="it-IT" sz="2000" dirty="0"/>
              <a:t>o fatto costituente reato (violenza)</a:t>
            </a:r>
            <a:endParaRPr sz="2000" dirty="0"/>
          </a:p>
          <a:p>
            <a:r>
              <a:rPr dirty="0"/>
              <a:t>↓</a:t>
            </a:r>
          </a:p>
          <a:p>
            <a:r>
              <a:rPr sz="2000" dirty="0"/>
              <a:t>Lesione diritto fondamentale</a:t>
            </a:r>
            <a:endParaRPr lang="it-IT" sz="2000" dirty="0"/>
          </a:p>
        </p:txBody>
      </p:sp>
      <p:sp>
        <p:nvSpPr>
          <p:cNvPr id="5" name="TextBox 4"/>
          <p:cNvSpPr txBox="1"/>
          <p:nvPr/>
        </p:nvSpPr>
        <p:spPr>
          <a:xfrm>
            <a:off x="274320" y="6217920"/>
            <a:ext cx="2743200" cy="274320"/>
          </a:xfrm>
          <a:prstGeom prst="rect">
            <a:avLst/>
          </a:prstGeom>
          <a:noFill/>
        </p:spPr>
        <p:txBody>
          <a:bodyPr wrap="none">
            <a:spAutoFit/>
          </a:bodyPr>
          <a:lstStyle/>
          <a:p>
            <a:pPr>
              <a:defRPr sz="1000"/>
            </a:pPr>
            <a:r>
              <a:rPr dirty="0"/>
              <a:t>Slide 6</a:t>
            </a:r>
          </a:p>
        </p:txBody>
      </p:sp>
      <p:sp>
        <p:nvSpPr>
          <p:cNvPr id="6" name="CasellaDiTesto 5">
            <a:extLst>
              <a:ext uri="{FF2B5EF4-FFF2-40B4-BE49-F238E27FC236}">
                <a16:creationId xmlns:a16="http://schemas.microsoft.com/office/drawing/2014/main" id="{BEA7AF5D-A075-6AB9-CE5A-752BB2A8AA2D}"/>
              </a:ext>
            </a:extLst>
          </p:cNvPr>
          <p:cNvSpPr txBox="1"/>
          <p:nvPr/>
        </p:nvSpPr>
        <p:spPr>
          <a:xfrm>
            <a:off x="848751" y="852738"/>
            <a:ext cx="6325282" cy="369332"/>
          </a:xfrm>
          <a:prstGeom prst="rect">
            <a:avLst/>
          </a:prstGeom>
          <a:noFill/>
        </p:spPr>
        <p:txBody>
          <a:bodyPr wrap="square" rtlCol="0">
            <a:spAutoFit/>
          </a:bodyPr>
          <a:lstStyle/>
          <a:p>
            <a:r>
              <a:rPr lang="it-IT" b="1" i="1" dirty="0">
                <a:solidFill>
                  <a:srgbClr val="FF0000"/>
                </a:solidFill>
              </a:rPr>
              <a:t>Quando sorge la responsabilità civile tra coniugi?</a:t>
            </a:r>
          </a:p>
        </p:txBody>
      </p:sp>
      <p:sp>
        <p:nvSpPr>
          <p:cNvPr id="7" name="CasellaDiTesto 6">
            <a:extLst>
              <a:ext uri="{FF2B5EF4-FFF2-40B4-BE49-F238E27FC236}">
                <a16:creationId xmlns:a16="http://schemas.microsoft.com/office/drawing/2014/main" id="{153FEDDB-5EC7-B200-4242-D796FFD9D037}"/>
              </a:ext>
            </a:extLst>
          </p:cNvPr>
          <p:cNvSpPr txBox="1"/>
          <p:nvPr/>
        </p:nvSpPr>
        <p:spPr>
          <a:xfrm>
            <a:off x="6094412" y="3782944"/>
            <a:ext cx="5244148" cy="1200329"/>
          </a:xfrm>
          <a:prstGeom prst="rect">
            <a:avLst/>
          </a:prstGeom>
          <a:noFill/>
        </p:spPr>
        <p:txBody>
          <a:bodyPr wrap="square" rtlCol="0">
            <a:spAutoFit/>
          </a:bodyPr>
          <a:lstStyle/>
          <a:p>
            <a:r>
              <a:rPr lang="en-US" b="1" dirty="0"/>
              <a:t>Cass. n. 26383 del 2020</a:t>
            </a:r>
            <a:r>
              <a:rPr lang="en-US" dirty="0"/>
              <a:t> </a:t>
            </a:r>
          </a:p>
          <a:p>
            <a:r>
              <a:rPr lang="it-IT" dirty="0"/>
              <a:t>Escluso il risarcimento perché il marito non aveva dimostrato il nesso causale  tra la depressione insorta e il tradimento della moglie </a:t>
            </a:r>
            <a:endParaRPr lang="en-US" dirty="0"/>
          </a:p>
        </p:txBody>
      </p:sp>
      <p:sp>
        <p:nvSpPr>
          <p:cNvPr id="15" name="Freccia destra 14">
            <a:extLst>
              <a:ext uri="{FF2B5EF4-FFF2-40B4-BE49-F238E27FC236}">
                <a16:creationId xmlns:a16="http://schemas.microsoft.com/office/drawing/2014/main" id="{F6ECC19B-6742-24A7-AC96-A2288E61A9AF}"/>
              </a:ext>
            </a:extLst>
          </p:cNvPr>
          <p:cNvSpPr/>
          <p:nvPr/>
        </p:nvSpPr>
        <p:spPr>
          <a:xfrm>
            <a:off x="4873752" y="3969689"/>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7" name="CasellaDiTesto 16">
            <a:extLst>
              <a:ext uri="{FF2B5EF4-FFF2-40B4-BE49-F238E27FC236}">
                <a16:creationId xmlns:a16="http://schemas.microsoft.com/office/drawing/2014/main" id="{661FA51C-1D6E-237E-280B-F364B9E6CA25}"/>
              </a:ext>
            </a:extLst>
          </p:cNvPr>
          <p:cNvSpPr txBox="1"/>
          <p:nvPr/>
        </p:nvSpPr>
        <p:spPr>
          <a:xfrm>
            <a:off x="848751" y="3631135"/>
            <a:ext cx="1727281" cy="677108"/>
          </a:xfrm>
          <a:prstGeom prst="rect">
            <a:avLst/>
          </a:prstGeom>
          <a:noFill/>
        </p:spPr>
        <p:txBody>
          <a:bodyPr wrap="square">
            <a:spAutoFit/>
          </a:bodyPr>
          <a:lstStyle/>
          <a:p>
            <a:r>
              <a:rPr lang="it-IT" sz="1800" dirty="0"/>
              <a:t>↓</a:t>
            </a:r>
          </a:p>
          <a:p>
            <a:r>
              <a:rPr lang="it-IT" sz="2000" dirty="0"/>
              <a:t>Nesso causale  </a:t>
            </a:r>
          </a:p>
        </p:txBody>
      </p:sp>
      <p:sp>
        <p:nvSpPr>
          <p:cNvPr id="19" name="CasellaDiTesto 18">
            <a:extLst>
              <a:ext uri="{FF2B5EF4-FFF2-40B4-BE49-F238E27FC236}">
                <a16:creationId xmlns:a16="http://schemas.microsoft.com/office/drawing/2014/main" id="{BDCECBE0-6117-1F92-C382-6FF1EC80FE23}"/>
              </a:ext>
            </a:extLst>
          </p:cNvPr>
          <p:cNvSpPr txBox="1"/>
          <p:nvPr/>
        </p:nvSpPr>
        <p:spPr>
          <a:xfrm>
            <a:off x="848751" y="2543085"/>
            <a:ext cx="3072845" cy="984885"/>
          </a:xfrm>
          <a:prstGeom prst="rect">
            <a:avLst/>
          </a:prstGeom>
          <a:noFill/>
        </p:spPr>
        <p:txBody>
          <a:bodyPr wrap="square">
            <a:spAutoFit/>
          </a:bodyPr>
          <a:lstStyle/>
          <a:p>
            <a:r>
              <a:rPr lang="it-IT" sz="1800" dirty="0"/>
              <a:t>↓</a:t>
            </a:r>
          </a:p>
          <a:p>
            <a:r>
              <a:rPr lang="it-IT" sz="2000" dirty="0"/>
              <a:t>Danno non patrimoniale o/e patrimoniale </a:t>
            </a:r>
          </a:p>
        </p:txBody>
      </p:sp>
      <p:sp>
        <p:nvSpPr>
          <p:cNvPr id="22" name="Freccia destra 21">
            <a:extLst>
              <a:ext uri="{FF2B5EF4-FFF2-40B4-BE49-F238E27FC236}">
                <a16:creationId xmlns:a16="http://schemas.microsoft.com/office/drawing/2014/main" id="{42CA9190-48B6-F20B-90A4-86BFFB20729E}"/>
              </a:ext>
            </a:extLst>
          </p:cNvPr>
          <p:cNvSpPr/>
          <p:nvPr/>
        </p:nvSpPr>
        <p:spPr>
          <a:xfrm>
            <a:off x="4873752" y="2883318"/>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8" name="CasellaDiTesto 27">
            <a:extLst>
              <a:ext uri="{FF2B5EF4-FFF2-40B4-BE49-F238E27FC236}">
                <a16:creationId xmlns:a16="http://schemas.microsoft.com/office/drawing/2014/main" id="{3A31C037-B1F6-FF17-910F-B559099A63AC}"/>
              </a:ext>
            </a:extLst>
          </p:cNvPr>
          <p:cNvSpPr txBox="1"/>
          <p:nvPr/>
        </p:nvSpPr>
        <p:spPr>
          <a:xfrm>
            <a:off x="6088239" y="2566562"/>
            <a:ext cx="3846630" cy="1200329"/>
          </a:xfrm>
          <a:prstGeom prst="rect">
            <a:avLst/>
          </a:prstGeom>
          <a:noFill/>
        </p:spPr>
        <p:txBody>
          <a:bodyPr wrap="square" rtlCol="0">
            <a:spAutoFit/>
          </a:bodyPr>
          <a:lstStyle/>
          <a:p>
            <a:r>
              <a:rPr lang="it-IT" b="1" dirty="0"/>
              <a:t>Cass. n. 4470 del 2018 </a:t>
            </a:r>
          </a:p>
          <a:p>
            <a:r>
              <a:rPr lang="it-IT" dirty="0"/>
              <a:t>Escluso il risarcimento poiché la moglie non aveva provato il danno non patrimoniale lamentato </a:t>
            </a:r>
          </a:p>
        </p:txBody>
      </p:sp>
      <p:sp>
        <p:nvSpPr>
          <p:cNvPr id="29" name="Freccia destra 28">
            <a:extLst>
              <a:ext uri="{FF2B5EF4-FFF2-40B4-BE49-F238E27FC236}">
                <a16:creationId xmlns:a16="http://schemas.microsoft.com/office/drawing/2014/main" id="{DA26CA3F-43E6-F16F-9C63-D9AD6331D0F6}"/>
              </a:ext>
            </a:extLst>
          </p:cNvPr>
          <p:cNvSpPr/>
          <p:nvPr/>
        </p:nvSpPr>
        <p:spPr>
          <a:xfrm>
            <a:off x="4873752" y="1717126"/>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30" name="CasellaDiTesto 29">
            <a:extLst>
              <a:ext uri="{FF2B5EF4-FFF2-40B4-BE49-F238E27FC236}">
                <a16:creationId xmlns:a16="http://schemas.microsoft.com/office/drawing/2014/main" id="{B0D22EFE-7110-3DEF-D77F-39B692C1B917}"/>
              </a:ext>
            </a:extLst>
          </p:cNvPr>
          <p:cNvSpPr txBox="1"/>
          <p:nvPr/>
        </p:nvSpPr>
        <p:spPr>
          <a:xfrm>
            <a:off x="6088239" y="1434728"/>
            <a:ext cx="5006567" cy="923330"/>
          </a:xfrm>
          <a:prstGeom prst="rect">
            <a:avLst/>
          </a:prstGeom>
          <a:noFill/>
        </p:spPr>
        <p:txBody>
          <a:bodyPr wrap="square" rtlCol="0">
            <a:spAutoFit/>
          </a:bodyPr>
          <a:lstStyle/>
          <a:p>
            <a:r>
              <a:rPr lang="it-IT" b="1" dirty="0"/>
              <a:t>Cass. n. 6598 del 2019</a:t>
            </a:r>
          </a:p>
          <a:p>
            <a:r>
              <a:rPr lang="it-IT" dirty="0"/>
              <a:t>Escluso il risarcimento perché non si era verificata lesione della dignità della moglie </a:t>
            </a:r>
          </a:p>
        </p:txBody>
      </p:sp>
      <p:sp>
        <p:nvSpPr>
          <p:cNvPr id="8" name="CasellaDiTesto 7">
            <a:extLst>
              <a:ext uri="{FF2B5EF4-FFF2-40B4-BE49-F238E27FC236}">
                <a16:creationId xmlns:a16="http://schemas.microsoft.com/office/drawing/2014/main" id="{13AD3230-3944-BC2F-8316-17BE3EDDD0F5}"/>
              </a:ext>
            </a:extLst>
          </p:cNvPr>
          <p:cNvSpPr txBox="1"/>
          <p:nvPr/>
        </p:nvSpPr>
        <p:spPr>
          <a:xfrm>
            <a:off x="848751" y="5383491"/>
            <a:ext cx="2332892" cy="400110"/>
          </a:xfrm>
          <a:prstGeom prst="rect">
            <a:avLst/>
          </a:prstGeom>
          <a:noFill/>
        </p:spPr>
        <p:txBody>
          <a:bodyPr wrap="square" rtlCol="0">
            <a:spAutoFit/>
          </a:bodyPr>
          <a:lstStyle/>
          <a:p>
            <a:r>
              <a:rPr lang="it-IT" sz="2000" b="1" i="1" dirty="0">
                <a:solidFill>
                  <a:srgbClr val="0070C0"/>
                </a:solidFill>
              </a:rPr>
              <a:t>Esempio positivo </a:t>
            </a:r>
          </a:p>
        </p:txBody>
      </p:sp>
      <p:cxnSp>
        <p:nvCxnSpPr>
          <p:cNvPr id="25" name="Connettore diritto a freccia 24">
            <a:extLst>
              <a:ext uri="{FF2B5EF4-FFF2-40B4-BE49-F238E27FC236}">
                <a16:creationId xmlns:a16="http://schemas.microsoft.com/office/drawing/2014/main" id="{7C8357C6-F606-EADF-1949-71330DBC25B2}"/>
              </a:ext>
            </a:extLst>
          </p:cNvPr>
          <p:cNvCxnSpPr>
            <a:cxnSpLocks/>
          </p:cNvCxnSpPr>
          <p:nvPr/>
        </p:nvCxnSpPr>
        <p:spPr>
          <a:xfrm>
            <a:off x="4274820" y="5583546"/>
            <a:ext cx="1577340"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32" name="CasellaDiTesto 31">
            <a:extLst>
              <a:ext uri="{FF2B5EF4-FFF2-40B4-BE49-F238E27FC236}">
                <a16:creationId xmlns:a16="http://schemas.microsoft.com/office/drawing/2014/main" id="{82ECE2F6-1368-9CE9-B760-0C2D9F96E726}"/>
              </a:ext>
            </a:extLst>
          </p:cNvPr>
          <p:cNvSpPr txBox="1"/>
          <p:nvPr/>
        </p:nvSpPr>
        <p:spPr>
          <a:xfrm>
            <a:off x="6088239" y="5185529"/>
            <a:ext cx="5411079" cy="1169551"/>
          </a:xfrm>
          <a:prstGeom prst="rect">
            <a:avLst/>
          </a:prstGeom>
          <a:noFill/>
        </p:spPr>
        <p:txBody>
          <a:bodyPr wrap="square">
            <a:spAutoFit/>
          </a:bodyPr>
          <a:lstStyle/>
          <a:p>
            <a:r>
              <a:rPr lang="it-IT" sz="1400" b="1" dirty="0"/>
              <a:t>Trib. Catania, 21.07.2015</a:t>
            </a:r>
          </a:p>
          <a:p>
            <a:r>
              <a:rPr lang="it-IT" sz="1400" dirty="0"/>
              <a:t>Riconosciuto risarcimento alla moglie tradita.</a:t>
            </a:r>
          </a:p>
          <a:p>
            <a:r>
              <a:rPr lang="it-IT" sz="1400" dirty="0"/>
              <a:t>Modalità della relazione extraconiugale avevano leso diritto all’onore della moglie.</a:t>
            </a:r>
          </a:p>
          <a:p>
            <a:r>
              <a:rPr lang="it-IT" sz="1400" dirty="0"/>
              <a:t>Liquidati in via equitativa 20.000,00 euro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3405</TotalTime>
  <Words>2477</Words>
  <Application>Microsoft Macintosh PowerPoint</Application>
  <PresentationFormat>Personalizzato</PresentationFormat>
  <Paragraphs>364</Paragraphs>
  <Slides>24</Slides>
  <Notes>7</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24</vt:i4>
      </vt:variant>
    </vt:vector>
  </HeadingPairs>
  <TitlesOfParts>
    <vt:vector size="33" baseType="lpstr">
      <vt:lpstr>Aptos</vt:lpstr>
      <vt:lpstr>Arial</vt:lpstr>
      <vt:lpstr>Calibri</vt:lpstr>
      <vt:lpstr>Helvetica Neue</vt:lpstr>
      <vt:lpstr>Open Sans</vt:lpstr>
      <vt:lpstr>Symbol</vt:lpstr>
      <vt:lpstr>Times New Roman</vt:lpstr>
      <vt:lpstr>Wingdings</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Studio Legale Rita Rossi Studio Legale Rita Rossi</cp:lastModifiedBy>
  <cp:revision>19</cp:revision>
  <dcterms:created xsi:type="dcterms:W3CDTF">2013-01-27T09:14:16Z</dcterms:created>
  <dcterms:modified xsi:type="dcterms:W3CDTF">2026-06-14T18:27:43Z</dcterms:modified>
  <cp:category/>
</cp:coreProperties>
</file>