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74" r:id="rId4"/>
    <p:sldId id="257" r:id="rId5"/>
    <p:sldId id="282" r:id="rId6"/>
    <p:sldId id="278" r:id="rId7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9CD62D-3309-9FC5-A053-03FE13ABD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789A461-12D4-8BF3-1255-E6D9445A8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2BBBFD-F75F-9394-CF7F-EDEF53F6C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9777AF-6DA2-E2EF-3907-AEBCF85F4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CA76E8-C07F-5526-01A1-D5C9F736C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7657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FC0225-252E-12B6-953E-DEFA7CD77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1C770B3-0419-0DFF-8504-250CAC215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AD70F3-742B-E466-EFA9-E8BD21F34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F40D2C-F2D9-5DDF-A84F-338727C6D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BAB7D3-9C07-BBBF-024C-6DDDCD6A1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9097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58ED9E9-74EB-1D91-DBF1-DBBF154349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88BE224-39AB-6C52-83EE-3E2570802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F2882B-0E3B-382F-4A2F-39E0B4FE0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DEE22C-097F-EAEA-38A2-53B338955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341ECE-A02F-919F-48DF-38752EE02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398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DD2B32-D912-2808-B734-F5AABF2DF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0E36A0-DF76-BBC3-9B5F-DC43F22C5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71CC61-27C0-605A-A835-327B14F2D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1DE8203-A6DD-B775-5C74-0E56BCC32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E77AB3-8284-ACD1-FB0F-0C6FD2AC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7881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AD1BB1-3EB0-A881-8B5A-AFE1D4999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4FB14E9-45A7-7E86-D219-B7260605B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955319-8576-070E-C092-CE75857D6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1BF0F8-EDEB-0E40-2B02-3F825FCBB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D098E9-B750-B4F0-3508-D0106E5A3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1372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340725-4C63-43E5-1393-AD4D82293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D67BA7-0CFB-9299-E49B-C63914F937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F2C2B2B-E3FE-376C-CE1A-ED6C2E152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263E540-A983-EF2E-05F5-8F26F4B0E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0C299C5-632B-53DD-6D82-5BB0F9974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5A89BE5-1560-0560-9507-E42640947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259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60D25B-3C3D-ACBB-970B-5C5DC74B0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8627C0C-8C99-E8E6-6AAC-7F56239A5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891622D-9B85-AE40-ED94-22784C812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DF8C379-6A1D-B420-7A8D-908D566E57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D2DB89F-DBB5-8518-ACA8-4BDED6D72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F3DE80-D791-E7EF-5709-0452F4C1C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10EF3B3-2651-53BE-D8A8-21906E06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49DA31C-F78D-AD3B-3862-D16EF5B95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05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B4E049-4464-EC5E-64CE-2FE3EAA1F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7458993-15CE-956B-BF9F-114264C22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1E9D97-99A9-D13D-6B46-EFA1CDF0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7098F49-4A3F-A8E3-5194-69CE9BE07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83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E81020B-B062-102E-EA07-756EB163F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2FE7806-DA83-E0BD-5A3C-9C0340637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66F8DBD-E88C-0871-CDEF-98C7B93AF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6821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F1ABAD-8655-0616-AE54-3053AEEC5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396314-6605-E0EF-5EAC-92BD294CA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0282230-99CC-3537-E035-9D8164300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BF6EA24-F991-03BD-5C8A-0460AE8B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1F4E389-2054-9FC0-5337-40E764ECF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2DB1FC8-FEA0-1B17-D80F-E8F2FE9F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452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B6997E-1070-5BDF-FA5D-DB008E5FC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0248730-C753-54E4-E390-48B691EBA6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BA14-9439-DB42-6378-907FA84F6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5A9250-D81D-C7DB-D474-56CA57ABE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2DC61E-D85B-1BEA-0649-D7F8B262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3858D5A-F15D-DEAD-4532-A69C77BA1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5676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A4B0194-F920-F869-2BA2-1C407807C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0302558-0664-CB24-CC2E-CAB4E43AC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0B9052-314D-1A44-862B-A0F0A5DD07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ADBBD-FCAA-4F76-BB1C-A8E4DE750FD6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A37BE6-F095-7C39-92FD-6539D1E211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F38F99-6573-5E36-A609-7081EAF31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C729C-538F-4B3F-9104-9C4A57FDE8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31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eccani.it/enciclopedia/temp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19EDEB-BCCF-40D7-737E-F92AFD54EA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it-IT" sz="2400" dirty="0"/>
            </a:br>
            <a:br>
              <a:rPr lang="it-IT" sz="2400" dirty="0"/>
            </a:br>
            <a:r>
              <a:rPr lang="it-IT" sz="2400" dirty="0"/>
              <a:t>18 novembre 2025 – Firenze </a:t>
            </a:r>
            <a:br>
              <a:rPr lang="it-IT" sz="2400" dirty="0"/>
            </a:br>
            <a:br>
              <a:rPr lang="it-IT" sz="4800" dirty="0"/>
            </a:br>
            <a:r>
              <a:rPr lang="it-IT" sz="3600" b="1" dirty="0">
                <a:solidFill>
                  <a:srgbClr val="FF0000"/>
                </a:solidFill>
              </a:rPr>
              <a:t>RESPONSABILITA’ GENITORIALE E TUTELA DEI MINORI NELLA DIMENSIONE ON-LIFE. </a:t>
            </a:r>
            <a:br>
              <a:rPr lang="it-IT" sz="3600" b="1" dirty="0">
                <a:solidFill>
                  <a:srgbClr val="FF0000"/>
                </a:solidFill>
              </a:rPr>
            </a:br>
            <a:r>
              <a:rPr lang="it-IT" sz="3600" b="1" dirty="0">
                <a:solidFill>
                  <a:srgbClr val="FF0000"/>
                </a:solidFill>
              </a:rPr>
              <a:t>IL RUOLO DELL’AVVOCATO FAMILIARISTA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7955FE4-101D-0486-5EAD-943C914E94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8268" y="4333876"/>
            <a:ext cx="9144000" cy="1655762"/>
          </a:xfrm>
        </p:spPr>
        <p:txBody>
          <a:bodyPr>
            <a:normAutofit fontScale="92500"/>
          </a:bodyPr>
          <a:lstStyle/>
          <a:p>
            <a:pPr algn="r"/>
            <a:r>
              <a:rPr lang="it-IT" dirty="0"/>
              <a:t>Avv. Valeria Vezzosi</a:t>
            </a:r>
          </a:p>
          <a:p>
            <a:pPr algn="r"/>
            <a:r>
              <a:rPr lang="it-IT" sz="2100" dirty="0">
                <a:latin typeface="+mj-lt"/>
              </a:rPr>
              <a:t>Foro di Firenze, Referente AIAF Toscana sez. Firenze</a:t>
            </a:r>
          </a:p>
          <a:p>
            <a:pPr algn="r"/>
            <a:r>
              <a:rPr lang="it-IT" sz="2100" dirty="0">
                <a:latin typeface="+mj-lt"/>
              </a:rPr>
              <a:t>Componente Commissione CNF Diritti della persona, delle relazioni familiari e dei minorenni</a:t>
            </a:r>
          </a:p>
          <a:p>
            <a:pPr algn="r"/>
            <a:r>
              <a:rPr lang="it-IT" sz="2100" dirty="0">
                <a:latin typeface="+mj-lt"/>
              </a:rPr>
              <a:t>Componente della </a:t>
            </a:r>
            <a:r>
              <a:rPr lang="it-IT" sz="2100" b="1" i="0" dirty="0">
                <a:solidFill>
                  <a:srgbClr val="767676"/>
                </a:solidFill>
                <a:effectLst/>
                <a:latin typeface="+mj-lt"/>
              </a:rPr>
              <a:t>Commissione Consiliare Diritto di famiglia e minori</a:t>
            </a:r>
            <a:r>
              <a:rPr lang="it-IT" sz="2100" b="0" i="0" dirty="0">
                <a:solidFill>
                  <a:srgbClr val="474747"/>
                </a:solidFill>
                <a:effectLst/>
                <a:latin typeface="+mj-lt"/>
              </a:rPr>
              <a:t> del COA di Firenze</a:t>
            </a:r>
            <a:endParaRPr lang="it-IT" sz="2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98012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BEF4FF-C5A5-18FE-6CBD-9458DABC7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Glossario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73A656-520E-D8B5-0846-A74DD43B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138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it-IT" dirty="0"/>
              <a:t>Digital age </a:t>
            </a:r>
          </a:p>
          <a:p>
            <a:pPr>
              <a:lnSpc>
                <a:spcPct val="200000"/>
              </a:lnSpc>
            </a:pPr>
            <a:r>
              <a:rPr lang="it-IT" dirty="0"/>
              <a:t>Dimensione on-life</a:t>
            </a:r>
          </a:p>
          <a:p>
            <a:pPr>
              <a:lnSpc>
                <a:spcPct val="200000"/>
              </a:lnSpc>
            </a:pPr>
            <a:r>
              <a:rPr lang="it-IT" dirty="0" err="1"/>
              <a:t>Tecnoferenza</a:t>
            </a:r>
            <a:endParaRPr lang="it-IT" dirty="0"/>
          </a:p>
          <a:p>
            <a:pPr>
              <a:lnSpc>
                <a:spcPct val="200000"/>
              </a:lnSpc>
            </a:pPr>
            <a:r>
              <a:rPr lang="it-IT" dirty="0" err="1"/>
              <a:t>Dataficazione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3227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2EA0A3-B8D7-4F8A-C501-EE13BA4DB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Digital age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C3C487-AEF3-3C6C-5DAA-249FB7C81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it-IT" sz="26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Digital age:  </a:t>
            </a:r>
            <a:r>
              <a:rPr lang="it-IT" sz="2600" b="0" i="0" dirty="0">
                <a:solidFill>
                  <a:srgbClr val="000000"/>
                </a:solidFill>
                <a:effectLst/>
                <a:latin typeface="+mj-lt"/>
              </a:rPr>
              <a:t>L’arco di </a:t>
            </a:r>
            <a:r>
              <a:rPr lang="it-IT" sz="2600" b="0" i="0" dirty="0">
                <a:effectLst/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tempo</a:t>
            </a:r>
            <a:r>
              <a:rPr lang="it-IT" sz="2600" b="0" i="0" dirty="0">
                <a:effectLst/>
                <a:latin typeface="+mj-lt"/>
              </a:rPr>
              <a:t> iniziato </a:t>
            </a:r>
            <a:r>
              <a:rPr lang="it-IT" sz="2600" b="0" i="0" dirty="0">
                <a:solidFill>
                  <a:srgbClr val="000000"/>
                </a:solidFill>
                <a:effectLst/>
                <a:latin typeface="+mj-lt"/>
              </a:rPr>
              <a:t>con l’introduzione e l’uso esteso degli elaboratori elettronici e delle tecniche a essi connesse: individuato dall’anno 1950 in poi quando l’uso dell’informatica si è diffuso, fino a permeare oggi ogni ambito e sistema. </a:t>
            </a:r>
            <a:endParaRPr lang="it-IT" sz="26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it-IT" sz="2600" b="0" i="0" dirty="0">
                <a:solidFill>
                  <a:srgbClr val="26324B"/>
                </a:solidFill>
                <a:effectLst/>
                <a:latin typeface="+mj-lt"/>
              </a:rPr>
              <a:t>La tecnologia digitale sta cambiando la vita delle persone</a:t>
            </a:r>
          </a:p>
          <a:p>
            <a:pPr algn="just">
              <a:lnSpc>
                <a:spcPct val="150000"/>
              </a:lnSpc>
              <a:buNone/>
            </a:pPr>
            <a:r>
              <a:rPr lang="it-IT" sz="26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vita quotidiana di oggi mescola continuamente vissuti </a:t>
            </a:r>
            <a:r>
              <a:rPr lang="it-IT" sz="2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on-line ed off-line.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4341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3F444C-9788-5EF0-49AA-D66B0A516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Dimensione «onlife»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67CB02-3B65-611C-C6AB-86EBB53D5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it-IT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 Life: neologismo d’autore, creato dal filosofo italiano Luciano Floridi giocando sui termini </a:t>
            </a:r>
            <a:r>
              <a:rPr lang="it-IT" sz="1800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online </a:t>
            </a:r>
            <a:r>
              <a:rPr lang="it-IT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(‘in linea’) e </a:t>
            </a:r>
            <a:r>
              <a:rPr lang="it-IT" sz="1800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offline </a:t>
            </a:r>
            <a:r>
              <a:rPr lang="it-IT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(‘non in linea’): </a:t>
            </a:r>
            <a:r>
              <a:rPr lang="it-IT" sz="1800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onlife</a:t>
            </a:r>
            <a:r>
              <a:rPr lang="it-IT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è quanto accade e si fa mentre la vita scorre, restando collegati a dispositivi interattivi (</a:t>
            </a:r>
            <a:r>
              <a:rPr lang="it-IT" sz="1800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 </a:t>
            </a:r>
            <a:r>
              <a:rPr lang="it-IT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+ </a:t>
            </a:r>
            <a:r>
              <a:rPr lang="it-IT" sz="1800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life</a:t>
            </a:r>
            <a:r>
              <a:rPr lang="it-IT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50000"/>
              </a:lnSpc>
              <a:buNone/>
            </a:pPr>
            <a:r>
              <a:rPr lang="it-IT" sz="1800" dirty="0"/>
              <a:t>Il focus è quindi centrato sul rapporto genitori figli quando gli uni o gli altri </a:t>
            </a:r>
            <a:r>
              <a:rPr lang="it-IT" sz="1800" b="1" dirty="0"/>
              <a:t>fanno </a:t>
            </a:r>
            <a:r>
              <a:rPr lang="it-IT" sz="18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utilizzo diretto di dispositivi collegati a rete internet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18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dimensione digitale dell’esistenza di genitori e figli impone di valutare la capacità genitoriale anche sotto questo aspetto. Capacità che si identifica con un </a:t>
            </a:r>
            <a:r>
              <a:rPr lang="it-IT" sz="18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personale uso responsabile dei dispositivi in presenza dei figli </a:t>
            </a:r>
            <a:r>
              <a:rPr lang="it-IT" sz="18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 nel </a:t>
            </a:r>
            <a:r>
              <a:rPr lang="it-IT" sz="18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saper educare e controllare il figlio ad un uso adeguato di essi</a:t>
            </a:r>
            <a:r>
              <a:rPr lang="it-IT" sz="18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18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genitori sono e restano responsabili della educazione dei figli nel mondo che cambia (ogni generazione di genitori ha affrontato il problema)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9956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D205D3-6937-8FCC-F5EE-98E77C08D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Tecnoferenza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844840-E708-EAA4-88F7-C52751F03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400" b="0" i="0" dirty="0">
                <a:solidFill>
                  <a:srgbClr val="1B1B1B"/>
                </a:solidFill>
                <a:effectLst/>
              </a:rPr>
              <a:t>Il termine “</a:t>
            </a:r>
            <a:r>
              <a:rPr lang="it-IT" sz="2400" b="0" i="0" dirty="0" err="1">
                <a:solidFill>
                  <a:srgbClr val="1B1B1B"/>
                </a:solidFill>
                <a:effectLst/>
              </a:rPr>
              <a:t>tecnoferenza</a:t>
            </a:r>
            <a:r>
              <a:rPr lang="it-IT" sz="2400" b="0" i="0" dirty="0">
                <a:solidFill>
                  <a:srgbClr val="1B1B1B"/>
                </a:solidFill>
                <a:effectLst/>
              </a:rPr>
              <a:t>” è stato coniato dal dottor Brandon T. </a:t>
            </a:r>
            <a:r>
              <a:rPr lang="it-IT" sz="2400" b="0" i="0" dirty="0" err="1">
                <a:solidFill>
                  <a:srgbClr val="1B1B1B"/>
                </a:solidFill>
                <a:effectLst/>
              </a:rPr>
              <a:t>McDaniel</a:t>
            </a:r>
            <a:r>
              <a:rPr lang="it-IT" sz="2400" b="0" i="0" dirty="0">
                <a:solidFill>
                  <a:srgbClr val="1B1B1B"/>
                </a:solidFill>
                <a:effectLst/>
              </a:rPr>
              <a:t>, uno psicologo statunitense specializzato nello studio delle dinamiche familiari in relazione alla tecnologia. </a:t>
            </a:r>
          </a:p>
          <a:p>
            <a:pPr marL="0" indent="0">
              <a:buNone/>
            </a:pPr>
            <a:r>
              <a:rPr lang="it-IT" sz="2400" b="0" i="0" dirty="0">
                <a:solidFill>
                  <a:srgbClr val="1B1B1B"/>
                </a:solidFill>
                <a:effectLst/>
              </a:rPr>
              <a:t>La parola “</a:t>
            </a:r>
            <a:r>
              <a:rPr lang="it-IT" sz="2400" b="0" i="0" dirty="0" err="1">
                <a:solidFill>
                  <a:srgbClr val="1B1B1B"/>
                </a:solidFill>
                <a:effectLst/>
              </a:rPr>
              <a:t>tecnoferenza</a:t>
            </a:r>
            <a:r>
              <a:rPr lang="it-IT" sz="2400" b="0" i="0" dirty="0">
                <a:solidFill>
                  <a:srgbClr val="1B1B1B"/>
                </a:solidFill>
                <a:effectLst/>
              </a:rPr>
              <a:t>” deriva dalla</a:t>
            </a:r>
            <a:r>
              <a:rPr lang="it-IT" sz="2400" b="1" i="0" dirty="0">
                <a:solidFill>
                  <a:srgbClr val="1B1B1B"/>
                </a:solidFill>
                <a:effectLst/>
              </a:rPr>
              <a:t> fusione dei termini “tecnologia” e “interferenza”</a:t>
            </a:r>
            <a:r>
              <a:rPr lang="it-IT" sz="2400" b="0" i="0" dirty="0">
                <a:solidFill>
                  <a:srgbClr val="1B1B1B"/>
                </a:solidFill>
                <a:effectLst/>
              </a:rPr>
              <a:t> </a:t>
            </a:r>
            <a:r>
              <a:rPr lang="it-IT" sz="2400" b="1" i="0" dirty="0">
                <a:solidFill>
                  <a:srgbClr val="1B1B1B"/>
                </a:solidFill>
                <a:effectLst/>
              </a:rPr>
              <a:t>e si riferisce all’interferenza della tecnologia nelle interazioni quotidiane e nelle relazioni personali</a:t>
            </a:r>
            <a:r>
              <a:rPr lang="it-IT" sz="2400" b="0" i="0" dirty="0">
                <a:solidFill>
                  <a:srgbClr val="1B1B1B"/>
                </a:solidFill>
                <a:effectLst/>
              </a:rPr>
              <a:t>. </a:t>
            </a:r>
          </a:p>
          <a:p>
            <a:pPr marL="0" indent="0">
              <a:buNone/>
            </a:pPr>
            <a:r>
              <a:rPr lang="it-IT" sz="2400" b="0" i="0" dirty="0">
                <a:solidFill>
                  <a:srgbClr val="1B1B1B"/>
                </a:solidFill>
                <a:effectLst/>
              </a:rPr>
              <a:t>Questo concetto descrive come </a:t>
            </a:r>
            <a:r>
              <a:rPr lang="it-IT" sz="2400" b="1" i="0" dirty="0">
                <a:solidFill>
                  <a:srgbClr val="1B1B1B"/>
                </a:solidFill>
                <a:effectLst/>
              </a:rPr>
              <a:t>l’uso eccessivo e spesso incontrollato </a:t>
            </a:r>
            <a:r>
              <a:rPr lang="it-IT" sz="2400" b="0" i="0" dirty="0">
                <a:solidFill>
                  <a:srgbClr val="1B1B1B"/>
                </a:solidFill>
                <a:effectLst/>
              </a:rPr>
              <a:t>di dispositivi tecnologici, come smartphone e tablet, può disturbare e alterare le connessioni interpersonali, influenzando negativamente la qualità del tempo trascorso insieme e la comunicazione faccia a faccia</a:t>
            </a:r>
            <a:r>
              <a:rPr lang="it-IT" b="0" i="0" dirty="0">
                <a:solidFill>
                  <a:srgbClr val="1B1B1B"/>
                </a:solidFill>
                <a:effectLst/>
                <a:latin typeface="UniversLTStd-Light"/>
              </a:rPr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8289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40C71C-A473-6190-2F84-835239014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Dataficazione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88B6D7-81A5-740E-3988-B299D05CC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b="0" i="0" dirty="0">
              <a:solidFill>
                <a:srgbClr val="474747"/>
              </a:solidFill>
              <a:effectLst/>
              <a:latin typeface="Google Sans"/>
            </a:endParaRPr>
          </a:p>
          <a:p>
            <a:pPr marL="0" indent="0">
              <a:buNone/>
            </a:pPr>
            <a:r>
              <a:rPr lang="it-IT" b="0" i="0" dirty="0">
                <a:solidFill>
                  <a:srgbClr val="474747"/>
                </a:solidFill>
                <a:effectLst/>
                <a:latin typeface="Google Sans"/>
              </a:rPr>
              <a:t>Processo tecnologico che trasforma vari aspetti della vita sociale o della vita individuale in dati che vengono successivamente trasformati in informazioni dotate di nuove forme di valore anche economico</a:t>
            </a:r>
          </a:p>
          <a:p>
            <a:pPr marL="0" indent="0">
              <a:buNone/>
            </a:pPr>
            <a:r>
              <a:rPr lang="it-IT" b="0" i="0" dirty="0">
                <a:solidFill>
                  <a:srgbClr val="616161"/>
                </a:solidFill>
                <a:effectLst/>
                <a:latin typeface="Roboto" panose="02000000000000000000" pitchFamily="2" charset="0"/>
              </a:rPr>
              <a:t>L’immagine, le informazioni sono convertite in dati </a:t>
            </a:r>
            <a:r>
              <a:rPr lang="it-IT" b="0" i="0" dirty="0" err="1">
                <a:solidFill>
                  <a:srgbClr val="616161"/>
                </a:solidFill>
                <a:effectLst/>
                <a:latin typeface="Roboto" panose="02000000000000000000" pitchFamily="2" charset="0"/>
              </a:rPr>
              <a:t>operazionabili</a:t>
            </a:r>
            <a:r>
              <a:rPr lang="it-IT" b="0" i="0" dirty="0">
                <a:solidFill>
                  <a:srgbClr val="616161"/>
                </a:solidFill>
                <a:effectLst/>
                <a:latin typeface="Roboto" panose="02000000000000000000" pitchFamily="2" charset="0"/>
              </a:rPr>
              <a:t> e quindi profilabili per ogni tipo di finalità.</a:t>
            </a:r>
            <a:endParaRPr lang="it-IT" b="0" i="0" dirty="0">
              <a:solidFill>
                <a:srgbClr val="474747"/>
              </a:solidFill>
              <a:effectLst/>
              <a:latin typeface="Google Sans"/>
            </a:endParaRPr>
          </a:p>
          <a:p>
            <a:pPr marL="0" indent="0">
              <a:buNone/>
            </a:pPr>
            <a:r>
              <a:rPr lang="it-IT" dirty="0">
                <a:solidFill>
                  <a:srgbClr val="474747"/>
                </a:solidFill>
                <a:latin typeface="Google Sans"/>
              </a:rPr>
              <a:t>(Giorgio Grossi Università </a:t>
            </a:r>
            <a:r>
              <a:rPr lang="it-IT" dirty="0" err="1">
                <a:solidFill>
                  <a:srgbClr val="474747"/>
                </a:solidFill>
                <a:latin typeface="Google Sans"/>
              </a:rPr>
              <a:t>Bicoccca</a:t>
            </a:r>
            <a:r>
              <a:rPr lang="it-IT" dirty="0">
                <a:solidFill>
                  <a:srgbClr val="474747"/>
                </a:solidFill>
                <a:latin typeface="Google Sans"/>
              </a:rPr>
              <a:t> Milano)</a:t>
            </a:r>
          </a:p>
          <a:p>
            <a:pPr marL="0" indent="0">
              <a:buNone/>
            </a:pPr>
            <a:r>
              <a:rPr lang="it-IT" dirty="0">
                <a:solidFill>
                  <a:srgbClr val="474747"/>
                </a:solidFill>
                <a:latin typeface="Google Sans"/>
              </a:rPr>
              <a:t>L’immissione in rete della identità del figlio lo </a:t>
            </a:r>
            <a:r>
              <a:rPr lang="it-IT" dirty="0" err="1">
                <a:solidFill>
                  <a:srgbClr val="474747"/>
                </a:solidFill>
                <a:latin typeface="Google Sans"/>
              </a:rPr>
              <a:t>datifica</a:t>
            </a:r>
            <a:r>
              <a:rPr lang="it-IT" dirty="0">
                <a:solidFill>
                  <a:srgbClr val="474747"/>
                </a:solidFill>
                <a:latin typeface="Google Sans"/>
              </a:rPr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83972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455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Google Sans</vt:lpstr>
      <vt:lpstr>Roboto</vt:lpstr>
      <vt:lpstr>UniversLTStd-Light</vt:lpstr>
      <vt:lpstr>Tema di Office</vt:lpstr>
      <vt:lpstr>  18 novembre 2025 – Firenze   RESPONSABILITA’ GENITORIALE E TUTELA DEI MINORI NELLA DIMENSIONE ON-LIFE.  IL RUOLO DELL’AVVOCATO FAMILIARISTA </vt:lpstr>
      <vt:lpstr>Glossario</vt:lpstr>
      <vt:lpstr>Digital age</vt:lpstr>
      <vt:lpstr>Dimensione «onlife»</vt:lpstr>
      <vt:lpstr>Tecnoferenza </vt:lpstr>
      <vt:lpstr>Dataficazione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Giorgia Perzia</dc:creator>
  <cp:lastModifiedBy>Fondazione per la Formazione Forense Fondazione per la Formazione Forense</cp:lastModifiedBy>
  <cp:revision>18</cp:revision>
  <cp:lastPrinted>2025-03-31T13:06:27Z</cp:lastPrinted>
  <dcterms:created xsi:type="dcterms:W3CDTF">2025-03-20T09:45:17Z</dcterms:created>
  <dcterms:modified xsi:type="dcterms:W3CDTF">2025-11-18T10:17:27Z</dcterms:modified>
</cp:coreProperties>
</file>